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chart3.xml" ContentType="application/vnd.openxmlformats-officedocument.drawingml.chart+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8" r:id="rId2"/>
    <p:sldId id="257" r:id="rId3"/>
    <p:sldId id="259" r:id="rId4"/>
    <p:sldId id="267" r:id="rId5"/>
    <p:sldId id="268" r:id="rId6"/>
    <p:sldId id="269" r:id="rId7"/>
    <p:sldId id="275" r:id="rId8"/>
    <p:sldId id="273" r:id="rId9"/>
    <p:sldId id="260" r:id="rId10"/>
    <p:sldId id="261" r:id="rId11"/>
    <p:sldId id="291" r:id="rId12"/>
    <p:sldId id="278" r:id="rId13"/>
    <p:sldId id="279" r:id="rId14"/>
    <p:sldId id="280" r:id="rId15"/>
    <p:sldId id="281" r:id="rId16"/>
    <p:sldId id="282" r:id="rId17"/>
    <p:sldId id="283" r:id="rId18"/>
    <p:sldId id="292" r:id="rId19"/>
    <p:sldId id="293"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A8A8"/>
    <a:srgbClr val="FFFFFF"/>
    <a:srgbClr val="A0CA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1" autoAdjust="0"/>
    <p:restoredTop sz="94660"/>
  </p:normalViewPr>
  <p:slideViewPr>
    <p:cSldViewPr snapToGrid="0">
      <p:cViewPr varScale="1">
        <p:scale>
          <a:sx n="105" d="100"/>
          <a:sy n="105" d="100"/>
        </p:scale>
        <p:origin x="-96" y="-1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ad.ing.net\WPS\BE\P\UD\200001\890514863\Desktop\dso%20dio%20dpo.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ad.ing.net\WPS\BE\P\UD\200001\890514863\Desktop\dso%20dio%20dpo.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ad.ing.net\WPS\BE\P\UD\200001\890514863\Desktop\dso%20dio%20dp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124702876846596E-2"/>
          <c:y val="3.1473533619456366E-2"/>
          <c:w val="0.89193188982552296"/>
          <c:h val="0.87160195104367322"/>
        </c:manualLayout>
      </c:layout>
      <c:barChart>
        <c:barDir val="col"/>
        <c:grouping val="clustered"/>
        <c:varyColors val="0"/>
        <c:ser>
          <c:idx val="0"/>
          <c:order val="0"/>
          <c:tx>
            <c:strRef>
              <c:f>Sector!$B$1</c:f>
              <c:strCache>
                <c:ptCount val="1"/>
                <c:pt idx="0">
                  <c:v>DSO</c:v>
                </c:pt>
              </c:strCache>
            </c:strRef>
          </c:tx>
          <c:spPr>
            <a:solidFill>
              <a:schemeClr val="accent1"/>
            </a:solidFill>
            <a:ln>
              <a:noFill/>
            </a:ln>
            <a:effectLst/>
          </c:spPr>
          <c:invertIfNegative val="0"/>
          <c:cat>
            <c:strRef>
              <c:f>Sector!$A$2:$A$17</c:f>
              <c:strCache>
                <c:ptCount val="16"/>
                <c:pt idx="0">
                  <c:v>Aerospace, defence &amp; security</c:v>
                </c:pt>
                <c:pt idx="1">
                  <c:v>Automotive</c:v>
                </c:pt>
                <c:pt idx="2">
                  <c:v>Chemicals</c:v>
                </c:pt>
                <c:pt idx="3">
                  <c:v>Communications</c:v>
                </c:pt>
                <c:pt idx="4">
                  <c:v>Energy, utilities &amp; mining</c:v>
                </c:pt>
                <c:pt idx="5">
                  <c:v>Engineering &amp; construction</c:v>
                </c:pt>
                <c:pt idx="6">
                  <c:v>Entertainment &amp; media</c:v>
                </c:pt>
                <c:pt idx="7">
                  <c:v>Forest, paper &amp; packaging</c:v>
                </c:pt>
                <c:pt idx="8">
                  <c:v>Healthcare</c:v>
                </c:pt>
                <c:pt idx="9">
                  <c:v>Hospitality &amp; leisure</c:v>
                </c:pt>
                <c:pt idx="10">
                  <c:v>Industrial manufacturing</c:v>
                </c:pt>
                <c:pt idx="11">
                  <c:v>Metals</c:v>
                </c:pt>
                <c:pt idx="12">
                  <c:v>Pharmaceuticals &amp; life sciences</c:v>
                </c:pt>
                <c:pt idx="13">
                  <c:v>Retail &amp; consumer</c:v>
                </c:pt>
                <c:pt idx="14">
                  <c:v>Technology</c:v>
                </c:pt>
                <c:pt idx="15">
                  <c:v>Transportation &amp; logistics</c:v>
                </c:pt>
              </c:strCache>
            </c:strRef>
          </c:cat>
          <c:val>
            <c:numRef>
              <c:f>Sector!$B$2:$B$17</c:f>
              <c:numCache>
                <c:formatCode>###0;###0</c:formatCode>
                <c:ptCount val="16"/>
                <c:pt idx="0">
                  <c:v>46</c:v>
                </c:pt>
                <c:pt idx="1">
                  <c:v>30</c:v>
                </c:pt>
                <c:pt idx="2">
                  <c:v>48</c:v>
                </c:pt>
                <c:pt idx="3">
                  <c:v>50</c:v>
                </c:pt>
                <c:pt idx="4">
                  <c:v>37</c:v>
                </c:pt>
                <c:pt idx="5">
                  <c:v>78</c:v>
                </c:pt>
                <c:pt idx="6">
                  <c:v>89</c:v>
                </c:pt>
                <c:pt idx="7">
                  <c:v>49</c:v>
                </c:pt>
                <c:pt idx="8">
                  <c:v>38</c:v>
                </c:pt>
                <c:pt idx="9">
                  <c:v>26</c:v>
                </c:pt>
                <c:pt idx="10">
                  <c:v>64</c:v>
                </c:pt>
                <c:pt idx="11">
                  <c:v>32</c:v>
                </c:pt>
                <c:pt idx="12">
                  <c:v>57</c:v>
                </c:pt>
                <c:pt idx="13">
                  <c:v>26</c:v>
                </c:pt>
                <c:pt idx="14">
                  <c:v>63</c:v>
                </c:pt>
                <c:pt idx="15">
                  <c:v>44</c:v>
                </c:pt>
              </c:numCache>
            </c:numRef>
          </c:val>
        </c:ser>
        <c:ser>
          <c:idx val="1"/>
          <c:order val="1"/>
          <c:tx>
            <c:strRef>
              <c:f>Sector!$C$1</c:f>
              <c:strCache>
                <c:ptCount val="1"/>
                <c:pt idx="0">
                  <c:v>DIO</c:v>
                </c:pt>
              </c:strCache>
            </c:strRef>
          </c:tx>
          <c:spPr>
            <a:solidFill>
              <a:schemeClr val="accent4"/>
            </a:solidFill>
            <a:ln>
              <a:noFill/>
            </a:ln>
            <a:effectLst/>
          </c:spPr>
          <c:invertIfNegative val="0"/>
          <c:cat>
            <c:strRef>
              <c:f>Sector!$A$2:$A$17</c:f>
              <c:strCache>
                <c:ptCount val="16"/>
                <c:pt idx="0">
                  <c:v>Aerospace, defence &amp; security</c:v>
                </c:pt>
                <c:pt idx="1">
                  <c:v>Automotive</c:v>
                </c:pt>
                <c:pt idx="2">
                  <c:v>Chemicals</c:v>
                </c:pt>
                <c:pt idx="3">
                  <c:v>Communications</c:v>
                </c:pt>
                <c:pt idx="4">
                  <c:v>Energy, utilities &amp; mining</c:v>
                </c:pt>
                <c:pt idx="5">
                  <c:v>Engineering &amp; construction</c:v>
                </c:pt>
                <c:pt idx="6">
                  <c:v>Entertainment &amp; media</c:v>
                </c:pt>
                <c:pt idx="7">
                  <c:v>Forest, paper &amp; packaging</c:v>
                </c:pt>
                <c:pt idx="8">
                  <c:v>Healthcare</c:v>
                </c:pt>
                <c:pt idx="9">
                  <c:v>Hospitality &amp; leisure</c:v>
                </c:pt>
                <c:pt idx="10">
                  <c:v>Industrial manufacturing</c:v>
                </c:pt>
                <c:pt idx="11">
                  <c:v>Metals</c:v>
                </c:pt>
                <c:pt idx="12">
                  <c:v>Pharmaceuticals &amp; life sciences</c:v>
                </c:pt>
                <c:pt idx="13">
                  <c:v>Retail &amp; consumer</c:v>
                </c:pt>
                <c:pt idx="14">
                  <c:v>Technology</c:v>
                </c:pt>
                <c:pt idx="15">
                  <c:v>Transportation &amp; logistics</c:v>
                </c:pt>
              </c:strCache>
            </c:strRef>
          </c:cat>
          <c:val>
            <c:numRef>
              <c:f>Sector!$C$2:$C$17</c:f>
              <c:numCache>
                <c:formatCode>###0;###0</c:formatCode>
                <c:ptCount val="16"/>
                <c:pt idx="0">
                  <c:v>71</c:v>
                </c:pt>
                <c:pt idx="1">
                  <c:v>51</c:v>
                </c:pt>
                <c:pt idx="2">
                  <c:v>68</c:v>
                </c:pt>
                <c:pt idx="3">
                  <c:v>22</c:v>
                </c:pt>
                <c:pt idx="4">
                  <c:v>28</c:v>
                </c:pt>
                <c:pt idx="5">
                  <c:v>91</c:v>
                </c:pt>
                <c:pt idx="6">
                  <c:v>22</c:v>
                </c:pt>
                <c:pt idx="7">
                  <c:v>66</c:v>
                </c:pt>
                <c:pt idx="8">
                  <c:v>26</c:v>
                </c:pt>
                <c:pt idx="9">
                  <c:v>35</c:v>
                </c:pt>
                <c:pt idx="10">
                  <c:v>63</c:v>
                </c:pt>
                <c:pt idx="11">
                  <c:v>74</c:v>
                </c:pt>
                <c:pt idx="12">
                  <c:v>105</c:v>
                </c:pt>
                <c:pt idx="13">
                  <c:v>69</c:v>
                </c:pt>
                <c:pt idx="14">
                  <c:v>41</c:v>
                </c:pt>
                <c:pt idx="15">
                  <c:v>22</c:v>
                </c:pt>
              </c:numCache>
            </c:numRef>
          </c:val>
        </c:ser>
        <c:ser>
          <c:idx val="2"/>
          <c:order val="2"/>
          <c:tx>
            <c:strRef>
              <c:f>Sector!$D$1</c:f>
              <c:strCache>
                <c:ptCount val="1"/>
                <c:pt idx="0">
                  <c:v>DPO</c:v>
                </c:pt>
              </c:strCache>
            </c:strRef>
          </c:tx>
          <c:spPr>
            <a:solidFill>
              <a:schemeClr val="accent3"/>
            </a:solidFill>
            <a:ln>
              <a:noFill/>
            </a:ln>
            <a:effectLst/>
          </c:spPr>
          <c:invertIfNegative val="0"/>
          <c:cat>
            <c:strRef>
              <c:f>Sector!$A$2:$A$17</c:f>
              <c:strCache>
                <c:ptCount val="16"/>
                <c:pt idx="0">
                  <c:v>Aerospace, defence &amp; security</c:v>
                </c:pt>
                <c:pt idx="1">
                  <c:v>Automotive</c:v>
                </c:pt>
                <c:pt idx="2">
                  <c:v>Chemicals</c:v>
                </c:pt>
                <c:pt idx="3">
                  <c:v>Communications</c:v>
                </c:pt>
                <c:pt idx="4">
                  <c:v>Energy, utilities &amp; mining</c:v>
                </c:pt>
                <c:pt idx="5">
                  <c:v>Engineering &amp; construction</c:v>
                </c:pt>
                <c:pt idx="6">
                  <c:v>Entertainment &amp; media</c:v>
                </c:pt>
                <c:pt idx="7">
                  <c:v>Forest, paper &amp; packaging</c:v>
                </c:pt>
                <c:pt idx="8">
                  <c:v>Healthcare</c:v>
                </c:pt>
                <c:pt idx="9">
                  <c:v>Hospitality &amp; leisure</c:v>
                </c:pt>
                <c:pt idx="10">
                  <c:v>Industrial manufacturing</c:v>
                </c:pt>
                <c:pt idx="11">
                  <c:v>Metals</c:v>
                </c:pt>
                <c:pt idx="12">
                  <c:v>Pharmaceuticals &amp; life sciences</c:v>
                </c:pt>
                <c:pt idx="13">
                  <c:v>Retail &amp; consumer</c:v>
                </c:pt>
                <c:pt idx="14">
                  <c:v>Technology</c:v>
                </c:pt>
                <c:pt idx="15">
                  <c:v>Transportation &amp; logistics</c:v>
                </c:pt>
              </c:strCache>
            </c:strRef>
          </c:cat>
          <c:val>
            <c:numRef>
              <c:f>Sector!$D$2:$D$17</c:f>
              <c:numCache>
                <c:formatCode>###0;###0</c:formatCode>
                <c:ptCount val="16"/>
                <c:pt idx="0">
                  <c:v>45</c:v>
                </c:pt>
                <c:pt idx="1">
                  <c:v>60</c:v>
                </c:pt>
                <c:pt idx="2">
                  <c:v>49</c:v>
                </c:pt>
                <c:pt idx="3">
                  <c:v>106</c:v>
                </c:pt>
                <c:pt idx="4">
                  <c:v>46</c:v>
                </c:pt>
                <c:pt idx="5">
                  <c:v>90</c:v>
                </c:pt>
                <c:pt idx="6">
                  <c:v>123</c:v>
                </c:pt>
                <c:pt idx="7">
                  <c:v>54</c:v>
                </c:pt>
                <c:pt idx="8">
                  <c:v>60</c:v>
                </c:pt>
                <c:pt idx="9">
                  <c:v>40</c:v>
                </c:pt>
                <c:pt idx="10">
                  <c:v>57</c:v>
                </c:pt>
                <c:pt idx="11">
                  <c:v>49</c:v>
                </c:pt>
                <c:pt idx="12">
                  <c:v>66</c:v>
                </c:pt>
                <c:pt idx="13">
                  <c:v>57</c:v>
                </c:pt>
                <c:pt idx="14">
                  <c:v>60</c:v>
                </c:pt>
                <c:pt idx="15">
                  <c:v>36</c:v>
                </c:pt>
              </c:numCache>
            </c:numRef>
          </c:val>
        </c:ser>
        <c:dLbls>
          <c:showLegendKey val="0"/>
          <c:showVal val="0"/>
          <c:showCatName val="0"/>
          <c:showSerName val="0"/>
          <c:showPercent val="0"/>
          <c:showBubbleSize val="0"/>
        </c:dLbls>
        <c:gapWidth val="219"/>
        <c:axId val="123382016"/>
        <c:axId val="123400576"/>
      </c:barChart>
      <c:scatterChart>
        <c:scatterStyle val="lineMarker"/>
        <c:varyColors val="0"/>
        <c:ser>
          <c:idx val="3"/>
          <c:order val="3"/>
          <c:tx>
            <c:strRef>
              <c:f>Sector!$E$1</c:f>
              <c:strCache>
                <c:ptCount val="1"/>
                <c:pt idx="0">
                  <c:v>CCC</c:v>
                </c:pt>
              </c:strCache>
            </c:strRef>
          </c:tx>
          <c:spPr>
            <a:ln w="28575" cap="rnd">
              <a:solidFill>
                <a:schemeClr val="accent6"/>
              </a:solidFill>
              <a:round/>
            </a:ln>
            <a:effectLst/>
          </c:spPr>
          <c:marker>
            <c:symbol val="circle"/>
            <c:size val="5"/>
            <c:spPr>
              <a:solidFill>
                <a:srgbClr val="FFFF00"/>
              </a:solidFill>
              <a:ln w="9525">
                <a:solidFill>
                  <a:schemeClr val="accent4"/>
                </a:solidFill>
              </a:ln>
              <a:effectLst/>
            </c:spPr>
          </c:marker>
          <c:yVal>
            <c:numRef>
              <c:f>Sector!$E$2:$E$17</c:f>
              <c:numCache>
                <c:formatCode>_ * #,##0_ ;_ * \-#,##0_ ;_ * "-"??_ ;_ @_ </c:formatCode>
                <c:ptCount val="16"/>
                <c:pt idx="0">
                  <c:v>72</c:v>
                </c:pt>
                <c:pt idx="1">
                  <c:v>21</c:v>
                </c:pt>
                <c:pt idx="2">
                  <c:v>67</c:v>
                </c:pt>
                <c:pt idx="3">
                  <c:v>-34</c:v>
                </c:pt>
                <c:pt idx="4">
                  <c:v>19</c:v>
                </c:pt>
                <c:pt idx="5">
                  <c:v>79</c:v>
                </c:pt>
                <c:pt idx="6">
                  <c:v>-12</c:v>
                </c:pt>
                <c:pt idx="7">
                  <c:v>61</c:v>
                </c:pt>
                <c:pt idx="8">
                  <c:v>4</c:v>
                </c:pt>
                <c:pt idx="9">
                  <c:v>21</c:v>
                </c:pt>
                <c:pt idx="10">
                  <c:v>70</c:v>
                </c:pt>
                <c:pt idx="11">
                  <c:v>57</c:v>
                </c:pt>
                <c:pt idx="12">
                  <c:v>96</c:v>
                </c:pt>
                <c:pt idx="13">
                  <c:v>38</c:v>
                </c:pt>
                <c:pt idx="14">
                  <c:v>44</c:v>
                </c:pt>
                <c:pt idx="15">
                  <c:v>30</c:v>
                </c:pt>
              </c:numCache>
            </c:numRef>
          </c:yVal>
          <c:smooth val="0"/>
        </c:ser>
        <c:dLbls>
          <c:showLegendKey val="0"/>
          <c:showVal val="0"/>
          <c:showCatName val="0"/>
          <c:showSerName val="0"/>
          <c:showPercent val="0"/>
          <c:showBubbleSize val="0"/>
        </c:dLbls>
        <c:axId val="123382016"/>
        <c:axId val="123400576"/>
      </c:scatterChart>
      <c:catAx>
        <c:axId val="123382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3400576"/>
        <c:crosses val="autoZero"/>
        <c:auto val="1"/>
        <c:lblAlgn val="ctr"/>
        <c:lblOffset val="100"/>
        <c:noMultiLvlLbl val="0"/>
      </c:catAx>
      <c:valAx>
        <c:axId val="1234005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33820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Geography!$A$2</c:f>
              <c:strCache>
                <c:ptCount val="1"/>
                <c:pt idx="0">
                  <c:v>DSO</c:v>
                </c:pt>
              </c:strCache>
            </c:strRef>
          </c:tx>
          <c:spPr>
            <a:solidFill>
              <a:schemeClr val="accent1"/>
            </a:solidFill>
            <a:ln>
              <a:noFill/>
            </a:ln>
            <a:effectLst/>
          </c:spPr>
          <c:invertIfNegative val="0"/>
          <c:dPt>
            <c:idx val="3"/>
            <c:invertIfNegative val="0"/>
            <c:bubble3D val="0"/>
            <c:spPr>
              <a:solidFill>
                <a:schemeClr val="accent1"/>
              </a:solidFill>
              <a:ln>
                <a:noFill/>
              </a:ln>
              <a:effectLst>
                <a:glow>
                  <a:schemeClr val="accent1">
                    <a:alpha val="40000"/>
                  </a:schemeClr>
                </a:glow>
              </a:effectLst>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Geography!$B$1:$H$1</c:f>
              <c:strCache>
                <c:ptCount val="7"/>
                <c:pt idx="0">
                  <c:v>Africa</c:v>
                </c:pt>
                <c:pt idx="1">
                  <c:v>Americas</c:v>
                </c:pt>
                <c:pt idx="2">
                  <c:v>Asia</c:v>
                </c:pt>
                <c:pt idx="3">
                  <c:v>Australasia</c:v>
                </c:pt>
                <c:pt idx="4">
                  <c:v>Europe</c:v>
                </c:pt>
                <c:pt idx="5">
                  <c:v>Middle East</c:v>
                </c:pt>
                <c:pt idx="6">
                  <c:v>USA, Canada</c:v>
                </c:pt>
              </c:strCache>
            </c:strRef>
          </c:cat>
          <c:val>
            <c:numRef>
              <c:f>Geography!$B$2:$H$2</c:f>
              <c:numCache>
                <c:formatCode>###0;###0</c:formatCode>
                <c:ptCount val="7"/>
                <c:pt idx="0">
                  <c:v>39</c:v>
                </c:pt>
                <c:pt idx="1">
                  <c:v>45</c:v>
                </c:pt>
                <c:pt idx="2">
                  <c:v>50</c:v>
                </c:pt>
                <c:pt idx="3">
                  <c:v>32</c:v>
                </c:pt>
                <c:pt idx="4">
                  <c:v>47</c:v>
                </c:pt>
                <c:pt idx="5">
                  <c:v>68</c:v>
                </c:pt>
                <c:pt idx="6">
                  <c:v>36</c:v>
                </c:pt>
              </c:numCache>
            </c:numRef>
          </c:val>
        </c:ser>
        <c:ser>
          <c:idx val="1"/>
          <c:order val="1"/>
          <c:tx>
            <c:strRef>
              <c:f>Geography!$A$3</c:f>
              <c:strCache>
                <c:ptCount val="1"/>
                <c:pt idx="0">
                  <c:v>DIO</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Geography!$B$1:$H$1</c:f>
              <c:strCache>
                <c:ptCount val="7"/>
                <c:pt idx="0">
                  <c:v>Africa</c:v>
                </c:pt>
                <c:pt idx="1">
                  <c:v>Americas</c:v>
                </c:pt>
                <c:pt idx="2">
                  <c:v>Asia</c:v>
                </c:pt>
                <c:pt idx="3">
                  <c:v>Australasia</c:v>
                </c:pt>
                <c:pt idx="4">
                  <c:v>Europe</c:v>
                </c:pt>
                <c:pt idx="5">
                  <c:v>Middle East</c:v>
                </c:pt>
                <c:pt idx="6">
                  <c:v>USA, Canada</c:v>
                </c:pt>
              </c:strCache>
            </c:strRef>
          </c:cat>
          <c:val>
            <c:numRef>
              <c:f>Geography!$B$3:$H$3</c:f>
              <c:numCache>
                <c:formatCode>###0;###0</c:formatCode>
                <c:ptCount val="7"/>
                <c:pt idx="0">
                  <c:v>71</c:v>
                </c:pt>
                <c:pt idx="1">
                  <c:v>52</c:v>
                </c:pt>
                <c:pt idx="2">
                  <c:v>60</c:v>
                </c:pt>
                <c:pt idx="3">
                  <c:v>47</c:v>
                </c:pt>
                <c:pt idx="4">
                  <c:v>54</c:v>
                </c:pt>
                <c:pt idx="5">
                  <c:v>66</c:v>
                </c:pt>
                <c:pt idx="6">
                  <c:v>44</c:v>
                </c:pt>
              </c:numCache>
            </c:numRef>
          </c:val>
        </c:ser>
        <c:ser>
          <c:idx val="2"/>
          <c:order val="2"/>
          <c:tx>
            <c:strRef>
              <c:f>Geography!$A$4</c:f>
              <c:strCache>
                <c:ptCount val="1"/>
                <c:pt idx="0">
                  <c:v>DPO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Geography!$B$1:$H$1</c:f>
              <c:strCache>
                <c:ptCount val="7"/>
                <c:pt idx="0">
                  <c:v>Africa</c:v>
                </c:pt>
                <c:pt idx="1">
                  <c:v>Americas</c:v>
                </c:pt>
                <c:pt idx="2">
                  <c:v>Asia</c:v>
                </c:pt>
                <c:pt idx="3">
                  <c:v>Australasia</c:v>
                </c:pt>
                <c:pt idx="4">
                  <c:v>Europe</c:v>
                </c:pt>
                <c:pt idx="5">
                  <c:v>Middle East</c:v>
                </c:pt>
                <c:pt idx="6">
                  <c:v>USA, Canada</c:v>
                </c:pt>
              </c:strCache>
            </c:strRef>
          </c:cat>
          <c:val>
            <c:numRef>
              <c:f>Geography!$B$4:$H$4</c:f>
              <c:numCache>
                <c:formatCode>###0;###0</c:formatCode>
                <c:ptCount val="7"/>
                <c:pt idx="0">
                  <c:v>64</c:v>
                </c:pt>
                <c:pt idx="1">
                  <c:v>59</c:v>
                </c:pt>
                <c:pt idx="2">
                  <c:v>62</c:v>
                </c:pt>
                <c:pt idx="3">
                  <c:v>51</c:v>
                </c:pt>
                <c:pt idx="4">
                  <c:v>65</c:v>
                </c:pt>
                <c:pt idx="5">
                  <c:v>70</c:v>
                </c:pt>
                <c:pt idx="6">
                  <c:v>47</c:v>
                </c:pt>
              </c:numCache>
            </c:numRef>
          </c:val>
        </c:ser>
        <c:dLbls>
          <c:showLegendKey val="0"/>
          <c:showVal val="0"/>
          <c:showCatName val="0"/>
          <c:showSerName val="0"/>
          <c:showPercent val="0"/>
          <c:showBubbleSize val="0"/>
        </c:dLbls>
        <c:gapWidth val="150"/>
        <c:axId val="123053952"/>
        <c:axId val="123064320"/>
      </c:barChart>
      <c:scatterChart>
        <c:scatterStyle val="lineMarker"/>
        <c:varyColors val="0"/>
        <c:ser>
          <c:idx val="3"/>
          <c:order val="3"/>
          <c:tx>
            <c:strRef>
              <c:f>Geography!$A$5</c:f>
              <c:strCache>
                <c:ptCount val="1"/>
                <c:pt idx="0">
                  <c:v>CCC</c:v>
                </c:pt>
              </c:strCache>
            </c:strRef>
          </c:tx>
          <c:spPr>
            <a:ln w="28575" cap="rnd">
              <a:solidFill>
                <a:schemeClr val="accent6"/>
              </a:solidFill>
              <a:round/>
            </a:ln>
            <a:effectLst/>
          </c:spPr>
          <c:marker>
            <c:symbol val="circle"/>
            <c:size val="5"/>
            <c:spPr>
              <a:solidFill>
                <a:schemeClr val="accent6"/>
              </a:solidFill>
              <a:ln w="9525">
                <a:solidFill>
                  <a:schemeClr val="accent4"/>
                </a:solidFill>
              </a:ln>
              <a:effectLst/>
            </c:spPr>
          </c:marker>
          <c:xVal>
            <c:strRef>
              <c:f>Geography!$B$1:$H$1</c:f>
              <c:strCache>
                <c:ptCount val="7"/>
                <c:pt idx="0">
                  <c:v>Africa</c:v>
                </c:pt>
                <c:pt idx="1">
                  <c:v>Americas</c:v>
                </c:pt>
                <c:pt idx="2">
                  <c:v>Asia</c:v>
                </c:pt>
                <c:pt idx="3">
                  <c:v>Australasia</c:v>
                </c:pt>
                <c:pt idx="4">
                  <c:v>Europe</c:v>
                </c:pt>
                <c:pt idx="5">
                  <c:v>Middle East</c:v>
                </c:pt>
                <c:pt idx="6">
                  <c:v>USA, Canada</c:v>
                </c:pt>
              </c:strCache>
            </c:strRef>
          </c:xVal>
          <c:yVal>
            <c:numRef>
              <c:f>Geography!$B$5:$H$5</c:f>
              <c:numCache>
                <c:formatCode>###0;###0</c:formatCode>
                <c:ptCount val="7"/>
                <c:pt idx="0">
                  <c:v>46</c:v>
                </c:pt>
                <c:pt idx="1">
                  <c:v>38</c:v>
                </c:pt>
                <c:pt idx="2">
                  <c:v>48</c:v>
                </c:pt>
                <c:pt idx="3">
                  <c:v>28</c:v>
                </c:pt>
                <c:pt idx="4">
                  <c:v>36</c:v>
                </c:pt>
                <c:pt idx="5">
                  <c:v>64</c:v>
                </c:pt>
                <c:pt idx="6">
                  <c:v>33</c:v>
                </c:pt>
              </c:numCache>
            </c:numRef>
          </c:yVal>
          <c:smooth val="0"/>
        </c:ser>
        <c:dLbls>
          <c:showLegendKey val="0"/>
          <c:showVal val="0"/>
          <c:showCatName val="0"/>
          <c:showSerName val="0"/>
          <c:showPercent val="0"/>
          <c:showBubbleSize val="0"/>
        </c:dLbls>
        <c:axId val="123053952"/>
        <c:axId val="123064320"/>
      </c:scatterChart>
      <c:catAx>
        <c:axId val="123053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3064320"/>
        <c:crosses val="autoZero"/>
        <c:auto val="1"/>
        <c:lblAlgn val="ctr"/>
        <c:lblOffset val="100"/>
        <c:noMultiLvlLbl val="0"/>
      </c:catAx>
      <c:valAx>
        <c:axId val="12306432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12305395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dTable>
      <c:spPr>
        <a:noFill/>
        <a:ln>
          <a:noFill/>
        </a:ln>
        <a:effectLst/>
      </c:spPr>
    </c:plotArea>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Sheet2!$A$2</c:f>
              <c:strCache>
                <c:ptCount val="1"/>
                <c:pt idx="0">
                  <c:v>2010</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DSO</c:v>
                </c:pt>
                <c:pt idx="1">
                  <c:v>DSI</c:v>
                </c:pt>
                <c:pt idx="2">
                  <c:v>DPO</c:v>
                </c:pt>
                <c:pt idx="3">
                  <c:v>CCC</c:v>
                </c:pt>
              </c:strCache>
            </c:strRef>
          </c:cat>
          <c:val>
            <c:numRef>
              <c:f>Sheet2!$B$2:$E$2</c:f>
              <c:numCache>
                <c:formatCode>General</c:formatCode>
                <c:ptCount val="4"/>
                <c:pt idx="0">
                  <c:v>45.3</c:v>
                </c:pt>
                <c:pt idx="1">
                  <c:v>52.2</c:v>
                </c:pt>
                <c:pt idx="2">
                  <c:v>58.6</c:v>
                </c:pt>
                <c:pt idx="3" formatCode="_ * #,##0.0_ ;_ * \-#,##0.0_ ;_ * &quot;-&quot;??_ ;_ @_ ">
                  <c:v>38.9</c:v>
                </c:pt>
              </c:numCache>
            </c:numRef>
          </c:val>
        </c:ser>
        <c:ser>
          <c:idx val="1"/>
          <c:order val="1"/>
          <c:tx>
            <c:strRef>
              <c:f>Sheet2!$A$3</c:f>
              <c:strCache>
                <c:ptCount val="1"/>
                <c:pt idx="0">
                  <c:v>2011</c:v>
                </c:pt>
              </c:strCache>
            </c:strRef>
          </c:tx>
          <c:spPr>
            <a:solidFill>
              <a:schemeClr val="accent6"/>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DSO</c:v>
                </c:pt>
                <c:pt idx="1">
                  <c:v>DSI</c:v>
                </c:pt>
                <c:pt idx="2">
                  <c:v>DPO</c:v>
                </c:pt>
                <c:pt idx="3">
                  <c:v>CCC</c:v>
                </c:pt>
              </c:strCache>
            </c:strRef>
          </c:cat>
          <c:val>
            <c:numRef>
              <c:f>Sheet2!$B$3:$E$3</c:f>
              <c:numCache>
                <c:formatCode>General</c:formatCode>
                <c:ptCount val="4"/>
                <c:pt idx="0">
                  <c:v>45.5</c:v>
                </c:pt>
                <c:pt idx="1">
                  <c:v>52.8</c:v>
                </c:pt>
                <c:pt idx="2">
                  <c:v>59.1</c:v>
                </c:pt>
                <c:pt idx="3" formatCode="_ * #,##0.0_ ;_ * \-#,##0.0_ ;_ * &quot;-&quot;??_ ;_ @_ ">
                  <c:v>39.199999999999996</c:v>
                </c:pt>
              </c:numCache>
            </c:numRef>
          </c:val>
        </c:ser>
        <c:ser>
          <c:idx val="2"/>
          <c:order val="2"/>
          <c:tx>
            <c:strRef>
              <c:f>Sheet2!$A$4</c:f>
              <c:strCache>
                <c:ptCount val="1"/>
                <c:pt idx="0">
                  <c:v>2012</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DSO</c:v>
                </c:pt>
                <c:pt idx="1">
                  <c:v>DSI</c:v>
                </c:pt>
                <c:pt idx="2">
                  <c:v>DPO</c:v>
                </c:pt>
                <c:pt idx="3">
                  <c:v>CCC</c:v>
                </c:pt>
              </c:strCache>
            </c:strRef>
          </c:cat>
          <c:val>
            <c:numRef>
              <c:f>Sheet2!$B$4:$E$4</c:f>
              <c:numCache>
                <c:formatCode>General</c:formatCode>
                <c:ptCount val="4"/>
                <c:pt idx="0">
                  <c:v>44.3</c:v>
                </c:pt>
                <c:pt idx="1">
                  <c:v>52.5</c:v>
                </c:pt>
                <c:pt idx="2">
                  <c:v>56.8</c:v>
                </c:pt>
                <c:pt idx="3" formatCode="_ * #,##0.0_ ;_ * \-#,##0.0_ ;_ * &quot;-&quot;??_ ;_ @_ ">
                  <c:v>40</c:v>
                </c:pt>
              </c:numCache>
            </c:numRef>
          </c:val>
        </c:ser>
        <c:ser>
          <c:idx val="3"/>
          <c:order val="3"/>
          <c:tx>
            <c:strRef>
              <c:f>Sheet2!$A$5</c:f>
              <c:strCache>
                <c:ptCount val="1"/>
                <c:pt idx="0">
                  <c:v>2013</c:v>
                </c:pt>
              </c:strCache>
            </c:strRef>
          </c:tx>
          <c:spPr>
            <a:solidFill>
              <a:schemeClr val="accent4"/>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DSO</c:v>
                </c:pt>
                <c:pt idx="1">
                  <c:v>DSI</c:v>
                </c:pt>
                <c:pt idx="2">
                  <c:v>DPO</c:v>
                </c:pt>
                <c:pt idx="3">
                  <c:v>CCC</c:v>
                </c:pt>
              </c:strCache>
            </c:strRef>
          </c:cat>
          <c:val>
            <c:numRef>
              <c:f>Sheet2!$B$5:$E$5</c:f>
              <c:numCache>
                <c:formatCode>General</c:formatCode>
                <c:ptCount val="4"/>
                <c:pt idx="0">
                  <c:v>44.5</c:v>
                </c:pt>
                <c:pt idx="1">
                  <c:v>53.2</c:v>
                </c:pt>
                <c:pt idx="2">
                  <c:v>57.7</c:v>
                </c:pt>
                <c:pt idx="3" formatCode="_ * #,##0.0_ ;_ * \-#,##0.0_ ;_ * &quot;-&quot;??_ ;_ @_ ">
                  <c:v>40</c:v>
                </c:pt>
              </c:numCache>
            </c:numRef>
          </c:val>
        </c:ser>
        <c:ser>
          <c:idx val="4"/>
          <c:order val="4"/>
          <c:tx>
            <c:strRef>
              <c:f>Sheet2!$A$6</c:f>
              <c:strCache>
                <c:ptCount val="1"/>
                <c:pt idx="0">
                  <c:v>2014</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Sheet2!$B$1:$E$1</c:f>
              <c:strCache>
                <c:ptCount val="4"/>
                <c:pt idx="0">
                  <c:v>DSO</c:v>
                </c:pt>
                <c:pt idx="1">
                  <c:v>DSI</c:v>
                </c:pt>
                <c:pt idx="2">
                  <c:v>DPO</c:v>
                </c:pt>
                <c:pt idx="3">
                  <c:v>CCC</c:v>
                </c:pt>
              </c:strCache>
            </c:strRef>
          </c:cat>
          <c:val>
            <c:numRef>
              <c:f>Sheet2!$B$6:$E$6</c:f>
              <c:numCache>
                <c:formatCode>General</c:formatCode>
                <c:ptCount val="4"/>
                <c:pt idx="0">
                  <c:v>43.6</c:v>
                </c:pt>
                <c:pt idx="1">
                  <c:v>52.4</c:v>
                </c:pt>
                <c:pt idx="2">
                  <c:v>57.4</c:v>
                </c:pt>
                <c:pt idx="3" formatCode="_ * #,##0.0_ ;_ * \-#,##0.0_ ;_ * &quot;-&quot;??_ ;_ @_ ">
                  <c:v>38.6</c:v>
                </c:pt>
              </c:numCache>
            </c:numRef>
          </c:val>
        </c:ser>
        <c:dLbls>
          <c:showLegendKey val="0"/>
          <c:showVal val="0"/>
          <c:showCatName val="0"/>
          <c:showSerName val="0"/>
          <c:showPercent val="0"/>
          <c:showBubbleSize val="0"/>
        </c:dLbls>
        <c:gapWidth val="150"/>
        <c:axId val="124309888"/>
        <c:axId val="124311424"/>
      </c:barChart>
      <c:catAx>
        <c:axId val="12430988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24311424"/>
        <c:crosses val="autoZero"/>
        <c:auto val="1"/>
        <c:lblAlgn val="ctr"/>
        <c:lblOffset val="100"/>
        <c:noMultiLvlLbl val="0"/>
      </c:catAx>
      <c:valAx>
        <c:axId val="124311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243098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C8F182-24C9-45F5-A8F4-1698A58E273F}" type="doc">
      <dgm:prSet loTypeId="urn:microsoft.com/office/officeart/2005/8/layout/cycle8" loCatId="cycle" qsTypeId="urn:microsoft.com/office/officeart/2005/8/quickstyle/simple1" qsCatId="simple" csTypeId="urn:microsoft.com/office/officeart/2005/8/colors/accent1_2" csCatId="accent1" phldr="1"/>
      <dgm:spPr/>
    </dgm:pt>
    <dgm:pt modelId="{DF8D5DE6-E4AA-4DB3-B2C1-652A8238D125}">
      <dgm:prSet phldrT="[Text]" phldr="1"/>
      <dgm:spPr>
        <a:noFill/>
      </dgm:spPr>
      <dgm:t>
        <a:bodyPr/>
        <a:lstStyle/>
        <a:p>
          <a:endParaRPr lang="en-GB"/>
        </a:p>
      </dgm:t>
    </dgm:pt>
    <dgm:pt modelId="{CB074E28-AE36-45F5-9330-EF59C43FE255}" type="parTrans" cxnId="{ACF6A34C-8D07-4099-B51D-F9A575A65407}">
      <dgm:prSet/>
      <dgm:spPr/>
      <dgm:t>
        <a:bodyPr/>
        <a:lstStyle/>
        <a:p>
          <a:endParaRPr lang="en-GB"/>
        </a:p>
      </dgm:t>
    </dgm:pt>
    <dgm:pt modelId="{8152E3DA-A2EA-4A77-9A8D-308AF82D7ABF}" type="sibTrans" cxnId="{ACF6A34C-8D07-4099-B51D-F9A575A65407}">
      <dgm:prSet/>
      <dgm:spPr/>
      <dgm:t>
        <a:bodyPr/>
        <a:lstStyle/>
        <a:p>
          <a:endParaRPr lang="en-GB"/>
        </a:p>
      </dgm:t>
    </dgm:pt>
    <dgm:pt modelId="{886676CF-8D58-414E-839A-4A917D116A90}" type="pres">
      <dgm:prSet presAssocID="{77C8F182-24C9-45F5-A8F4-1698A58E273F}" presName="compositeShape" presStyleCnt="0">
        <dgm:presLayoutVars>
          <dgm:chMax val="7"/>
          <dgm:dir/>
          <dgm:resizeHandles val="exact"/>
        </dgm:presLayoutVars>
      </dgm:prSet>
      <dgm:spPr/>
    </dgm:pt>
    <dgm:pt modelId="{2A7C6876-5641-4221-AAE0-7D2DB48BAAEC}" type="pres">
      <dgm:prSet presAssocID="{77C8F182-24C9-45F5-A8F4-1698A58E273F}" presName="wedge1" presStyleLbl="node1" presStyleIdx="0" presStyleCnt="1"/>
      <dgm:spPr/>
      <dgm:t>
        <a:bodyPr/>
        <a:lstStyle/>
        <a:p>
          <a:endParaRPr lang="en-GB"/>
        </a:p>
      </dgm:t>
    </dgm:pt>
    <dgm:pt modelId="{983B45A9-E9CB-4D8C-BB19-6D7B1D564B12}" type="pres">
      <dgm:prSet presAssocID="{77C8F182-24C9-45F5-A8F4-1698A58E273F}" presName="dummy1a" presStyleCnt="0"/>
      <dgm:spPr/>
    </dgm:pt>
    <dgm:pt modelId="{85537C19-64AE-4B28-BF4D-934DAFDC2944}" type="pres">
      <dgm:prSet presAssocID="{77C8F182-24C9-45F5-A8F4-1698A58E273F}" presName="dummy1b" presStyleCnt="0"/>
      <dgm:spPr/>
    </dgm:pt>
    <dgm:pt modelId="{8BBD1CDD-625D-4422-A246-186BB84B218E}" type="pres">
      <dgm:prSet presAssocID="{77C8F182-24C9-45F5-A8F4-1698A58E273F}" presName="wedge1Tx" presStyleLbl="node1" presStyleIdx="0" presStyleCnt="1">
        <dgm:presLayoutVars>
          <dgm:chMax val="0"/>
          <dgm:chPref val="0"/>
          <dgm:bulletEnabled val="1"/>
        </dgm:presLayoutVars>
      </dgm:prSet>
      <dgm:spPr/>
      <dgm:t>
        <a:bodyPr/>
        <a:lstStyle/>
        <a:p>
          <a:endParaRPr lang="en-GB"/>
        </a:p>
      </dgm:t>
    </dgm:pt>
    <dgm:pt modelId="{B2212AAA-D8E2-4DAC-B051-141046443B4D}" type="pres">
      <dgm:prSet presAssocID="{8152E3DA-A2EA-4A77-9A8D-308AF82D7ABF}" presName="arrowWedge1single" presStyleLbl="fgSibTrans2D1" presStyleIdx="0" presStyleCnt="1" custLinFactNeighborX="-3142" custLinFactNeighborY="496"/>
      <dgm:spPr>
        <a:solidFill>
          <a:schemeClr val="accent1"/>
        </a:solidFill>
      </dgm:spPr>
    </dgm:pt>
  </dgm:ptLst>
  <dgm:cxnLst>
    <dgm:cxn modelId="{314C6257-FB7A-43E4-994E-55475C7F4459}" type="presOf" srcId="{DF8D5DE6-E4AA-4DB3-B2C1-652A8238D125}" destId="{8BBD1CDD-625D-4422-A246-186BB84B218E}" srcOrd="1" destOrd="0" presId="urn:microsoft.com/office/officeart/2005/8/layout/cycle8"/>
    <dgm:cxn modelId="{BDC64D35-2828-46D2-9E24-523FC910F317}" type="presOf" srcId="{77C8F182-24C9-45F5-A8F4-1698A58E273F}" destId="{886676CF-8D58-414E-839A-4A917D116A90}" srcOrd="0" destOrd="0" presId="urn:microsoft.com/office/officeart/2005/8/layout/cycle8"/>
    <dgm:cxn modelId="{4F74B05A-6E62-4BED-9BC5-00EB921F4757}" type="presOf" srcId="{DF8D5DE6-E4AA-4DB3-B2C1-652A8238D125}" destId="{2A7C6876-5641-4221-AAE0-7D2DB48BAAEC}" srcOrd="0" destOrd="0" presId="urn:microsoft.com/office/officeart/2005/8/layout/cycle8"/>
    <dgm:cxn modelId="{ACF6A34C-8D07-4099-B51D-F9A575A65407}" srcId="{77C8F182-24C9-45F5-A8F4-1698A58E273F}" destId="{DF8D5DE6-E4AA-4DB3-B2C1-652A8238D125}" srcOrd="0" destOrd="0" parTransId="{CB074E28-AE36-45F5-9330-EF59C43FE255}" sibTransId="{8152E3DA-A2EA-4A77-9A8D-308AF82D7ABF}"/>
    <dgm:cxn modelId="{C24BEDBF-9428-4A31-AADD-995CD0710364}" type="presParOf" srcId="{886676CF-8D58-414E-839A-4A917D116A90}" destId="{2A7C6876-5641-4221-AAE0-7D2DB48BAAEC}" srcOrd="0" destOrd="0" presId="urn:microsoft.com/office/officeart/2005/8/layout/cycle8"/>
    <dgm:cxn modelId="{C13157A5-336F-42ED-9D41-B8F4A1D37FA5}" type="presParOf" srcId="{886676CF-8D58-414E-839A-4A917D116A90}" destId="{983B45A9-E9CB-4D8C-BB19-6D7B1D564B12}" srcOrd="1" destOrd="0" presId="urn:microsoft.com/office/officeart/2005/8/layout/cycle8"/>
    <dgm:cxn modelId="{E396BF57-072A-4156-AA44-497106FCB980}" type="presParOf" srcId="{886676CF-8D58-414E-839A-4A917D116A90}" destId="{85537C19-64AE-4B28-BF4D-934DAFDC2944}" srcOrd="2" destOrd="0" presId="urn:microsoft.com/office/officeart/2005/8/layout/cycle8"/>
    <dgm:cxn modelId="{383093A6-2123-4A09-93D1-5B2627231102}" type="presParOf" srcId="{886676CF-8D58-414E-839A-4A917D116A90}" destId="{8BBD1CDD-625D-4422-A246-186BB84B218E}" srcOrd="3" destOrd="0" presId="urn:microsoft.com/office/officeart/2005/8/layout/cycle8"/>
    <dgm:cxn modelId="{A90514D0-63A8-42B8-A921-2D023D6DF7A1}" type="presParOf" srcId="{886676CF-8D58-414E-839A-4A917D116A90}" destId="{B2212AAA-D8E2-4DAC-B051-141046443B4D}" srcOrd="4" destOrd="0" presId="urn:microsoft.com/office/officeart/2005/8/layout/cycle8"/>
  </dgm:cxnLst>
  <dgm:bg/>
  <dgm:whole/>
  <dgm:extLst>
    <a:ext uri="http://schemas.microsoft.com/office/drawing/2008/diagram">
      <dsp:dataModelExt xmlns:dsp="http://schemas.microsoft.com/office/drawing/2008/diagram" relId="rId3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A05782-D221-4089-A4A9-5BEF8FFDCFDE}" type="doc">
      <dgm:prSet loTypeId="urn:microsoft.com/office/officeart/2005/8/layout/cycle8" loCatId="cycle" qsTypeId="urn:microsoft.com/office/officeart/2005/8/quickstyle/simple1" qsCatId="simple" csTypeId="urn:microsoft.com/office/officeart/2005/8/colors/accent1_2" csCatId="accent1" phldr="1"/>
      <dgm:spPr/>
    </dgm:pt>
    <dgm:pt modelId="{EAA578BC-A782-4971-B106-57396F1212F0}">
      <dgm:prSet phldrT="[Text]"/>
      <dgm:spPr>
        <a:solidFill>
          <a:schemeClr val="accent6"/>
        </a:solidFill>
      </dgm:spPr>
      <dgm:t>
        <a:bodyPr/>
        <a:lstStyle/>
        <a:p>
          <a:r>
            <a:rPr lang="en-GB" dirty="0" smtClean="0"/>
            <a:t>Default Reserve</a:t>
          </a:r>
          <a:endParaRPr lang="en-GB" dirty="0"/>
        </a:p>
      </dgm:t>
    </dgm:pt>
    <dgm:pt modelId="{7679506B-0607-43CA-B1F2-60527ECFE302}" type="parTrans" cxnId="{7B19AA07-236B-4E41-92C8-5554F3012EE0}">
      <dgm:prSet/>
      <dgm:spPr/>
      <dgm:t>
        <a:bodyPr/>
        <a:lstStyle/>
        <a:p>
          <a:endParaRPr lang="en-GB"/>
        </a:p>
      </dgm:t>
    </dgm:pt>
    <dgm:pt modelId="{82E418A4-7ADC-433F-AD8B-21A71BF811B5}" type="sibTrans" cxnId="{7B19AA07-236B-4E41-92C8-5554F3012EE0}">
      <dgm:prSet/>
      <dgm:spPr/>
      <dgm:t>
        <a:bodyPr/>
        <a:lstStyle/>
        <a:p>
          <a:endParaRPr lang="en-GB"/>
        </a:p>
      </dgm:t>
    </dgm:pt>
    <dgm:pt modelId="{53D67662-204E-4F0D-AA65-3D01BC7C8800}">
      <dgm:prSet phldrT="[Text]"/>
      <dgm:spPr>
        <a:solidFill>
          <a:schemeClr val="accent4"/>
        </a:solidFill>
      </dgm:spPr>
      <dgm:t>
        <a:bodyPr/>
        <a:lstStyle/>
        <a:p>
          <a:r>
            <a:rPr lang="en-GB" dirty="0" smtClean="0"/>
            <a:t>Dilution Reserve</a:t>
          </a:r>
          <a:endParaRPr lang="en-GB" dirty="0"/>
        </a:p>
      </dgm:t>
    </dgm:pt>
    <dgm:pt modelId="{BB3E6257-6B62-46BF-9584-F3D832503C75}" type="parTrans" cxnId="{86CA0615-B757-4946-957E-0EABB68FA438}">
      <dgm:prSet/>
      <dgm:spPr/>
      <dgm:t>
        <a:bodyPr/>
        <a:lstStyle/>
        <a:p>
          <a:endParaRPr lang="en-GB"/>
        </a:p>
      </dgm:t>
    </dgm:pt>
    <dgm:pt modelId="{5338C087-7157-474A-AEA6-BA12789CCC92}" type="sibTrans" cxnId="{86CA0615-B757-4946-957E-0EABB68FA438}">
      <dgm:prSet/>
      <dgm:spPr/>
      <dgm:t>
        <a:bodyPr/>
        <a:lstStyle/>
        <a:p>
          <a:endParaRPr lang="en-GB"/>
        </a:p>
      </dgm:t>
    </dgm:pt>
    <dgm:pt modelId="{99ECBA18-5D22-4092-85E3-348457977C84}">
      <dgm:prSet phldrT="[Text]"/>
      <dgm:spPr>
        <a:solidFill>
          <a:schemeClr val="accent5"/>
        </a:solidFill>
      </dgm:spPr>
      <dgm:t>
        <a:bodyPr/>
        <a:lstStyle/>
        <a:p>
          <a:r>
            <a:rPr lang="en-GB" dirty="0" smtClean="0"/>
            <a:t>Yield Reserve</a:t>
          </a:r>
          <a:endParaRPr lang="en-GB" dirty="0"/>
        </a:p>
      </dgm:t>
    </dgm:pt>
    <dgm:pt modelId="{612C664E-AA77-4591-95B0-7A2A6DD3B666}" type="parTrans" cxnId="{50A8F694-200F-410D-BFAA-F02364992996}">
      <dgm:prSet/>
      <dgm:spPr/>
      <dgm:t>
        <a:bodyPr/>
        <a:lstStyle/>
        <a:p>
          <a:endParaRPr lang="en-GB"/>
        </a:p>
      </dgm:t>
    </dgm:pt>
    <dgm:pt modelId="{87678BBC-2F7D-43A5-9E6E-DB7837CE35C7}" type="sibTrans" cxnId="{50A8F694-200F-410D-BFAA-F02364992996}">
      <dgm:prSet/>
      <dgm:spPr/>
      <dgm:t>
        <a:bodyPr/>
        <a:lstStyle/>
        <a:p>
          <a:endParaRPr lang="en-GB"/>
        </a:p>
      </dgm:t>
    </dgm:pt>
    <dgm:pt modelId="{62ACE454-B98C-4AB4-A112-1D7C5F56AC40}">
      <dgm:prSet phldrT="[Text]"/>
      <dgm:spPr/>
      <dgm:t>
        <a:bodyPr/>
        <a:lstStyle/>
        <a:p>
          <a:r>
            <a:rPr lang="en-GB" dirty="0" smtClean="0"/>
            <a:t>Other Reserve</a:t>
          </a:r>
          <a:endParaRPr lang="en-GB" dirty="0"/>
        </a:p>
      </dgm:t>
    </dgm:pt>
    <dgm:pt modelId="{0E23263F-AD5C-46F5-A420-37648DE43154}" type="parTrans" cxnId="{13EA0EDA-E4A0-48FB-9329-C2D1960DBED6}">
      <dgm:prSet/>
      <dgm:spPr/>
      <dgm:t>
        <a:bodyPr/>
        <a:lstStyle/>
        <a:p>
          <a:endParaRPr lang="en-GB"/>
        </a:p>
      </dgm:t>
    </dgm:pt>
    <dgm:pt modelId="{2AEB2C9C-F003-418D-A10B-1CD618F6D660}" type="sibTrans" cxnId="{13EA0EDA-E4A0-48FB-9329-C2D1960DBED6}">
      <dgm:prSet/>
      <dgm:spPr/>
      <dgm:t>
        <a:bodyPr/>
        <a:lstStyle/>
        <a:p>
          <a:endParaRPr lang="en-GB"/>
        </a:p>
      </dgm:t>
    </dgm:pt>
    <dgm:pt modelId="{08271C3B-8EB3-4EB0-A4A9-F84B954A0CBA}" type="pres">
      <dgm:prSet presAssocID="{CEA05782-D221-4089-A4A9-5BEF8FFDCFDE}" presName="compositeShape" presStyleCnt="0">
        <dgm:presLayoutVars>
          <dgm:chMax val="7"/>
          <dgm:dir/>
          <dgm:resizeHandles val="exact"/>
        </dgm:presLayoutVars>
      </dgm:prSet>
      <dgm:spPr/>
    </dgm:pt>
    <dgm:pt modelId="{512DBA27-1476-4D30-8C31-C42AE8D6C6AC}" type="pres">
      <dgm:prSet presAssocID="{CEA05782-D221-4089-A4A9-5BEF8FFDCFDE}" presName="wedge1" presStyleLbl="node1" presStyleIdx="0" presStyleCnt="4"/>
      <dgm:spPr/>
      <dgm:t>
        <a:bodyPr/>
        <a:lstStyle/>
        <a:p>
          <a:endParaRPr lang="en-GB"/>
        </a:p>
      </dgm:t>
    </dgm:pt>
    <dgm:pt modelId="{7CF86184-886C-4BE2-B97B-70DB0FEC676B}" type="pres">
      <dgm:prSet presAssocID="{CEA05782-D221-4089-A4A9-5BEF8FFDCFDE}" presName="dummy1a" presStyleCnt="0"/>
      <dgm:spPr/>
    </dgm:pt>
    <dgm:pt modelId="{1A5ECC85-1AAD-4BC4-9ADC-21EC439E7AF1}" type="pres">
      <dgm:prSet presAssocID="{CEA05782-D221-4089-A4A9-5BEF8FFDCFDE}" presName="dummy1b" presStyleCnt="0"/>
      <dgm:spPr/>
    </dgm:pt>
    <dgm:pt modelId="{083F6AD4-4508-4A55-B12C-C9434AC8F83E}" type="pres">
      <dgm:prSet presAssocID="{CEA05782-D221-4089-A4A9-5BEF8FFDCFDE}" presName="wedge1Tx" presStyleLbl="node1" presStyleIdx="0" presStyleCnt="4">
        <dgm:presLayoutVars>
          <dgm:chMax val="0"/>
          <dgm:chPref val="0"/>
          <dgm:bulletEnabled val="1"/>
        </dgm:presLayoutVars>
      </dgm:prSet>
      <dgm:spPr/>
      <dgm:t>
        <a:bodyPr/>
        <a:lstStyle/>
        <a:p>
          <a:endParaRPr lang="en-GB"/>
        </a:p>
      </dgm:t>
    </dgm:pt>
    <dgm:pt modelId="{203E8E73-381E-4B14-815C-21D90F6E387D}" type="pres">
      <dgm:prSet presAssocID="{CEA05782-D221-4089-A4A9-5BEF8FFDCFDE}" presName="wedge2" presStyleLbl="node1" presStyleIdx="1" presStyleCnt="4"/>
      <dgm:spPr/>
      <dgm:t>
        <a:bodyPr/>
        <a:lstStyle/>
        <a:p>
          <a:endParaRPr lang="en-GB"/>
        </a:p>
      </dgm:t>
    </dgm:pt>
    <dgm:pt modelId="{9F46390F-16DA-4041-8063-2E11B3300045}" type="pres">
      <dgm:prSet presAssocID="{CEA05782-D221-4089-A4A9-5BEF8FFDCFDE}" presName="dummy2a" presStyleCnt="0"/>
      <dgm:spPr/>
    </dgm:pt>
    <dgm:pt modelId="{E80EB212-90D7-4B58-AE44-BAF34C382393}" type="pres">
      <dgm:prSet presAssocID="{CEA05782-D221-4089-A4A9-5BEF8FFDCFDE}" presName="dummy2b" presStyleCnt="0"/>
      <dgm:spPr/>
    </dgm:pt>
    <dgm:pt modelId="{93551EE0-FB67-44B4-91D8-89DC651331A9}" type="pres">
      <dgm:prSet presAssocID="{CEA05782-D221-4089-A4A9-5BEF8FFDCFDE}" presName="wedge2Tx" presStyleLbl="node1" presStyleIdx="1" presStyleCnt="4">
        <dgm:presLayoutVars>
          <dgm:chMax val="0"/>
          <dgm:chPref val="0"/>
          <dgm:bulletEnabled val="1"/>
        </dgm:presLayoutVars>
      </dgm:prSet>
      <dgm:spPr/>
      <dgm:t>
        <a:bodyPr/>
        <a:lstStyle/>
        <a:p>
          <a:endParaRPr lang="en-GB"/>
        </a:p>
      </dgm:t>
    </dgm:pt>
    <dgm:pt modelId="{CCF2C5D0-AB5C-4317-A4E6-42D5C68E4613}" type="pres">
      <dgm:prSet presAssocID="{CEA05782-D221-4089-A4A9-5BEF8FFDCFDE}" presName="wedge3" presStyleLbl="node1" presStyleIdx="2" presStyleCnt="4"/>
      <dgm:spPr/>
      <dgm:t>
        <a:bodyPr/>
        <a:lstStyle/>
        <a:p>
          <a:endParaRPr lang="en-GB"/>
        </a:p>
      </dgm:t>
    </dgm:pt>
    <dgm:pt modelId="{77236F17-8AD6-4CD6-BBEB-CC2CBE9F1F07}" type="pres">
      <dgm:prSet presAssocID="{CEA05782-D221-4089-A4A9-5BEF8FFDCFDE}" presName="dummy3a" presStyleCnt="0"/>
      <dgm:spPr/>
    </dgm:pt>
    <dgm:pt modelId="{0872E9C4-18E0-477C-AD5E-96005494A1FE}" type="pres">
      <dgm:prSet presAssocID="{CEA05782-D221-4089-A4A9-5BEF8FFDCFDE}" presName="dummy3b" presStyleCnt="0"/>
      <dgm:spPr/>
    </dgm:pt>
    <dgm:pt modelId="{CCFF60E6-7C30-43BC-A714-3C07424FB795}" type="pres">
      <dgm:prSet presAssocID="{CEA05782-D221-4089-A4A9-5BEF8FFDCFDE}" presName="wedge3Tx" presStyleLbl="node1" presStyleIdx="2" presStyleCnt="4">
        <dgm:presLayoutVars>
          <dgm:chMax val="0"/>
          <dgm:chPref val="0"/>
          <dgm:bulletEnabled val="1"/>
        </dgm:presLayoutVars>
      </dgm:prSet>
      <dgm:spPr/>
      <dgm:t>
        <a:bodyPr/>
        <a:lstStyle/>
        <a:p>
          <a:endParaRPr lang="en-GB"/>
        </a:p>
      </dgm:t>
    </dgm:pt>
    <dgm:pt modelId="{80592471-DA8C-4615-88A6-9D040D44222E}" type="pres">
      <dgm:prSet presAssocID="{CEA05782-D221-4089-A4A9-5BEF8FFDCFDE}" presName="wedge4" presStyleLbl="node1" presStyleIdx="3" presStyleCnt="4"/>
      <dgm:spPr/>
      <dgm:t>
        <a:bodyPr/>
        <a:lstStyle/>
        <a:p>
          <a:endParaRPr lang="en-GB"/>
        </a:p>
      </dgm:t>
    </dgm:pt>
    <dgm:pt modelId="{266E8FAB-750A-4B09-AF06-9106D4187101}" type="pres">
      <dgm:prSet presAssocID="{CEA05782-D221-4089-A4A9-5BEF8FFDCFDE}" presName="dummy4a" presStyleCnt="0"/>
      <dgm:spPr/>
    </dgm:pt>
    <dgm:pt modelId="{BEA70612-8422-4E08-8353-AD3047E071D4}" type="pres">
      <dgm:prSet presAssocID="{CEA05782-D221-4089-A4A9-5BEF8FFDCFDE}" presName="dummy4b" presStyleCnt="0"/>
      <dgm:spPr/>
    </dgm:pt>
    <dgm:pt modelId="{ED914DB5-C402-49EA-B136-1FF1C839E2EE}" type="pres">
      <dgm:prSet presAssocID="{CEA05782-D221-4089-A4A9-5BEF8FFDCFDE}" presName="wedge4Tx" presStyleLbl="node1" presStyleIdx="3" presStyleCnt="4">
        <dgm:presLayoutVars>
          <dgm:chMax val="0"/>
          <dgm:chPref val="0"/>
          <dgm:bulletEnabled val="1"/>
        </dgm:presLayoutVars>
      </dgm:prSet>
      <dgm:spPr/>
      <dgm:t>
        <a:bodyPr/>
        <a:lstStyle/>
        <a:p>
          <a:endParaRPr lang="en-GB"/>
        </a:p>
      </dgm:t>
    </dgm:pt>
    <dgm:pt modelId="{349CA4DA-84AC-462D-ADCC-97298D43BC2A}" type="pres">
      <dgm:prSet presAssocID="{5338C087-7157-474A-AEA6-BA12789CCC92}" presName="arrowWedge1" presStyleLbl="fgSibTrans2D1" presStyleIdx="0" presStyleCnt="4"/>
      <dgm:spPr>
        <a:solidFill>
          <a:schemeClr val="bg1"/>
        </a:solidFill>
      </dgm:spPr>
    </dgm:pt>
    <dgm:pt modelId="{14684D81-4032-47D9-A24A-493609185259}" type="pres">
      <dgm:prSet presAssocID="{2AEB2C9C-F003-418D-A10B-1CD618F6D660}" presName="arrowWedge2" presStyleLbl="fgSibTrans2D1" presStyleIdx="1" presStyleCnt="4"/>
      <dgm:spPr>
        <a:solidFill>
          <a:schemeClr val="bg1"/>
        </a:solidFill>
      </dgm:spPr>
    </dgm:pt>
    <dgm:pt modelId="{A10CFFEA-D5CE-4062-934E-901E7AA897C9}" type="pres">
      <dgm:prSet presAssocID="{87678BBC-2F7D-43A5-9E6E-DB7837CE35C7}" presName="arrowWedge3" presStyleLbl="fgSibTrans2D1" presStyleIdx="2" presStyleCnt="4"/>
      <dgm:spPr>
        <a:solidFill>
          <a:schemeClr val="bg1"/>
        </a:solidFill>
      </dgm:spPr>
    </dgm:pt>
    <dgm:pt modelId="{816151D9-9FCD-4B36-96D0-FA53DC28B2EA}" type="pres">
      <dgm:prSet presAssocID="{82E418A4-7ADC-433F-AD8B-21A71BF811B5}" presName="arrowWedge4" presStyleLbl="fgSibTrans2D1" presStyleIdx="3" presStyleCnt="4"/>
      <dgm:spPr>
        <a:solidFill>
          <a:schemeClr val="bg1"/>
        </a:solidFill>
      </dgm:spPr>
    </dgm:pt>
  </dgm:ptLst>
  <dgm:cxnLst>
    <dgm:cxn modelId="{76126179-2351-4C0D-935A-52E3816FFBF3}" type="presOf" srcId="{CEA05782-D221-4089-A4A9-5BEF8FFDCFDE}" destId="{08271C3B-8EB3-4EB0-A4A9-F84B954A0CBA}" srcOrd="0" destOrd="0" presId="urn:microsoft.com/office/officeart/2005/8/layout/cycle8"/>
    <dgm:cxn modelId="{86CA0615-B757-4946-957E-0EABB68FA438}" srcId="{CEA05782-D221-4089-A4A9-5BEF8FFDCFDE}" destId="{53D67662-204E-4F0D-AA65-3D01BC7C8800}" srcOrd="0" destOrd="0" parTransId="{BB3E6257-6B62-46BF-9584-F3D832503C75}" sibTransId="{5338C087-7157-474A-AEA6-BA12789CCC92}"/>
    <dgm:cxn modelId="{F56549A1-2490-4777-9F0A-D254F819FEF7}" type="presOf" srcId="{53D67662-204E-4F0D-AA65-3D01BC7C8800}" destId="{512DBA27-1476-4D30-8C31-C42AE8D6C6AC}" srcOrd="0" destOrd="0" presId="urn:microsoft.com/office/officeart/2005/8/layout/cycle8"/>
    <dgm:cxn modelId="{0919E83C-E8B0-443D-B860-8DDCB1F10819}" type="presOf" srcId="{99ECBA18-5D22-4092-85E3-348457977C84}" destId="{CCF2C5D0-AB5C-4317-A4E6-42D5C68E4613}" srcOrd="0" destOrd="0" presId="urn:microsoft.com/office/officeart/2005/8/layout/cycle8"/>
    <dgm:cxn modelId="{E9439EA1-1F1C-4A79-94FD-3D8DD49A9898}" type="presOf" srcId="{62ACE454-B98C-4AB4-A112-1D7C5F56AC40}" destId="{93551EE0-FB67-44B4-91D8-89DC651331A9}" srcOrd="1" destOrd="0" presId="urn:microsoft.com/office/officeart/2005/8/layout/cycle8"/>
    <dgm:cxn modelId="{5CDE1680-D32E-4FF1-8163-4310AB85D784}" type="presOf" srcId="{EAA578BC-A782-4971-B106-57396F1212F0}" destId="{ED914DB5-C402-49EA-B136-1FF1C839E2EE}" srcOrd="1" destOrd="0" presId="urn:microsoft.com/office/officeart/2005/8/layout/cycle8"/>
    <dgm:cxn modelId="{13EA0EDA-E4A0-48FB-9329-C2D1960DBED6}" srcId="{CEA05782-D221-4089-A4A9-5BEF8FFDCFDE}" destId="{62ACE454-B98C-4AB4-A112-1D7C5F56AC40}" srcOrd="1" destOrd="0" parTransId="{0E23263F-AD5C-46F5-A420-37648DE43154}" sibTransId="{2AEB2C9C-F003-418D-A10B-1CD618F6D660}"/>
    <dgm:cxn modelId="{7B19AA07-236B-4E41-92C8-5554F3012EE0}" srcId="{CEA05782-D221-4089-A4A9-5BEF8FFDCFDE}" destId="{EAA578BC-A782-4971-B106-57396F1212F0}" srcOrd="3" destOrd="0" parTransId="{7679506B-0607-43CA-B1F2-60527ECFE302}" sibTransId="{82E418A4-7ADC-433F-AD8B-21A71BF811B5}"/>
    <dgm:cxn modelId="{50A8F694-200F-410D-BFAA-F02364992996}" srcId="{CEA05782-D221-4089-A4A9-5BEF8FFDCFDE}" destId="{99ECBA18-5D22-4092-85E3-348457977C84}" srcOrd="2" destOrd="0" parTransId="{612C664E-AA77-4591-95B0-7A2A6DD3B666}" sibTransId="{87678BBC-2F7D-43A5-9E6E-DB7837CE35C7}"/>
    <dgm:cxn modelId="{13FEFB65-7C64-4074-A2B5-CCF1C8A80C2D}" type="presOf" srcId="{EAA578BC-A782-4971-B106-57396F1212F0}" destId="{80592471-DA8C-4615-88A6-9D040D44222E}" srcOrd="0" destOrd="0" presId="urn:microsoft.com/office/officeart/2005/8/layout/cycle8"/>
    <dgm:cxn modelId="{5E0963D8-AB97-484E-B56A-36A1388143D6}" type="presOf" srcId="{53D67662-204E-4F0D-AA65-3D01BC7C8800}" destId="{083F6AD4-4508-4A55-B12C-C9434AC8F83E}" srcOrd="1" destOrd="0" presId="urn:microsoft.com/office/officeart/2005/8/layout/cycle8"/>
    <dgm:cxn modelId="{8E1579D2-3B01-47AD-9B17-4BB86125926D}" type="presOf" srcId="{62ACE454-B98C-4AB4-A112-1D7C5F56AC40}" destId="{203E8E73-381E-4B14-815C-21D90F6E387D}" srcOrd="0" destOrd="0" presId="urn:microsoft.com/office/officeart/2005/8/layout/cycle8"/>
    <dgm:cxn modelId="{06330ED1-BBBD-4DEC-8EE3-42B499A8E38B}" type="presOf" srcId="{99ECBA18-5D22-4092-85E3-348457977C84}" destId="{CCFF60E6-7C30-43BC-A714-3C07424FB795}" srcOrd="1" destOrd="0" presId="urn:microsoft.com/office/officeart/2005/8/layout/cycle8"/>
    <dgm:cxn modelId="{133CF0DB-0BBA-4F6D-8011-ADD1F19D7664}" type="presParOf" srcId="{08271C3B-8EB3-4EB0-A4A9-F84B954A0CBA}" destId="{512DBA27-1476-4D30-8C31-C42AE8D6C6AC}" srcOrd="0" destOrd="0" presId="urn:microsoft.com/office/officeart/2005/8/layout/cycle8"/>
    <dgm:cxn modelId="{F4914D93-6FA5-417B-8ACE-5281AE993511}" type="presParOf" srcId="{08271C3B-8EB3-4EB0-A4A9-F84B954A0CBA}" destId="{7CF86184-886C-4BE2-B97B-70DB0FEC676B}" srcOrd="1" destOrd="0" presId="urn:microsoft.com/office/officeart/2005/8/layout/cycle8"/>
    <dgm:cxn modelId="{CE351755-1865-442B-9C5B-A3F5AB80DBA9}" type="presParOf" srcId="{08271C3B-8EB3-4EB0-A4A9-F84B954A0CBA}" destId="{1A5ECC85-1AAD-4BC4-9ADC-21EC439E7AF1}" srcOrd="2" destOrd="0" presId="urn:microsoft.com/office/officeart/2005/8/layout/cycle8"/>
    <dgm:cxn modelId="{D6C4F0C0-EBD1-4D32-B80A-8F788B7BB626}" type="presParOf" srcId="{08271C3B-8EB3-4EB0-A4A9-F84B954A0CBA}" destId="{083F6AD4-4508-4A55-B12C-C9434AC8F83E}" srcOrd="3" destOrd="0" presId="urn:microsoft.com/office/officeart/2005/8/layout/cycle8"/>
    <dgm:cxn modelId="{B03ACDF4-8307-4C8B-BB76-570E932E1B95}" type="presParOf" srcId="{08271C3B-8EB3-4EB0-A4A9-F84B954A0CBA}" destId="{203E8E73-381E-4B14-815C-21D90F6E387D}" srcOrd="4" destOrd="0" presId="urn:microsoft.com/office/officeart/2005/8/layout/cycle8"/>
    <dgm:cxn modelId="{796A5C1C-07D5-423F-8FCA-ACE03A87FAAC}" type="presParOf" srcId="{08271C3B-8EB3-4EB0-A4A9-F84B954A0CBA}" destId="{9F46390F-16DA-4041-8063-2E11B3300045}" srcOrd="5" destOrd="0" presId="urn:microsoft.com/office/officeart/2005/8/layout/cycle8"/>
    <dgm:cxn modelId="{2AC83EA8-ADDE-45AF-A10B-27599ECF9BD9}" type="presParOf" srcId="{08271C3B-8EB3-4EB0-A4A9-F84B954A0CBA}" destId="{E80EB212-90D7-4B58-AE44-BAF34C382393}" srcOrd="6" destOrd="0" presId="urn:microsoft.com/office/officeart/2005/8/layout/cycle8"/>
    <dgm:cxn modelId="{BD2A58FA-E34C-48D4-A4F7-D6C5B2BCFCA2}" type="presParOf" srcId="{08271C3B-8EB3-4EB0-A4A9-F84B954A0CBA}" destId="{93551EE0-FB67-44B4-91D8-89DC651331A9}" srcOrd="7" destOrd="0" presId="urn:microsoft.com/office/officeart/2005/8/layout/cycle8"/>
    <dgm:cxn modelId="{7E4AD5E9-2FF3-4BC0-82F0-394EC1F50CCA}" type="presParOf" srcId="{08271C3B-8EB3-4EB0-A4A9-F84B954A0CBA}" destId="{CCF2C5D0-AB5C-4317-A4E6-42D5C68E4613}" srcOrd="8" destOrd="0" presId="urn:microsoft.com/office/officeart/2005/8/layout/cycle8"/>
    <dgm:cxn modelId="{CAA998E9-1148-4B78-BE60-8DD09B47FCB3}" type="presParOf" srcId="{08271C3B-8EB3-4EB0-A4A9-F84B954A0CBA}" destId="{77236F17-8AD6-4CD6-BBEB-CC2CBE9F1F07}" srcOrd="9" destOrd="0" presId="urn:microsoft.com/office/officeart/2005/8/layout/cycle8"/>
    <dgm:cxn modelId="{C86335FD-C9CF-4A28-9996-934E2692654A}" type="presParOf" srcId="{08271C3B-8EB3-4EB0-A4A9-F84B954A0CBA}" destId="{0872E9C4-18E0-477C-AD5E-96005494A1FE}" srcOrd="10" destOrd="0" presId="urn:microsoft.com/office/officeart/2005/8/layout/cycle8"/>
    <dgm:cxn modelId="{F4C236CD-0F06-4DC9-BC81-055DD6C7DE76}" type="presParOf" srcId="{08271C3B-8EB3-4EB0-A4A9-F84B954A0CBA}" destId="{CCFF60E6-7C30-43BC-A714-3C07424FB795}" srcOrd="11" destOrd="0" presId="urn:microsoft.com/office/officeart/2005/8/layout/cycle8"/>
    <dgm:cxn modelId="{9E537404-8ED5-4086-BF2E-7C54C6A4B95C}" type="presParOf" srcId="{08271C3B-8EB3-4EB0-A4A9-F84B954A0CBA}" destId="{80592471-DA8C-4615-88A6-9D040D44222E}" srcOrd="12" destOrd="0" presId="urn:microsoft.com/office/officeart/2005/8/layout/cycle8"/>
    <dgm:cxn modelId="{E93F8801-3724-470A-A0D4-893B525AE378}" type="presParOf" srcId="{08271C3B-8EB3-4EB0-A4A9-F84B954A0CBA}" destId="{266E8FAB-750A-4B09-AF06-9106D4187101}" srcOrd="13" destOrd="0" presId="urn:microsoft.com/office/officeart/2005/8/layout/cycle8"/>
    <dgm:cxn modelId="{34913A1F-53CD-4D75-8ECA-F2E552E709B4}" type="presParOf" srcId="{08271C3B-8EB3-4EB0-A4A9-F84B954A0CBA}" destId="{BEA70612-8422-4E08-8353-AD3047E071D4}" srcOrd="14" destOrd="0" presId="urn:microsoft.com/office/officeart/2005/8/layout/cycle8"/>
    <dgm:cxn modelId="{0FC15BBC-D220-4457-91EC-70EC22B81BA2}" type="presParOf" srcId="{08271C3B-8EB3-4EB0-A4A9-F84B954A0CBA}" destId="{ED914DB5-C402-49EA-B136-1FF1C839E2EE}" srcOrd="15" destOrd="0" presId="urn:microsoft.com/office/officeart/2005/8/layout/cycle8"/>
    <dgm:cxn modelId="{7922D1F7-650D-45CA-BCB9-AD69BC347BCC}" type="presParOf" srcId="{08271C3B-8EB3-4EB0-A4A9-F84B954A0CBA}" destId="{349CA4DA-84AC-462D-ADCC-97298D43BC2A}" srcOrd="16" destOrd="0" presId="urn:microsoft.com/office/officeart/2005/8/layout/cycle8"/>
    <dgm:cxn modelId="{62E6467D-3811-4E70-A364-3E89C2D30A50}" type="presParOf" srcId="{08271C3B-8EB3-4EB0-A4A9-F84B954A0CBA}" destId="{14684D81-4032-47D9-A24A-493609185259}" srcOrd="17" destOrd="0" presId="urn:microsoft.com/office/officeart/2005/8/layout/cycle8"/>
    <dgm:cxn modelId="{447AD825-B49C-4891-87CD-CC147945DE8C}" type="presParOf" srcId="{08271C3B-8EB3-4EB0-A4A9-F84B954A0CBA}" destId="{A10CFFEA-D5CE-4062-934E-901E7AA897C9}" srcOrd="18" destOrd="0" presId="urn:microsoft.com/office/officeart/2005/8/layout/cycle8"/>
    <dgm:cxn modelId="{4E4DE2B1-A982-4DE1-A13D-EF799B2785A5}" type="presParOf" srcId="{08271C3B-8EB3-4EB0-A4A9-F84B954A0CBA}" destId="{816151D9-9FCD-4B36-96D0-FA53DC28B2EA}"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7C6876-5641-4221-AAE0-7D2DB48BAAEC}">
      <dsp:nvSpPr>
        <dsp:cNvPr id="0" name=""/>
        <dsp:cNvSpPr/>
      </dsp:nvSpPr>
      <dsp:spPr>
        <a:xfrm>
          <a:off x="1077561" y="284653"/>
          <a:ext cx="2988861" cy="2988861"/>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2533650">
            <a:lnSpc>
              <a:spcPct val="90000"/>
            </a:lnSpc>
            <a:spcBef>
              <a:spcPct val="0"/>
            </a:spcBef>
            <a:spcAft>
              <a:spcPct val="35000"/>
            </a:spcAft>
          </a:pPr>
          <a:endParaRPr lang="en-GB" sz="5700" kern="1200"/>
        </a:p>
      </dsp:txBody>
      <dsp:txXfrm>
        <a:off x="1575704" y="782796"/>
        <a:ext cx="1992574" cy="1992574"/>
      </dsp:txXfrm>
    </dsp:sp>
    <dsp:sp modelId="{B2212AAA-D8E2-4DAC-B051-141046443B4D}">
      <dsp:nvSpPr>
        <dsp:cNvPr id="0" name=""/>
        <dsp:cNvSpPr/>
      </dsp:nvSpPr>
      <dsp:spPr>
        <a:xfrm>
          <a:off x="804999" y="116180"/>
          <a:ext cx="3358910" cy="3358910"/>
        </a:xfrm>
        <a:prstGeom prst="circularArrow">
          <a:avLst>
            <a:gd name="adj1" fmla="val 5085"/>
            <a:gd name="adj2" fmla="val 327528"/>
            <a:gd name="adj3" fmla="val 15831064"/>
            <a:gd name="adj4" fmla="val 16241408"/>
            <a:gd name="adj5" fmla="val 5932"/>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2DBA27-1476-4D30-8C31-C42AE8D6C6AC}">
      <dsp:nvSpPr>
        <dsp:cNvPr id="0" name=""/>
        <dsp:cNvSpPr/>
      </dsp:nvSpPr>
      <dsp:spPr>
        <a:xfrm>
          <a:off x="1693508" y="230217"/>
          <a:ext cx="3163920" cy="3163920"/>
        </a:xfrm>
        <a:prstGeom prst="pie">
          <a:avLst>
            <a:gd name="adj1" fmla="val 16200000"/>
            <a:gd name="adj2" fmla="val 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GB" sz="2400" kern="1200" dirty="0" smtClean="0"/>
            <a:t>Dilution Reserve</a:t>
          </a:r>
          <a:endParaRPr lang="en-GB" sz="2400" kern="1200" dirty="0"/>
        </a:p>
      </dsp:txBody>
      <dsp:txXfrm>
        <a:off x="3373022" y="885977"/>
        <a:ext cx="1167637" cy="866311"/>
      </dsp:txXfrm>
    </dsp:sp>
    <dsp:sp modelId="{203E8E73-381E-4B14-815C-21D90F6E387D}">
      <dsp:nvSpPr>
        <dsp:cNvPr id="0" name=""/>
        <dsp:cNvSpPr/>
      </dsp:nvSpPr>
      <dsp:spPr>
        <a:xfrm>
          <a:off x="1693508" y="336434"/>
          <a:ext cx="3163920" cy="3163920"/>
        </a:xfrm>
        <a:prstGeom prst="pie">
          <a:avLst>
            <a:gd name="adj1" fmla="val 0"/>
            <a:gd name="adj2" fmla="val 54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GB" sz="2400" kern="1200" dirty="0" smtClean="0"/>
            <a:t>Other Reserve</a:t>
          </a:r>
          <a:endParaRPr lang="en-GB" sz="2400" kern="1200" dirty="0"/>
        </a:p>
      </dsp:txBody>
      <dsp:txXfrm>
        <a:off x="3373022" y="1978283"/>
        <a:ext cx="1167637" cy="866311"/>
      </dsp:txXfrm>
    </dsp:sp>
    <dsp:sp modelId="{CCF2C5D0-AB5C-4317-A4E6-42D5C68E4613}">
      <dsp:nvSpPr>
        <dsp:cNvPr id="0" name=""/>
        <dsp:cNvSpPr/>
      </dsp:nvSpPr>
      <dsp:spPr>
        <a:xfrm>
          <a:off x="1587291" y="336434"/>
          <a:ext cx="3163920" cy="3163920"/>
        </a:xfrm>
        <a:prstGeom prst="pie">
          <a:avLst>
            <a:gd name="adj1" fmla="val 5400000"/>
            <a:gd name="adj2" fmla="val 1080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GB" sz="2400" kern="1200" dirty="0" smtClean="0"/>
            <a:t>Yield Reserve</a:t>
          </a:r>
          <a:endParaRPr lang="en-GB" sz="2400" kern="1200" dirty="0"/>
        </a:p>
      </dsp:txBody>
      <dsp:txXfrm>
        <a:off x="1904059" y="1978283"/>
        <a:ext cx="1167637" cy="866311"/>
      </dsp:txXfrm>
    </dsp:sp>
    <dsp:sp modelId="{80592471-DA8C-4615-88A6-9D040D44222E}">
      <dsp:nvSpPr>
        <dsp:cNvPr id="0" name=""/>
        <dsp:cNvSpPr/>
      </dsp:nvSpPr>
      <dsp:spPr>
        <a:xfrm>
          <a:off x="1587291" y="230217"/>
          <a:ext cx="3163920" cy="3163920"/>
        </a:xfrm>
        <a:prstGeom prst="pie">
          <a:avLst>
            <a:gd name="adj1" fmla="val 10800000"/>
            <a:gd name="adj2" fmla="val 1620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GB" sz="2400" kern="1200" dirty="0" smtClean="0"/>
            <a:t>Default Reserve</a:t>
          </a:r>
          <a:endParaRPr lang="en-GB" sz="2400" kern="1200" dirty="0"/>
        </a:p>
      </dsp:txBody>
      <dsp:txXfrm>
        <a:off x="1904059" y="885977"/>
        <a:ext cx="1167637" cy="866311"/>
      </dsp:txXfrm>
    </dsp:sp>
    <dsp:sp modelId="{349CA4DA-84AC-462D-ADCC-97298D43BC2A}">
      <dsp:nvSpPr>
        <dsp:cNvPr id="0" name=""/>
        <dsp:cNvSpPr/>
      </dsp:nvSpPr>
      <dsp:spPr>
        <a:xfrm>
          <a:off x="1497646" y="34355"/>
          <a:ext cx="3555643" cy="3555643"/>
        </a:xfrm>
        <a:prstGeom prst="circularArrow">
          <a:avLst>
            <a:gd name="adj1" fmla="val 5085"/>
            <a:gd name="adj2" fmla="val 327528"/>
            <a:gd name="adj3" fmla="val 21272472"/>
            <a:gd name="adj4" fmla="val 16200000"/>
            <a:gd name="adj5" fmla="val 5932"/>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14684D81-4032-47D9-A24A-493609185259}">
      <dsp:nvSpPr>
        <dsp:cNvPr id="0" name=""/>
        <dsp:cNvSpPr/>
      </dsp:nvSpPr>
      <dsp:spPr>
        <a:xfrm>
          <a:off x="1497646" y="140572"/>
          <a:ext cx="3555643" cy="3555643"/>
        </a:xfrm>
        <a:prstGeom prst="circularArrow">
          <a:avLst>
            <a:gd name="adj1" fmla="val 5085"/>
            <a:gd name="adj2" fmla="val 327528"/>
            <a:gd name="adj3" fmla="val 5072472"/>
            <a:gd name="adj4" fmla="val 0"/>
            <a:gd name="adj5" fmla="val 5932"/>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A10CFFEA-D5CE-4062-934E-901E7AA897C9}">
      <dsp:nvSpPr>
        <dsp:cNvPr id="0" name=""/>
        <dsp:cNvSpPr/>
      </dsp:nvSpPr>
      <dsp:spPr>
        <a:xfrm>
          <a:off x="1391429" y="140572"/>
          <a:ext cx="3555643" cy="3555643"/>
        </a:xfrm>
        <a:prstGeom prst="circularArrow">
          <a:avLst>
            <a:gd name="adj1" fmla="val 5085"/>
            <a:gd name="adj2" fmla="val 327528"/>
            <a:gd name="adj3" fmla="val 10472472"/>
            <a:gd name="adj4" fmla="val 5400000"/>
            <a:gd name="adj5" fmla="val 5932"/>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 modelId="{816151D9-9FCD-4B36-96D0-FA53DC28B2EA}">
      <dsp:nvSpPr>
        <dsp:cNvPr id="0" name=""/>
        <dsp:cNvSpPr/>
      </dsp:nvSpPr>
      <dsp:spPr>
        <a:xfrm>
          <a:off x="1391429" y="34355"/>
          <a:ext cx="3555643" cy="3555643"/>
        </a:xfrm>
        <a:prstGeom prst="circularArrow">
          <a:avLst>
            <a:gd name="adj1" fmla="val 5085"/>
            <a:gd name="adj2" fmla="val 327528"/>
            <a:gd name="adj3" fmla="val 15872472"/>
            <a:gd name="adj4" fmla="val 10800000"/>
            <a:gd name="adj5" fmla="val 5932"/>
          </a:avLst>
        </a:prstGeom>
        <a:solidFill>
          <a:schemeClr val="bg1"/>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905D09B-807F-45FB-AB5E-3B4B3F2BAAFF}" type="datetimeFigureOut">
              <a:rPr lang="en-GB" smtClean="0"/>
              <a:t>12/04/2017</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ACDA5B1-2791-4911-A2AF-0562BB7E7341}" type="slidenum">
              <a:rPr lang="en-GB" smtClean="0"/>
              <a:t>‹#›</a:t>
            </a:fld>
            <a:endParaRPr lang="en-GB"/>
          </a:p>
        </p:txBody>
      </p:sp>
    </p:spTree>
    <p:extLst>
      <p:ext uri="{BB962C8B-B14F-4D97-AF65-F5344CB8AC3E}">
        <p14:creationId xmlns:p14="http://schemas.microsoft.com/office/powerpoint/2010/main" val="4015085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a:xfrm>
            <a:off x="3815826" y="10235127"/>
            <a:ext cx="2920483" cy="539416"/>
          </a:xfrm>
          <a:prstGeom prst="rect">
            <a:avLst/>
          </a:prstGeom>
        </p:spPr>
        <p:txBody>
          <a:bodyPr/>
          <a:lstStyle/>
          <a:p>
            <a:fld id="{FC982B58-1A9B-42C8-A9F3-7C99AA7A7A3E}" type="slidenum">
              <a:rPr lang="en-GB" smtClean="0">
                <a:solidFill>
                  <a:prstClr val="black"/>
                </a:solidFill>
              </a:rPr>
              <a:pPr/>
              <a:t>8</a:t>
            </a:fld>
            <a:endParaRPr lang="en-GB" dirty="0">
              <a:solidFill>
                <a:prstClr val="black"/>
              </a:solidFill>
            </a:endParaRPr>
          </a:p>
        </p:txBody>
      </p:sp>
    </p:spTree>
    <p:extLst>
      <p:ext uri="{BB962C8B-B14F-4D97-AF65-F5344CB8AC3E}">
        <p14:creationId xmlns:p14="http://schemas.microsoft.com/office/powerpoint/2010/main" val="4132844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10"/>
          </p:nvPr>
        </p:nvSpPr>
        <p:spPr/>
        <p:txBody>
          <a:bodyPr/>
          <a:lstStyle/>
          <a:p>
            <a:fld id="{E762DFE1-544E-4AD0-8AE2-9ADF9877B110}" type="slidenum">
              <a:rPr lang="en-GB" smtClean="0">
                <a:solidFill>
                  <a:prstClr val="black"/>
                </a:solidFill>
              </a:rPr>
              <a:pPr/>
              <a:t>12</a:t>
            </a:fld>
            <a:endParaRPr lang="en-GB" dirty="0">
              <a:solidFill>
                <a:prstClr val="black"/>
              </a:solidFill>
            </a:endParaRPr>
          </a:p>
        </p:txBody>
      </p:sp>
    </p:spTree>
    <p:extLst>
      <p:ext uri="{BB962C8B-B14F-4D97-AF65-F5344CB8AC3E}">
        <p14:creationId xmlns:p14="http://schemas.microsoft.com/office/powerpoint/2010/main" val="2806525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62DFE1-544E-4AD0-8AE2-9ADF9877B110}" type="slidenum">
              <a:rPr lang="en-GB" smtClean="0">
                <a:solidFill>
                  <a:prstClr val="black"/>
                </a:solidFill>
                <a:latin typeface="Calibri"/>
              </a:rPr>
              <a:pPr/>
              <a:t>13</a:t>
            </a:fld>
            <a:endParaRPr lang="en-GB" dirty="0">
              <a:solidFill>
                <a:prstClr val="black"/>
              </a:solidFill>
              <a:latin typeface="Calibri"/>
            </a:endParaRPr>
          </a:p>
        </p:txBody>
      </p:sp>
    </p:spTree>
    <p:extLst>
      <p:ext uri="{BB962C8B-B14F-4D97-AF65-F5344CB8AC3E}">
        <p14:creationId xmlns:p14="http://schemas.microsoft.com/office/powerpoint/2010/main" val="1985110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762DFE1-544E-4AD0-8AE2-9ADF9877B110}" type="slidenum">
              <a:rPr lang="en-GB" smtClean="0"/>
              <a:pPr/>
              <a:t>15</a:t>
            </a:fld>
            <a:endParaRPr lang="en-GB" dirty="0"/>
          </a:p>
        </p:txBody>
      </p:sp>
    </p:spTree>
    <p:extLst>
      <p:ext uri="{BB962C8B-B14F-4D97-AF65-F5344CB8AC3E}">
        <p14:creationId xmlns:p14="http://schemas.microsoft.com/office/powerpoint/2010/main" val="23163028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8" name="Freeform 77"/>
          <p:cNvSpPr>
            <a:spLocks/>
          </p:cNvSpPr>
          <p:nvPr/>
        </p:nvSpPr>
        <p:spPr bwMode="gray">
          <a:xfrm>
            <a:off x="3314" y="3990207"/>
            <a:ext cx="8829207" cy="625110"/>
          </a:xfrm>
          <a:custGeom>
            <a:avLst/>
            <a:gdLst>
              <a:gd name="connsiteX0" fmla="*/ 0 w 8829207"/>
              <a:gd name="connsiteY0" fmla="*/ 0 h 625110"/>
              <a:gd name="connsiteX1" fmla="*/ 351957 w 8829207"/>
              <a:gd name="connsiteY1" fmla="*/ 0 h 625110"/>
              <a:gd name="connsiteX2" fmla="*/ 8477250 w 8829207"/>
              <a:gd name="connsiteY2" fmla="*/ 0 h 625110"/>
              <a:gd name="connsiteX3" fmla="*/ 8829207 w 8829207"/>
              <a:gd name="connsiteY3" fmla="*/ 0 h 625110"/>
              <a:gd name="connsiteX4" fmla="*/ 8829207 w 8829207"/>
              <a:gd name="connsiteY4" fmla="*/ 7441 h 625110"/>
              <a:gd name="connsiteX5" fmla="*/ 8829207 w 8829207"/>
              <a:gd name="connsiteY5" fmla="*/ 521446 h 625110"/>
              <a:gd name="connsiteX6" fmla="*/ 8725918 w 8829207"/>
              <a:gd name="connsiteY6" fmla="*/ 625110 h 625110"/>
              <a:gd name="connsiteX7" fmla="*/ 8606268 w 8829207"/>
              <a:gd name="connsiteY7" fmla="*/ 625110 h 625110"/>
              <a:gd name="connsiteX8" fmla="*/ 8373961 w 8829207"/>
              <a:gd name="connsiteY8" fmla="*/ 625110 h 625110"/>
              <a:gd name="connsiteX9" fmla="*/ 8359005 w 8829207"/>
              <a:gd name="connsiteY9" fmla="*/ 625110 h 625110"/>
              <a:gd name="connsiteX10" fmla="*/ 8322099 w 8829207"/>
              <a:gd name="connsiteY10" fmla="*/ 625110 h 625110"/>
              <a:gd name="connsiteX11" fmla="*/ 8254311 w 8829207"/>
              <a:gd name="connsiteY11" fmla="*/ 625110 h 625110"/>
              <a:gd name="connsiteX12" fmla="*/ 7970142 w 8829207"/>
              <a:gd name="connsiteY12" fmla="*/ 625110 h 625110"/>
              <a:gd name="connsiteX13" fmla="*/ 7768716 w 8829207"/>
              <a:gd name="connsiteY13" fmla="*/ 625110 h 625110"/>
              <a:gd name="connsiteX14" fmla="*/ 7416759 w 8829207"/>
              <a:gd name="connsiteY14" fmla="*/ 625110 h 625110"/>
              <a:gd name="connsiteX15" fmla="*/ 7363027 w 8829207"/>
              <a:gd name="connsiteY15" fmla="*/ 625110 h 625110"/>
              <a:gd name="connsiteX16" fmla="*/ 7011070 w 8829207"/>
              <a:gd name="connsiteY16" fmla="*/ 625110 h 625110"/>
              <a:gd name="connsiteX17" fmla="*/ 6856382 w 8829207"/>
              <a:gd name="connsiteY17" fmla="*/ 625110 h 625110"/>
              <a:gd name="connsiteX18" fmla="*/ 6504425 w 8829207"/>
              <a:gd name="connsiteY18" fmla="*/ 625110 h 625110"/>
              <a:gd name="connsiteX19" fmla="*/ 6237566 w 8829207"/>
              <a:gd name="connsiteY19" fmla="*/ 625110 h 625110"/>
              <a:gd name="connsiteX20" fmla="*/ 5885609 w 8829207"/>
              <a:gd name="connsiteY20" fmla="*/ 625110 h 625110"/>
              <a:gd name="connsiteX21" fmla="*/ 5495360 w 8829207"/>
              <a:gd name="connsiteY21" fmla="*/ 625110 h 625110"/>
              <a:gd name="connsiteX22" fmla="*/ 5143403 w 8829207"/>
              <a:gd name="connsiteY22" fmla="*/ 625110 h 625110"/>
              <a:gd name="connsiteX23" fmla="*/ 4618548 w 8829207"/>
              <a:gd name="connsiteY23" fmla="*/ 625110 h 625110"/>
              <a:gd name="connsiteX24" fmla="*/ 4266591 w 8829207"/>
              <a:gd name="connsiteY24" fmla="*/ 625110 h 625110"/>
              <a:gd name="connsiteX25" fmla="*/ 3595912 w 8829207"/>
              <a:gd name="connsiteY25" fmla="*/ 625110 h 625110"/>
              <a:gd name="connsiteX26" fmla="*/ 3243955 w 8829207"/>
              <a:gd name="connsiteY26" fmla="*/ 625110 h 625110"/>
              <a:gd name="connsiteX27" fmla="*/ 2416235 w 8829207"/>
              <a:gd name="connsiteY27" fmla="*/ 625110 h 625110"/>
              <a:gd name="connsiteX28" fmla="*/ 2064278 w 8829207"/>
              <a:gd name="connsiteY28" fmla="*/ 625110 h 625110"/>
              <a:gd name="connsiteX29" fmla="*/ 1068299 w 8829207"/>
              <a:gd name="connsiteY29" fmla="*/ 625110 h 625110"/>
              <a:gd name="connsiteX30" fmla="*/ 716342 w 8829207"/>
              <a:gd name="connsiteY30" fmla="*/ 625110 h 625110"/>
              <a:gd name="connsiteX31" fmla="*/ 351957 w 8829207"/>
              <a:gd name="connsiteY31" fmla="*/ 625110 h 625110"/>
              <a:gd name="connsiteX32" fmla="*/ 0 w 8829207"/>
              <a:gd name="connsiteY32" fmla="*/ 625110 h 62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829207" h="625110">
                <a:moveTo>
                  <a:pt x="0" y="0"/>
                </a:moveTo>
                <a:lnTo>
                  <a:pt x="351957" y="0"/>
                </a:lnTo>
                <a:lnTo>
                  <a:pt x="8477250" y="0"/>
                </a:lnTo>
                <a:lnTo>
                  <a:pt x="8829207" y="0"/>
                </a:lnTo>
                <a:lnTo>
                  <a:pt x="8829207" y="7441"/>
                </a:lnTo>
                <a:cubicBezTo>
                  <a:pt x="8829207" y="80871"/>
                  <a:pt x="8829207" y="227729"/>
                  <a:pt x="8829207" y="521446"/>
                </a:cubicBezTo>
                <a:cubicBezTo>
                  <a:pt x="8829207" y="625110"/>
                  <a:pt x="8725918" y="625110"/>
                  <a:pt x="8725918" y="625110"/>
                </a:cubicBezTo>
                <a:cubicBezTo>
                  <a:pt x="8725918" y="625110"/>
                  <a:pt x="8725918" y="625110"/>
                  <a:pt x="8606268" y="625110"/>
                </a:cubicBezTo>
                <a:lnTo>
                  <a:pt x="8373961" y="625110"/>
                </a:lnTo>
                <a:cubicBezTo>
                  <a:pt x="8373961" y="625110"/>
                  <a:pt x="8373961" y="625110"/>
                  <a:pt x="8359005" y="625110"/>
                </a:cubicBezTo>
                <a:lnTo>
                  <a:pt x="8322099" y="625110"/>
                </a:lnTo>
                <a:lnTo>
                  <a:pt x="8254311" y="625110"/>
                </a:lnTo>
                <a:cubicBezTo>
                  <a:pt x="8194486" y="625110"/>
                  <a:pt x="8104748" y="625110"/>
                  <a:pt x="7970142" y="625110"/>
                </a:cubicBezTo>
                <a:lnTo>
                  <a:pt x="7768716" y="625110"/>
                </a:lnTo>
                <a:lnTo>
                  <a:pt x="7416759" y="625110"/>
                </a:lnTo>
                <a:lnTo>
                  <a:pt x="7363027" y="625110"/>
                </a:lnTo>
                <a:lnTo>
                  <a:pt x="7011070" y="625110"/>
                </a:lnTo>
                <a:lnTo>
                  <a:pt x="6856382" y="625110"/>
                </a:lnTo>
                <a:lnTo>
                  <a:pt x="6504425" y="625110"/>
                </a:lnTo>
                <a:lnTo>
                  <a:pt x="6237566" y="625110"/>
                </a:lnTo>
                <a:lnTo>
                  <a:pt x="5885609" y="625110"/>
                </a:lnTo>
                <a:lnTo>
                  <a:pt x="5495360" y="625110"/>
                </a:lnTo>
                <a:lnTo>
                  <a:pt x="5143403" y="625110"/>
                </a:lnTo>
                <a:lnTo>
                  <a:pt x="4618548" y="625110"/>
                </a:lnTo>
                <a:lnTo>
                  <a:pt x="4266591" y="625110"/>
                </a:lnTo>
                <a:lnTo>
                  <a:pt x="3595912" y="625110"/>
                </a:lnTo>
                <a:lnTo>
                  <a:pt x="3243955" y="625110"/>
                </a:lnTo>
                <a:lnTo>
                  <a:pt x="2416235" y="625110"/>
                </a:lnTo>
                <a:lnTo>
                  <a:pt x="2064278" y="625110"/>
                </a:lnTo>
                <a:lnTo>
                  <a:pt x="1068299" y="625110"/>
                </a:lnTo>
                <a:lnTo>
                  <a:pt x="716342" y="625110"/>
                </a:lnTo>
                <a:lnTo>
                  <a:pt x="351957" y="625110"/>
                </a:lnTo>
                <a:lnTo>
                  <a:pt x="0" y="625110"/>
                </a:lnTo>
                <a:close/>
              </a:path>
            </a:pathLst>
          </a:custGeom>
          <a:solidFill>
            <a:srgbClr val="A8A8A8"/>
          </a:solidFill>
          <a:ln>
            <a:solidFill>
              <a:srgbClr val="ADADAD"/>
            </a:solidFill>
          </a:ln>
          <a:extLst/>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76" name="Freeform 75"/>
          <p:cNvSpPr>
            <a:spLocks/>
          </p:cNvSpPr>
          <p:nvPr userDrawn="1"/>
        </p:nvSpPr>
        <p:spPr bwMode="gray">
          <a:xfrm>
            <a:off x="-1917" y="1506993"/>
            <a:ext cx="8834438" cy="2498204"/>
          </a:xfrm>
          <a:custGeom>
            <a:avLst/>
            <a:gdLst>
              <a:gd name="connsiteX0" fmla="*/ 0 w 8834438"/>
              <a:gd name="connsiteY0" fmla="*/ 0 h 2498204"/>
              <a:gd name="connsiteX1" fmla="*/ 357188 w 8834438"/>
              <a:gd name="connsiteY1" fmla="*/ 0 h 2498204"/>
              <a:gd name="connsiteX2" fmla="*/ 8373961 w 8834438"/>
              <a:gd name="connsiteY2" fmla="*/ 0 h 2498204"/>
              <a:gd name="connsiteX3" fmla="*/ 8731149 w 8834438"/>
              <a:gd name="connsiteY3" fmla="*/ 0 h 2498204"/>
              <a:gd name="connsiteX4" fmla="*/ 8834438 w 8834438"/>
              <a:gd name="connsiteY4" fmla="*/ 103596 h 2498204"/>
              <a:gd name="connsiteX5" fmla="*/ 8834438 w 8834438"/>
              <a:gd name="connsiteY5" fmla="*/ 174202 h 2498204"/>
              <a:gd name="connsiteX6" fmla="*/ 8834438 w 8834438"/>
              <a:gd name="connsiteY6" fmla="*/ 184574 h 2498204"/>
              <a:gd name="connsiteX7" fmla="*/ 8834438 w 8834438"/>
              <a:gd name="connsiteY7" fmla="*/ 220725 h 2498204"/>
              <a:gd name="connsiteX8" fmla="*/ 8834438 w 8834438"/>
              <a:gd name="connsiteY8" fmla="*/ 225604 h 2498204"/>
              <a:gd name="connsiteX9" fmla="*/ 8834438 w 8834438"/>
              <a:gd name="connsiteY9" fmla="*/ 255180 h 2498204"/>
              <a:gd name="connsiteX10" fmla="*/ 8834438 w 8834438"/>
              <a:gd name="connsiteY10" fmla="*/ 297340 h 2498204"/>
              <a:gd name="connsiteX11" fmla="*/ 8834438 w 8834438"/>
              <a:gd name="connsiteY11" fmla="*/ 306582 h 2498204"/>
              <a:gd name="connsiteX12" fmla="*/ 8834438 w 8834438"/>
              <a:gd name="connsiteY12" fmla="*/ 378318 h 2498204"/>
              <a:gd name="connsiteX13" fmla="*/ 8834438 w 8834438"/>
              <a:gd name="connsiteY13" fmla="*/ 392800 h 2498204"/>
              <a:gd name="connsiteX14" fmla="*/ 8834438 w 8834438"/>
              <a:gd name="connsiteY14" fmla="*/ 450485 h 2498204"/>
              <a:gd name="connsiteX15" fmla="*/ 8834438 w 8834438"/>
              <a:gd name="connsiteY15" fmla="*/ 473778 h 2498204"/>
              <a:gd name="connsiteX16" fmla="*/ 8834438 w 8834438"/>
              <a:gd name="connsiteY16" fmla="*/ 515373 h 2498204"/>
              <a:gd name="connsiteX17" fmla="*/ 8834438 w 8834438"/>
              <a:gd name="connsiteY17" fmla="*/ 531463 h 2498204"/>
              <a:gd name="connsiteX18" fmla="*/ 8834438 w 8834438"/>
              <a:gd name="connsiteY18" fmla="*/ 587885 h 2498204"/>
              <a:gd name="connsiteX19" fmla="*/ 8834438 w 8834438"/>
              <a:gd name="connsiteY19" fmla="*/ 596351 h 2498204"/>
              <a:gd name="connsiteX20" fmla="*/ 8834438 w 8834438"/>
              <a:gd name="connsiteY20" fmla="*/ 668447 h 2498204"/>
              <a:gd name="connsiteX21" fmla="*/ 8834438 w 8834438"/>
              <a:gd name="connsiteY21" fmla="*/ 668863 h 2498204"/>
              <a:gd name="connsiteX22" fmla="*/ 8834438 w 8834438"/>
              <a:gd name="connsiteY22" fmla="*/ 749425 h 2498204"/>
              <a:gd name="connsiteX23" fmla="*/ 8834438 w 8834438"/>
              <a:gd name="connsiteY23" fmla="*/ 757482 h 2498204"/>
              <a:gd name="connsiteX24" fmla="*/ 8834438 w 8834438"/>
              <a:gd name="connsiteY24" fmla="*/ 838460 h 2498204"/>
              <a:gd name="connsiteX25" fmla="*/ 8834438 w 8834438"/>
              <a:gd name="connsiteY25" fmla="*/ 855413 h 2498204"/>
              <a:gd name="connsiteX26" fmla="*/ 8834438 w 8834438"/>
              <a:gd name="connsiteY26" fmla="*/ 936391 h 2498204"/>
              <a:gd name="connsiteX27" fmla="*/ 8834438 w 8834438"/>
              <a:gd name="connsiteY27" fmla="*/ 962664 h 2498204"/>
              <a:gd name="connsiteX28" fmla="*/ 8834438 w 8834438"/>
              <a:gd name="connsiteY28" fmla="*/ 1043642 h 2498204"/>
              <a:gd name="connsiteX29" fmla="*/ 8834438 w 8834438"/>
              <a:gd name="connsiteY29" fmla="*/ 1079659 h 2498204"/>
              <a:gd name="connsiteX30" fmla="*/ 8834438 w 8834438"/>
              <a:gd name="connsiteY30" fmla="*/ 1160637 h 2498204"/>
              <a:gd name="connsiteX31" fmla="*/ 8834438 w 8834438"/>
              <a:gd name="connsiteY31" fmla="*/ 1206821 h 2498204"/>
              <a:gd name="connsiteX32" fmla="*/ 8834438 w 8834438"/>
              <a:gd name="connsiteY32" fmla="*/ 1287799 h 2498204"/>
              <a:gd name="connsiteX33" fmla="*/ 8834438 w 8834438"/>
              <a:gd name="connsiteY33" fmla="*/ 1344574 h 2498204"/>
              <a:gd name="connsiteX34" fmla="*/ 8834438 w 8834438"/>
              <a:gd name="connsiteY34" fmla="*/ 1425552 h 2498204"/>
              <a:gd name="connsiteX35" fmla="*/ 8834438 w 8834438"/>
              <a:gd name="connsiteY35" fmla="*/ 1493342 h 2498204"/>
              <a:gd name="connsiteX36" fmla="*/ 8834438 w 8834438"/>
              <a:gd name="connsiteY36" fmla="*/ 1574320 h 2498204"/>
              <a:gd name="connsiteX37" fmla="*/ 8834438 w 8834438"/>
              <a:gd name="connsiteY37" fmla="*/ 1653547 h 2498204"/>
              <a:gd name="connsiteX38" fmla="*/ 8834438 w 8834438"/>
              <a:gd name="connsiteY38" fmla="*/ 1734526 h 2498204"/>
              <a:gd name="connsiteX39" fmla="*/ 8834438 w 8834438"/>
              <a:gd name="connsiteY39" fmla="*/ 1825615 h 2498204"/>
              <a:gd name="connsiteX40" fmla="*/ 8834438 w 8834438"/>
              <a:gd name="connsiteY40" fmla="*/ 1906593 h 2498204"/>
              <a:gd name="connsiteX41" fmla="*/ 8834438 w 8834438"/>
              <a:gd name="connsiteY41" fmla="*/ 2009968 h 2498204"/>
              <a:gd name="connsiteX42" fmla="*/ 8834438 w 8834438"/>
              <a:gd name="connsiteY42" fmla="*/ 2090947 h 2498204"/>
              <a:gd name="connsiteX43" fmla="*/ 8834438 w 8834438"/>
              <a:gd name="connsiteY43" fmla="*/ 2207031 h 2498204"/>
              <a:gd name="connsiteX44" fmla="*/ 8834438 w 8834438"/>
              <a:gd name="connsiteY44" fmla="*/ 2288009 h 2498204"/>
              <a:gd name="connsiteX45" fmla="*/ 8834438 w 8834438"/>
              <a:gd name="connsiteY45" fmla="*/ 2417226 h 2498204"/>
              <a:gd name="connsiteX46" fmla="*/ 8834438 w 8834438"/>
              <a:gd name="connsiteY46" fmla="*/ 2498204 h 2498204"/>
              <a:gd name="connsiteX47" fmla="*/ 8598634 w 8834438"/>
              <a:gd name="connsiteY47" fmla="*/ 2498204 h 2498204"/>
              <a:gd name="connsiteX48" fmla="*/ 8477250 w 8834438"/>
              <a:gd name="connsiteY48" fmla="*/ 2498204 h 2498204"/>
              <a:gd name="connsiteX49" fmla="*/ 8462159 w 8834438"/>
              <a:gd name="connsiteY49" fmla="*/ 2498204 h 2498204"/>
              <a:gd name="connsiteX50" fmla="*/ 8426969 w 8834438"/>
              <a:gd name="connsiteY50" fmla="*/ 2498204 h 2498204"/>
              <a:gd name="connsiteX51" fmla="*/ 8426316 w 8834438"/>
              <a:gd name="connsiteY51" fmla="*/ 2498204 h 2498204"/>
              <a:gd name="connsiteX52" fmla="*/ 8356519 w 8834438"/>
              <a:gd name="connsiteY52" fmla="*/ 2498204 h 2498204"/>
              <a:gd name="connsiteX53" fmla="*/ 8241447 w 8834438"/>
              <a:gd name="connsiteY53" fmla="*/ 2498204 h 2498204"/>
              <a:gd name="connsiteX54" fmla="*/ 8187393 w 8834438"/>
              <a:gd name="connsiteY54" fmla="*/ 2498204 h 2498204"/>
              <a:gd name="connsiteX55" fmla="*/ 8069781 w 8834438"/>
              <a:gd name="connsiteY55" fmla="*/ 2498204 h 2498204"/>
              <a:gd name="connsiteX56" fmla="*/ 7868586 w 8834438"/>
              <a:gd name="connsiteY56" fmla="*/ 2498204 h 2498204"/>
              <a:gd name="connsiteX57" fmla="*/ 7830205 w 8834438"/>
              <a:gd name="connsiteY57" fmla="*/ 2498204 h 2498204"/>
              <a:gd name="connsiteX58" fmla="*/ 7511398 w 8834438"/>
              <a:gd name="connsiteY58" fmla="*/ 2498204 h 2498204"/>
              <a:gd name="connsiteX59" fmla="*/ 7459231 w 8834438"/>
              <a:gd name="connsiteY59" fmla="*/ 2498204 h 2498204"/>
              <a:gd name="connsiteX60" fmla="*/ 7217061 w 8834438"/>
              <a:gd name="connsiteY60" fmla="*/ 2498204 h 2498204"/>
              <a:gd name="connsiteX61" fmla="*/ 7102043 w 8834438"/>
              <a:gd name="connsiteY61" fmla="*/ 2498204 h 2498204"/>
              <a:gd name="connsiteX62" fmla="*/ 6948009 w 8834438"/>
              <a:gd name="connsiteY62" fmla="*/ 2498204 h 2498204"/>
              <a:gd name="connsiteX63" fmla="*/ 6859873 w 8834438"/>
              <a:gd name="connsiteY63" fmla="*/ 2498204 h 2498204"/>
              <a:gd name="connsiteX64" fmla="*/ 6650660 w 8834438"/>
              <a:gd name="connsiteY64" fmla="*/ 2498204 h 2498204"/>
              <a:gd name="connsiteX65" fmla="*/ 6590821 w 8834438"/>
              <a:gd name="connsiteY65" fmla="*/ 2498204 h 2498204"/>
              <a:gd name="connsiteX66" fmla="*/ 6323601 w 8834438"/>
              <a:gd name="connsiteY66" fmla="*/ 2498204 h 2498204"/>
              <a:gd name="connsiteX67" fmla="*/ 6293472 w 8834438"/>
              <a:gd name="connsiteY67" fmla="*/ 2498204 h 2498204"/>
              <a:gd name="connsiteX68" fmla="*/ 5966413 w 8834438"/>
              <a:gd name="connsiteY68" fmla="*/ 2498204 h 2498204"/>
              <a:gd name="connsiteX69" fmla="*/ 5965415 w 8834438"/>
              <a:gd name="connsiteY69" fmla="*/ 2498204 h 2498204"/>
              <a:gd name="connsiteX70" fmla="*/ 5608227 w 8834438"/>
              <a:gd name="connsiteY70" fmla="*/ 2498204 h 2498204"/>
              <a:gd name="connsiteX71" fmla="*/ 5574688 w 8834438"/>
              <a:gd name="connsiteY71" fmla="*/ 2498204 h 2498204"/>
              <a:gd name="connsiteX72" fmla="*/ 5217500 w 8834438"/>
              <a:gd name="connsiteY72" fmla="*/ 2498204 h 2498204"/>
              <a:gd name="connsiteX73" fmla="*/ 5150006 w 8834438"/>
              <a:gd name="connsiteY73" fmla="*/ 2498204 h 2498204"/>
              <a:gd name="connsiteX74" fmla="*/ 4792818 w 8834438"/>
              <a:gd name="connsiteY74" fmla="*/ 2498204 h 2498204"/>
              <a:gd name="connsiteX75" fmla="*/ 4689953 w 8834438"/>
              <a:gd name="connsiteY75" fmla="*/ 2498204 h 2498204"/>
              <a:gd name="connsiteX76" fmla="*/ 4332765 w 8834438"/>
              <a:gd name="connsiteY76" fmla="*/ 2498204 h 2498204"/>
              <a:gd name="connsiteX77" fmla="*/ 4193114 w 8834438"/>
              <a:gd name="connsiteY77" fmla="*/ 2498204 h 2498204"/>
              <a:gd name="connsiteX78" fmla="*/ 3835926 w 8834438"/>
              <a:gd name="connsiteY78" fmla="*/ 2498204 h 2498204"/>
              <a:gd name="connsiteX79" fmla="*/ 3658076 w 8834438"/>
              <a:gd name="connsiteY79" fmla="*/ 2498204 h 2498204"/>
              <a:gd name="connsiteX80" fmla="*/ 3300888 w 8834438"/>
              <a:gd name="connsiteY80" fmla="*/ 2498204 h 2498204"/>
              <a:gd name="connsiteX81" fmla="*/ 3083422 w 8834438"/>
              <a:gd name="connsiteY81" fmla="*/ 2498204 h 2498204"/>
              <a:gd name="connsiteX82" fmla="*/ 2726234 w 8834438"/>
              <a:gd name="connsiteY82" fmla="*/ 2498204 h 2498204"/>
              <a:gd name="connsiteX83" fmla="*/ 2467739 w 8834438"/>
              <a:gd name="connsiteY83" fmla="*/ 2498204 h 2498204"/>
              <a:gd name="connsiteX84" fmla="*/ 2110551 w 8834438"/>
              <a:gd name="connsiteY84" fmla="*/ 2498204 h 2498204"/>
              <a:gd name="connsiteX85" fmla="*/ 1809611 w 8834438"/>
              <a:gd name="connsiteY85" fmla="*/ 2498204 h 2498204"/>
              <a:gd name="connsiteX86" fmla="*/ 1452423 w 8834438"/>
              <a:gd name="connsiteY86" fmla="*/ 2498204 h 2498204"/>
              <a:gd name="connsiteX87" fmla="*/ 1107623 w 8834438"/>
              <a:gd name="connsiteY87" fmla="*/ 2498204 h 2498204"/>
              <a:gd name="connsiteX88" fmla="*/ 750435 w 8834438"/>
              <a:gd name="connsiteY88" fmla="*/ 2498204 h 2498204"/>
              <a:gd name="connsiteX89" fmla="*/ 357188 w 8834438"/>
              <a:gd name="connsiteY89" fmla="*/ 2498204 h 2498204"/>
              <a:gd name="connsiteX90" fmla="*/ 0 w 8834438"/>
              <a:gd name="connsiteY90" fmla="*/ 2498204 h 2498204"/>
              <a:gd name="connsiteX91" fmla="*/ 0 w 8834438"/>
              <a:gd name="connsiteY91" fmla="*/ 2417226 h 2498204"/>
              <a:gd name="connsiteX92" fmla="*/ 0 w 8834438"/>
              <a:gd name="connsiteY92" fmla="*/ 80978 h 249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8834438" h="2498204">
                <a:moveTo>
                  <a:pt x="0" y="0"/>
                </a:moveTo>
                <a:lnTo>
                  <a:pt x="357188" y="0"/>
                </a:lnTo>
                <a:lnTo>
                  <a:pt x="8373961" y="0"/>
                </a:lnTo>
                <a:lnTo>
                  <a:pt x="8731149" y="0"/>
                </a:lnTo>
                <a:cubicBezTo>
                  <a:pt x="8834438" y="0"/>
                  <a:pt x="8834438" y="103596"/>
                  <a:pt x="8834438" y="103596"/>
                </a:cubicBezTo>
                <a:cubicBezTo>
                  <a:pt x="8834438" y="103596"/>
                  <a:pt x="8834438" y="103596"/>
                  <a:pt x="8834438" y="174202"/>
                </a:cubicBezTo>
                <a:lnTo>
                  <a:pt x="8834438" y="184574"/>
                </a:lnTo>
                <a:cubicBezTo>
                  <a:pt x="8834438" y="184574"/>
                  <a:pt x="8834438" y="184574"/>
                  <a:pt x="8834438" y="220725"/>
                </a:cubicBezTo>
                <a:lnTo>
                  <a:pt x="8834438" y="225604"/>
                </a:lnTo>
                <a:lnTo>
                  <a:pt x="8834438" y="255180"/>
                </a:lnTo>
                <a:lnTo>
                  <a:pt x="8834438" y="297340"/>
                </a:lnTo>
                <a:lnTo>
                  <a:pt x="8834438" y="306582"/>
                </a:lnTo>
                <a:cubicBezTo>
                  <a:pt x="8834438" y="326917"/>
                  <a:pt x="8834438" y="350640"/>
                  <a:pt x="8834438" y="378318"/>
                </a:cubicBezTo>
                <a:lnTo>
                  <a:pt x="8834438" y="392800"/>
                </a:lnTo>
                <a:lnTo>
                  <a:pt x="8834438" y="450485"/>
                </a:lnTo>
                <a:lnTo>
                  <a:pt x="8834438" y="473778"/>
                </a:lnTo>
                <a:lnTo>
                  <a:pt x="8834438" y="515373"/>
                </a:lnTo>
                <a:lnTo>
                  <a:pt x="8834438" y="531463"/>
                </a:lnTo>
                <a:lnTo>
                  <a:pt x="8834438" y="587885"/>
                </a:lnTo>
                <a:lnTo>
                  <a:pt x="8834438" y="596351"/>
                </a:lnTo>
                <a:lnTo>
                  <a:pt x="8834438" y="668447"/>
                </a:lnTo>
                <a:lnTo>
                  <a:pt x="8834438" y="668863"/>
                </a:lnTo>
                <a:cubicBezTo>
                  <a:pt x="8834438" y="694352"/>
                  <a:pt x="8834438" y="721183"/>
                  <a:pt x="8834438" y="749425"/>
                </a:cubicBezTo>
                <a:lnTo>
                  <a:pt x="8834438" y="757482"/>
                </a:lnTo>
                <a:lnTo>
                  <a:pt x="8834438" y="838460"/>
                </a:lnTo>
                <a:lnTo>
                  <a:pt x="8834438" y="855413"/>
                </a:lnTo>
                <a:lnTo>
                  <a:pt x="8834438" y="936391"/>
                </a:lnTo>
                <a:lnTo>
                  <a:pt x="8834438" y="962664"/>
                </a:lnTo>
                <a:lnTo>
                  <a:pt x="8834438" y="1043642"/>
                </a:lnTo>
                <a:lnTo>
                  <a:pt x="8834438" y="1079659"/>
                </a:lnTo>
                <a:lnTo>
                  <a:pt x="8834438" y="1160637"/>
                </a:lnTo>
                <a:lnTo>
                  <a:pt x="8834438" y="1206821"/>
                </a:lnTo>
                <a:lnTo>
                  <a:pt x="8834438" y="1287799"/>
                </a:lnTo>
                <a:lnTo>
                  <a:pt x="8834438" y="1344574"/>
                </a:lnTo>
                <a:lnTo>
                  <a:pt x="8834438" y="1425552"/>
                </a:lnTo>
                <a:lnTo>
                  <a:pt x="8834438" y="1493342"/>
                </a:lnTo>
                <a:lnTo>
                  <a:pt x="8834438" y="1574320"/>
                </a:lnTo>
                <a:lnTo>
                  <a:pt x="8834438" y="1653547"/>
                </a:lnTo>
                <a:lnTo>
                  <a:pt x="8834438" y="1734526"/>
                </a:lnTo>
                <a:lnTo>
                  <a:pt x="8834438" y="1825615"/>
                </a:lnTo>
                <a:lnTo>
                  <a:pt x="8834438" y="1906593"/>
                </a:lnTo>
                <a:lnTo>
                  <a:pt x="8834438" y="2009968"/>
                </a:lnTo>
                <a:lnTo>
                  <a:pt x="8834438" y="2090947"/>
                </a:lnTo>
                <a:lnTo>
                  <a:pt x="8834438" y="2207031"/>
                </a:lnTo>
                <a:lnTo>
                  <a:pt x="8834438" y="2288009"/>
                </a:lnTo>
                <a:lnTo>
                  <a:pt x="8834438" y="2417226"/>
                </a:lnTo>
                <a:lnTo>
                  <a:pt x="8834438" y="2498204"/>
                </a:lnTo>
                <a:cubicBezTo>
                  <a:pt x="8834438" y="2498204"/>
                  <a:pt x="8834438" y="2498204"/>
                  <a:pt x="8598634" y="2498204"/>
                </a:cubicBezTo>
                <a:lnTo>
                  <a:pt x="8477250" y="2498204"/>
                </a:lnTo>
                <a:lnTo>
                  <a:pt x="8462159" y="2498204"/>
                </a:lnTo>
                <a:lnTo>
                  <a:pt x="8426969" y="2498204"/>
                </a:lnTo>
                <a:lnTo>
                  <a:pt x="8426316" y="2498204"/>
                </a:lnTo>
                <a:lnTo>
                  <a:pt x="8356519" y="2498204"/>
                </a:lnTo>
                <a:lnTo>
                  <a:pt x="8241447" y="2498204"/>
                </a:lnTo>
                <a:lnTo>
                  <a:pt x="8187393" y="2498204"/>
                </a:lnTo>
                <a:lnTo>
                  <a:pt x="8069781" y="2498204"/>
                </a:lnTo>
                <a:lnTo>
                  <a:pt x="7868586" y="2498204"/>
                </a:lnTo>
                <a:lnTo>
                  <a:pt x="7830205" y="2498204"/>
                </a:lnTo>
                <a:lnTo>
                  <a:pt x="7511398" y="2498204"/>
                </a:lnTo>
                <a:lnTo>
                  <a:pt x="7459231" y="2498204"/>
                </a:lnTo>
                <a:cubicBezTo>
                  <a:pt x="7382831" y="2498204"/>
                  <a:pt x="7302186" y="2498204"/>
                  <a:pt x="7217061" y="2498204"/>
                </a:cubicBezTo>
                <a:lnTo>
                  <a:pt x="7102043" y="2498204"/>
                </a:lnTo>
                <a:lnTo>
                  <a:pt x="6948009" y="2498204"/>
                </a:lnTo>
                <a:lnTo>
                  <a:pt x="6859873" y="2498204"/>
                </a:lnTo>
                <a:lnTo>
                  <a:pt x="6650660" y="2498204"/>
                </a:lnTo>
                <a:lnTo>
                  <a:pt x="6590821" y="2498204"/>
                </a:lnTo>
                <a:lnTo>
                  <a:pt x="6323601" y="2498204"/>
                </a:lnTo>
                <a:lnTo>
                  <a:pt x="6293472" y="2498204"/>
                </a:lnTo>
                <a:lnTo>
                  <a:pt x="5966413" y="2498204"/>
                </a:lnTo>
                <a:lnTo>
                  <a:pt x="5965415" y="2498204"/>
                </a:lnTo>
                <a:lnTo>
                  <a:pt x="5608227" y="2498204"/>
                </a:lnTo>
                <a:lnTo>
                  <a:pt x="5574688" y="2498204"/>
                </a:lnTo>
                <a:lnTo>
                  <a:pt x="5217500" y="2498204"/>
                </a:lnTo>
                <a:lnTo>
                  <a:pt x="5150006" y="2498204"/>
                </a:lnTo>
                <a:lnTo>
                  <a:pt x="4792818" y="2498204"/>
                </a:lnTo>
                <a:lnTo>
                  <a:pt x="4689953" y="2498204"/>
                </a:lnTo>
                <a:lnTo>
                  <a:pt x="4332765" y="2498204"/>
                </a:lnTo>
                <a:lnTo>
                  <a:pt x="4193114" y="2498204"/>
                </a:lnTo>
                <a:lnTo>
                  <a:pt x="3835926" y="2498204"/>
                </a:lnTo>
                <a:lnTo>
                  <a:pt x="3658076" y="2498204"/>
                </a:lnTo>
                <a:lnTo>
                  <a:pt x="3300888" y="2498204"/>
                </a:lnTo>
                <a:lnTo>
                  <a:pt x="3083422" y="2498204"/>
                </a:lnTo>
                <a:lnTo>
                  <a:pt x="2726234" y="2498204"/>
                </a:lnTo>
                <a:lnTo>
                  <a:pt x="2467739" y="2498204"/>
                </a:lnTo>
                <a:lnTo>
                  <a:pt x="2110551" y="2498204"/>
                </a:lnTo>
                <a:lnTo>
                  <a:pt x="1809611" y="2498204"/>
                </a:lnTo>
                <a:lnTo>
                  <a:pt x="1452423" y="2498204"/>
                </a:lnTo>
                <a:lnTo>
                  <a:pt x="1107623" y="2498204"/>
                </a:lnTo>
                <a:lnTo>
                  <a:pt x="750435" y="2498204"/>
                </a:lnTo>
                <a:lnTo>
                  <a:pt x="357188" y="2498204"/>
                </a:lnTo>
                <a:lnTo>
                  <a:pt x="0" y="2498204"/>
                </a:lnTo>
                <a:lnTo>
                  <a:pt x="0" y="2417226"/>
                </a:lnTo>
                <a:lnTo>
                  <a:pt x="0" y="80978"/>
                </a:lnTo>
                <a:close/>
              </a:path>
            </a:pathLst>
          </a:custGeom>
          <a:solidFill>
            <a:srgbClr val="F0F0F0">
              <a:alpha val="49804"/>
            </a:srgbClr>
          </a:solidFill>
          <a:ln>
            <a:solidFill>
              <a:srgbClr val="F2F2F2"/>
            </a:solidFill>
          </a:ln>
          <a:extLst/>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41" name="Title 1"/>
          <p:cNvSpPr>
            <a:spLocks noGrp="1"/>
          </p:cNvSpPr>
          <p:nvPr userDrawn="1">
            <p:ph type="ctrTitle" hasCustomPrompt="1"/>
          </p:nvPr>
        </p:nvSpPr>
        <p:spPr bwMode="gray">
          <a:xfrm>
            <a:off x="376238" y="1835149"/>
            <a:ext cx="7731403" cy="897682"/>
          </a:xfrm>
        </p:spPr>
        <p:txBody>
          <a:bodyPr anchor="t" anchorCtr="0">
            <a:noAutofit/>
          </a:bodyPr>
          <a:lstStyle>
            <a:lvl1pPr algn="l">
              <a:lnSpc>
                <a:spcPts val="3500"/>
              </a:lnSpc>
              <a:defRPr sz="3000" b="0">
                <a:solidFill>
                  <a:schemeClr val="tx2"/>
                </a:solidFill>
              </a:defRPr>
            </a:lvl1pPr>
          </a:lstStyle>
          <a:p>
            <a:r>
              <a:rPr lang="en-GB" noProof="0" dirty="0" smtClean="0"/>
              <a:t>Click to edit </a:t>
            </a:r>
            <a:br>
              <a:rPr lang="en-GB" noProof="0" dirty="0" smtClean="0"/>
            </a:br>
            <a:r>
              <a:rPr lang="en-GB" noProof="0" dirty="0" smtClean="0"/>
              <a:t>Master title style</a:t>
            </a:r>
            <a:endParaRPr lang="en-GB" noProof="0" dirty="0"/>
          </a:p>
        </p:txBody>
      </p:sp>
      <p:sp>
        <p:nvSpPr>
          <p:cNvPr id="42" name="Subtitle 2"/>
          <p:cNvSpPr>
            <a:spLocks noGrp="1"/>
          </p:cNvSpPr>
          <p:nvPr userDrawn="1">
            <p:ph type="subTitle" idx="1"/>
          </p:nvPr>
        </p:nvSpPr>
        <p:spPr bwMode="gray">
          <a:xfrm>
            <a:off x="355701" y="4150517"/>
            <a:ext cx="4971123" cy="153888"/>
          </a:xfrm>
        </p:spPr>
        <p:txBody>
          <a:bodyPr anchor="t" anchorCtr="0">
            <a:noAutofit/>
          </a:bodyPr>
          <a:lstStyle>
            <a:lvl1pPr marL="0" indent="0" algn="l">
              <a:lnSpc>
                <a:spcPct val="100000"/>
              </a:lnSpc>
              <a:buNone/>
              <a:defRPr sz="900" b="0" i="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noProof="0" smtClean="0"/>
              <a:t>Click to edit Master subtitle style</a:t>
            </a:r>
            <a:endParaRPr lang="en-GB" noProof="0" dirty="0"/>
          </a:p>
        </p:txBody>
      </p:sp>
      <p:sp>
        <p:nvSpPr>
          <p:cNvPr id="43" name="Text Placeholder 6"/>
          <p:cNvSpPr>
            <a:spLocks noGrp="1"/>
          </p:cNvSpPr>
          <p:nvPr userDrawn="1">
            <p:ph type="body" sz="quarter" idx="11"/>
          </p:nvPr>
        </p:nvSpPr>
        <p:spPr bwMode="gray">
          <a:xfrm>
            <a:off x="520696" y="2967100"/>
            <a:ext cx="4392000" cy="385233"/>
          </a:xfrm>
        </p:spPr>
        <p:txBody>
          <a:bodyPr anchor="ctr"/>
          <a:lstStyle>
            <a:lvl1pPr>
              <a:lnSpc>
                <a:spcPts val="2200"/>
              </a:lnSpc>
              <a:defRPr sz="2000" b="0">
                <a:solidFill>
                  <a:schemeClr val="tx1"/>
                </a:solidFill>
              </a:defRPr>
            </a:lvl1pPr>
          </a:lstStyle>
          <a:p>
            <a:pPr lvl="0"/>
            <a:r>
              <a:rPr lang="en-US" noProof="0" smtClean="0"/>
              <a:t>Click to edit Master text styles</a:t>
            </a:r>
          </a:p>
        </p:txBody>
      </p:sp>
      <p:sp>
        <p:nvSpPr>
          <p:cNvPr id="98" name="Text Placeholder 2"/>
          <p:cNvSpPr>
            <a:spLocks noGrp="1"/>
          </p:cNvSpPr>
          <p:nvPr userDrawn="1">
            <p:ph type="body" sz="quarter" idx="14" hasCustomPrompt="1"/>
          </p:nvPr>
        </p:nvSpPr>
        <p:spPr>
          <a:xfrm>
            <a:off x="355700" y="4320078"/>
            <a:ext cx="4971123" cy="177538"/>
          </a:xfrm>
        </p:spPr>
        <p:txBody>
          <a:bodyPr tIns="0" bIns="0"/>
          <a:lstStyle>
            <a:lvl1pPr marL="0" indent="0" algn="l">
              <a:lnSpc>
                <a:spcPct val="100000"/>
              </a:lnSpc>
              <a:buNone/>
              <a:defRPr sz="900">
                <a:solidFill>
                  <a:schemeClr val="bg1"/>
                </a:solidFill>
                <a:latin typeface="+mn-lt"/>
              </a:defRPr>
            </a:lvl1pPr>
            <a:lvl2pPr>
              <a:defRPr sz="2200">
                <a:solidFill>
                  <a:srgbClr val="000000"/>
                </a:solidFill>
              </a:defRPr>
            </a:lvl2pPr>
            <a:lvl3pPr>
              <a:defRPr sz="2200">
                <a:solidFill>
                  <a:srgbClr val="000000"/>
                </a:solidFill>
              </a:defRPr>
            </a:lvl3pPr>
            <a:lvl4pPr>
              <a:defRPr sz="2200">
                <a:solidFill>
                  <a:srgbClr val="000000"/>
                </a:solidFill>
              </a:defRPr>
            </a:lvl4pPr>
            <a:lvl5pPr>
              <a:defRPr sz="2200">
                <a:solidFill>
                  <a:srgbClr val="000000"/>
                </a:solidFill>
              </a:defRPr>
            </a:lvl5pPr>
          </a:lstStyle>
          <a:p>
            <a:pPr lvl="0"/>
            <a:r>
              <a:rPr lang="en-GB" noProof="0" dirty="0" smtClean="0"/>
              <a:t>Click to edit location and date</a:t>
            </a:r>
          </a:p>
        </p:txBody>
      </p:sp>
      <p:sp>
        <p:nvSpPr>
          <p:cNvPr id="80" name="Rectangle 79"/>
          <p:cNvSpPr/>
          <p:nvPr userDrawn="1"/>
        </p:nvSpPr>
        <p:spPr>
          <a:xfrm>
            <a:off x="343692" y="6426518"/>
            <a:ext cx="2479040" cy="23505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nSpc>
                <a:spcPct val="90000"/>
              </a:lnSpc>
            </a:pPr>
            <a:r>
              <a:rPr lang="en-GB" sz="900" dirty="0">
                <a:solidFill>
                  <a:srgbClr val="767676"/>
                </a:solidFill>
              </a:rPr>
              <a:t>ING Wholesale Banking</a:t>
            </a:r>
          </a:p>
        </p:txBody>
      </p:sp>
      <p:pic>
        <p:nvPicPr>
          <p:cNvPr id="44" name="Picture 43"/>
          <p:cNvPicPr>
            <a:picLocks noChangeAspect="1"/>
          </p:cNvPicPr>
          <p:nvPr userDrawn="1"/>
        </p:nvPicPr>
        <p:blipFill>
          <a:blip r:embed="rId2"/>
          <a:stretch>
            <a:fillRect/>
          </a:stretch>
        </p:blipFill>
        <p:spPr>
          <a:xfrm>
            <a:off x="7323813" y="6203775"/>
            <a:ext cx="1518197" cy="378000"/>
          </a:xfrm>
          <a:prstGeom prst="rect">
            <a:avLst/>
          </a:prstGeom>
          <a:effectLst>
            <a:reflection blurRad="6350" stA="52000" endA="300" endPos="35000" dir="5400000" sy="-100000" algn="bl" rotWithShape="0"/>
          </a:effectLst>
        </p:spPr>
      </p:pic>
      <p:grpSp>
        <p:nvGrpSpPr>
          <p:cNvPr id="3" name="Group 2"/>
          <p:cNvGrpSpPr/>
          <p:nvPr userDrawn="1"/>
        </p:nvGrpSpPr>
        <p:grpSpPr>
          <a:xfrm>
            <a:off x="9157458" y="4662661"/>
            <a:ext cx="1440000" cy="1129042"/>
            <a:chOff x="9144758" y="4662661"/>
            <a:chExt cx="1440000" cy="1129042"/>
          </a:xfrm>
        </p:grpSpPr>
        <p:cxnSp>
          <p:nvCxnSpPr>
            <p:cNvPr id="77" name="Straight Connector 76"/>
            <p:cNvCxnSpPr/>
            <p:nvPr userDrawn="1"/>
          </p:nvCxnSpPr>
          <p:spPr>
            <a:xfrm flipH="1">
              <a:off x="9144758" y="5657402"/>
              <a:ext cx="360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79" name="TextBox 78"/>
            <p:cNvSpPr txBox="1"/>
            <p:nvPr userDrawn="1"/>
          </p:nvSpPr>
          <p:spPr>
            <a:xfrm>
              <a:off x="9144758" y="5565112"/>
              <a:ext cx="1440000" cy="226591"/>
            </a:xfrm>
            <a:prstGeom prst="rect">
              <a:avLst/>
            </a:prstGeom>
            <a:noFill/>
          </p:spPr>
          <p:txBody>
            <a:bodyPr wrap="square" lIns="36000" tIns="36000" rIns="36000" bIns="36000" rtlCol="0">
              <a:spAutoFit/>
            </a:bodyPr>
            <a:lstStyle/>
            <a:p>
              <a:pPr algn="r"/>
              <a:r>
                <a:rPr lang="en-GB" sz="1000" dirty="0">
                  <a:solidFill>
                    <a:srgbClr val="000000"/>
                  </a:solidFill>
                </a:rPr>
                <a:t>Min. logo height</a:t>
              </a:r>
            </a:p>
          </p:txBody>
        </p:sp>
        <p:cxnSp>
          <p:nvCxnSpPr>
            <p:cNvPr id="81" name="Straight Connector 80"/>
            <p:cNvCxnSpPr/>
            <p:nvPr userDrawn="1"/>
          </p:nvCxnSpPr>
          <p:spPr>
            <a:xfrm flipH="1">
              <a:off x="9144758" y="4765812"/>
              <a:ext cx="360000" cy="0"/>
            </a:xfrm>
            <a:prstGeom prst="line">
              <a:avLst/>
            </a:prstGeom>
          </p:spPr>
          <p:style>
            <a:lnRef idx="1">
              <a:schemeClr val="accent1"/>
            </a:lnRef>
            <a:fillRef idx="0">
              <a:schemeClr val="accent1"/>
            </a:fillRef>
            <a:effectRef idx="0">
              <a:schemeClr val="accent1"/>
            </a:effectRef>
            <a:fontRef idx="minor">
              <a:schemeClr val="tx1"/>
            </a:fontRef>
          </p:style>
        </p:cxnSp>
        <p:sp>
          <p:nvSpPr>
            <p:cNvPr id="82" name="TextBox 81"/>
            <p:cNvSpPr txBox="1"/>
            <p:nvPr userDrawn="1"/>
          </p:nvSpPr>
          <p:spPr>
            <a:xfrm>
              <a:off x="9144758" y="4662661"/>
              <a:ext cx="1440000" cy="226591"/>
            </a:xfrm>
            <a:prstGeom prst="rect">
              <a:avLst/>
            </a:prstGeom>
            <a:noFill/>
          </p:spPr>
          <p:txBody>
            <a:bodyPr wrap="square" lIns="36000" tIns="36000" rIns="36000" bIns="36000" rtlCol="0">
              <a:spAutoFit/>
            </a:bodyPr>
            <a:lstStyle/>
            <a:p>
              <a:pPr algn="r"/>
              <a:r>
                <a:rPr lang="en-GB" sz="1000" dirty="0">
                  <a:solidFill>
                    <a:srgbClr val="000000"/>
                  </a:solidFill>
                </a:rPr>
                <a:t>Max. logo height</a:t>
              </a:r>
            </a:p>
          </p:txBody>
        </p:sp>
      </p:grpSp>
      <p:grpSp>
        <p:nvGrpSpPr>
          <p:cNvPr id="2" name="Group 1"/>
          <p:cNvGrpSpPr/>
          <p:nvPr userDrawn="1"/>
        </p:nvGrpSpPr>
        <p:grpSpPr>
          <a:xfrm>
            <a:off x="340772" y="6930055"/>
            <a:ext cx="1454928" cy="388591"/>
            <a:chOff x="340772" y="6930055"/>
            <a:chExt cx="1454928" cy="388591"/>
          </a:xfrm>
        </p:grpSpPr>
        <p:sp>
          <p:nvSpPr>
            <p:cNvPr id="91" name="TextBox 90"/>
            <p:cNvSpPr txBox="1"/>
            <p:nvPr userDrawn="1"/>
          </p:nvSpPr>
          <p:spPr>
            <a:xfrm>
              <a:off x="355700" y="7092055"/>
              <a:ext cx="1440000" cy="226591"/>
            </a:xfrm>
            <a:prstGeom prst="rect">
              <a:avLst/>
            </a:prstGeom>
            <a:noFill/>
          </p:spPr>
          <p:txBody>
            <a:bodyPr wrap="square" lIns="36000" tIns="36000" rIns="36000" bIns="36000" rtlCol="0">
              <a:spAutoFit/>
            </a:bodyPr>
            <a:lstStyle/>
            <a:p>
              <a:r>
                <a:rPr lang="en-GB" sz="1000" dirty="0">
                  <a:solidFill>
                    <a:srgbClr val="000000"/>
                  </a:solidFill>
                </a:rPr>
                <a:t>Starting point</a:t>
              </a:r>
            </a:p>
          </p:txBody>
        </p:sp>
        <p:cxnSp>
          <p:nvCxnSpPr>
            <p:cNvPr id="94" name="Straight Connector 93"/>
            <p:cNvCxnSpPr/>
            <p:nvPr userDrawn="1"/>
          </p:nvCxnSpPr>
          <p:spPr>
            <a:xfrm rot="16200000">
              <a:off x="178772" y="7092055"/>
              <a:ext cx="324000"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grpSp>
      <p:sp>
        <p:nvSpPr>
          <p:cNvPr id="4" name="Footer Placeholder 3"/>
          <p:cNvSpPr>
            <a:spLocks noGrp="1"/>
          </p:cNvSpPr>
          <p:nvPr>
            <p:ph type="ftr" sz="quarter" idx="1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grpSp>
        <p:nvGrpSpPr>
          <p:cNvPr id="99" name="Group 98"/>
          <p:cNvGrpSpPr/>
          <p:nvPr userDrawn="1"/>
        </p:nvGrpSpPr>
        <p:grpSpPr>
          <a:xfrm>
            <a:off x="-2040443" y="6432353"/>
            <a:ext cx="1872000" cy="430419"/>
            <a:chOff x="-2040443" y="6302385"/>
            <a:chExt cx="1872000" cy="560378"/>
          </a:xfrm>
        </p:grpSpPr>
        <p:sp>
          <p:nvSpPr>
            <p:cNvPr id="100" name="Rectangle 104"/>
            <p:cNvSpPr>
              <a:spLocks noChangeArrowheads="1"/>
            </p:cNvSpPr>
            <p:nvPr userDrawn="1"/>
          </p:nvSpPr>
          <p:spPr bwMode="gray">
            <a:xfrm>
              <a:off x="-2040443" y="6305273"/>
              <a:ext cx="1462593" cy="557490"/>
            </a:xfrm>
            <a:prstGeom prst="rect">
              <a:avLst/>
            </a:prstGeom>
            <a:solidFill>
              <a:srgbClr val="60A6DA"/>
            </a:solidFill>
            <a:ln>
              <a:noFill/>
            </a:ln>
            <a:effectLst/>
          </p:spPr>
          <p:txBody>
            <a:bodyPr wrap="square" lIns="72000" tIns="180000" rIns="72000" bIns="180000" anchor="ctr">
              <a:noAutofit/>
            </a:bodyPr>
            <a:lstStyle/>
            <a:p>
              <a:pPr>
                <a:lnSpc>
                  <a:spcPct val="90000"/>
                </a:lnSpc>
                <a:spcBef>
                  <a:spcPct val="20000"/>
                </a:spcBef>
                <a:spcAft>
                  <a:spcPct val="20000"/>
                </a:spcAft>
                <a:defRPr/>
              </a:pPr>
              <a:r>
                <a:rPr lang="en-GB" altLang="en-US" sz="1200" b="1" kern="0" dirty="0">
                  <a:solidFill>
                    <a:srgbClr val="FDFDFD"/>
                  </a:solidFill>
                </a:rPr>
                <a:t>No content below </a:t>
              </a:r>
              <a:br>
                <a:rPr lang="en-GB" altLang="en-US" sz="1200" b="1" kern="0" dirty="0">
                  <a:solidFill>
                    <a:srgbClr val="FDFDFD"/>
                  </a:solidFill>
                </a:rPr>
              </a:br>
              <a:r>
                <a:rPr lang="en-GB" altLang="en-US" sz="1200" b="1" kern="0" dirty="0">
                  <a:solidFill>
                    <a:srgbClr val="FDFDFD"/>
                  </a:solidFill>
                </a:rPr>
                <a:t>the grey line</a:t>
              </a:r>
            </a:p>
          </p:txBody>
        </p:sp>
        <p:grpSp>
          <p:nvGrpSpPr>
            <p:cNvPr id="101" name="Group 100"/>
            <p:cNvGrpSpPr/>
            <p:nvPr userDrawn="1"/>
          </p:nvGrpSpPr>
          <p:grpSpPr bwMode="gray">
            <a:xfrm>
              <a:off x="-546100" y="6302385"/>
              <a:ext cx="377657" cy="553234"/>
              <a:chOff x="-2035174" y="6304766"/>
              <a:chExt cx="1872000" cy="553234"/>
            </a:xfrm>
          </p:grpSpPr>
          <p:cxnSp>
            <p:nvCxnSpPr>
              <p:cNvPr id="102" name="Straight Connector 101"/>
              <p:cNvCxnSpPr/>
              <p:nvPr userDrawn="1"/>
            </p:nvCxnSpPr>
            <p:spPr bwMode="gray">
              <a:xfrm>
                <a:off x="-2035174" y="6858000"/>
                <a:ext cx="1872000" cy="0"/>
              </a:xfrm>
              <a:prstGeom prst="line">
                <a:avLst/>
              </a:prstGeom>
              <a:noFill/>
              <a:ln w="6350" cap="flat" cmpd="sng" algn="ctr">
                <a:solidFill>
                  <a:srgbClr val="C90068"/>
                </a:solidFill>
                <a:prstDash val="dash"/>
                <a:miter lim="800000"/>
              </a:ln>
              <a:effectLst/>
            </p:spPr>
          </p:cxnSp>
          <p:cxnSp>
            <p:nvCxnSpPr>
              <p:cNvPr id="103" name="Straight Connector 102"/>
              <p:cNvCxnSpPr/>
              <p:nvPr userDrawn="1"/>
            </p:nvCxnSpPr>
            <p:spPr bwMode="gray">
              <a:xfrm>
                <a:off x="-2035174" y="6304766"/>
                <a:ext cx="1872000" cy="0"/>
              </a:xfrm>
              <a:prstGeom prst="line">
                <a:avLst/>
              </a:prstGeom>
              <a:noFill/>
              <a:ln w="6350" cap="flat" cmpd="sng" algn="ctr">
                <a:solidFill>
                  <a:srgbClr val="C90068"/>
                </a:solidFill>
                <a:prstDash val="dash"/>
                <a:miter lim="800000"/>
              </a:ln>
              <a:effectLst/>
            </p:spPr>
          </p:cxnSp>
        </p:grpSp>
      </p:grpSp>
      <p:grpSp>
        <p:nvGrpSpPr>
          <p:cNvPr id="104" name="Group 103"/>
          <p:cNvGrpSpPr/>
          <p:nvPr userDrawn="1"/>
        </p:nvGrpSpPr>
        <p:grpSpPr>
          <a:xfrm>
            <a:off x="-3757621" y="34623"/>
            <a:ext cx="3592454" cy="6143927"/>
            <a:chOff x="-3757621" y="34623"/>
            <a:chExt cx="3592454" cy="6143927"/>
          </a:xfrm>
        </p:grpSpPr>
        <p:sp>
          <p:nvSpPr>
            <p:cNvPr id="105" name="Rectangle 104"/>
            <p:cNvSpPr>
              <a:spLocks noChangeArrowheads="1"/>
            </p:cNvSpPr>
            <p:nvPr userDrawn="1"/>
          </p:nvSpPr>
          <p:spPr bwMode="gray">
            <a:xfrm>
              <a:off x="-2037167" y="2392680"/>
              <a:ext cx="1872000" cy="296049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06" name="Rectangle 104"/>
            <p:cNvSpPr>
              <a:spLocks noChangeArrowheads="1"/>
            </p:cNvSpPr>
            <p:nvPr userDrawn="1"/>
          </p:nvSpPr>
          <p:spPr bwMode="gray">
            <a:xfrm>
              <a:off x="-2037167" y="282273"/>
              <a:ext cx="1872000" cy="207230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07" name="Rectangle 105"/>
            <p:cNvSpPr>
              <a:spLocks noChangeArrowheads="1"/>
            </p:cNvSpPr>
            <p:nvPr userDrawn="1"/>
          </p:nvSpPr>
          <p:spPr bwMode="gray">
            <a:xfrm>
              <a:off x="-1905405" y="545505"/>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08" name="Rectangle 106"/>
            <p:cNvSpPr>
              <a:spLocks noChangeArrowheads="1"/>
            </p:cNvSpPr>
            <p:nvPr userDrawn="1"/>
          </p:nvSpPr>
          <p:spPr bwMode="gray">
            <a:xfrm>
              <a:off x="-1614892" y="51058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09" name="Rectangle 107"/>
            <p:cNvSpPr>
              <a:spLocks noChangeArrowheads="1"/>
            </p:cNvSpPr>
            <p:nvPr userDrawn="1"/>
          </p:nvSpPr>
          <p:spPr bwMode="gray">
            <a:xfrm>
              <a:off x="-1905405" y="892730"/>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10" name="Rectangle 108"/>
            <p:cNvSpPr>
              <a:spLocks noChangeArrowheads="1"/>
            </p:cNvSpPr>
            <p:nvPr userDrawn="1"/>
          </p:nvSpPr>
          <p:spPr bwMode="gray">
            <a:xfrm>
              <a:off x="-1614892" y="85780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11" name="Rectangle 113"/>
            <p:cNvSpPr>
              <a:spLocks noChangeArrowheads="1"/>
            </p:cNvSpPr>
            <p:nvPr userDrawn="1"/>
          </p:nvSpPr>
          <p:spPr bwMode="gray">
            <a:xfrm>
              <a:off x="-1905405" y="34623"/>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200" b="1" dirty="0">
                  <a:solidFill>
                    <a:srgbClr val="333333"/>
                  </a:solidFill>
                </a:rPr>
                <a:t>Colour Guidelines</a:t>
              </a:r>
            </a:p>
          </p:txBody>
        </p:sp>
        <p:sp>
          <p:nvSpPr>
            <p:cNvPr id="112" name="Rectangle 109"/>
            <p:cNvSpPr>
              <a:spLocks noChangeArrowheads="1"/>
            </p:cNvSpPr>
            <p:nvPr/>
          </p:nvSpPr>
          <p:spPr bwMode="gray">
            <a:xfrm>
              <a:off x="-1905405" y="1239904"/>
              <a:ext cx="215900" cy="215900"/>
            </a:xfrm>
            <a:prstGeom prst="rect">
              <a:avLst/>
            </a:prstGeom>
            <a:solidFill>
              <a:schemeClr val="bg2"/>
            </a:solidFill>
            <a:ln>
              <a:noFill/>
            </a:ln>
            <a:effectLst/>
          </p:spPr>
          <p:txBody>
            <a:bodyPr wrap="square" anchor="ctr">
              <a:noAutofit/>
            </a:bodyPr>
            <a:lstStyle/>
            <a:p>
              <a:endParaRPr lang="en-GB" sz="1000" dirty="0">
                <a:solidFill>
                  <a:srgbClr val="000000"/>
                </a:solidFill>
              </a:endParaRPr>
            </a:p>
          </p:txBody>
        </p:sp>
        <p:sp>
          <p:nvSpPr>
            <p:cNvPr id="113" name="Rectangle 110"/>
            <p:cNvSpPr>
              <a:spLocks noChangeArrowheads="1"/>
            </p:cNvSpPr>
            <p:nvPr/>
          </p:nvSpPr>
          <p:spPr bwMode="gray">
            <a:xfrm>
              <a:off x="-1614892" y="12049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Mid Grey</a:t>
              </a:r>
            </a:p>
            <a:p>
              <a:r>
                <a:rPr lang="en-GB" altLang="en-US" sz="1000" dirty="0">
                  <a:solidFill>
                    <a:srgbClr val="333333"/>
                  </a:solidFill>
                </a:rPr>
                <a:t>RGB= 118, 118, 118</a:t>
              </a:r>
            </a:p>
          </p:txBody>
        </p:sp>
        <p:sp>
          <p:nvSpPr>
            <p:cNvPr id="114" name="Rectangle 111"/>
            <p:cNvSpPr>
              <a:spLocks noChangeArrowheads="1"/>
            </p:cNvSpPr>
            <p:nvPr/>
          </p:nvSpPr>
          <p:spPr bwMode="gray">
            <a:xfrm>
              <a:off x="-1905405" y="1579286"/>
              <a:ext cx="215900" cy="215900"/>
            </a:xfrm>
            <a:prstGeom prst="rect">
              <a:avLst/>
            </a:prstGeom>
            <a:solidFill>
              <a:schemeClr val="tx1"/>
            </a:solidFill>
            <a:ln>
              <a:noFill/>
            </a:ln>
            <a:effectLst/>
          </p:spPr>
          <p:txBody>
            <a:bodyPr wrap="square" anchor="ctr">
              <a:noAutofit/>
            </a:bodyPr>
            <a:lstStyle/>
            <a:p>
              <a:endParaRPr lang="en-GB" sz="1000" dirty="0">
                <a:solidFill>
                  <a:srgbClr val="000000"/>
                </a:solidFill>
              </a:endParaRPr>
            </a:p>
          </p:txBody>
        </p:sp>
        <p:sp>
          <p:nvSpPr>
            <p:cNvPr id="115" name="Rectangle 112"/>
            <p:cNvSpPr>
              <a:spLocks noChangeArrowheads="1"/>
            </p:cNvSpPr>
            <p:nvPr/>
          </p:nvSpPr>
          <p:spPr bwMode="gray">
            <a:xfrm>
              <a:off x="-1614892" y="15443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Text Colour only</a:t>
              </a:r>
            </a:p>
            <a:p>
              <a:r>
                <a:rPr lang="en-GB" altLang="en-US" sz="1000" dirty="0">
                  <a:solidFill>
                    <a:srgbClr val="333333"/>
                  </a:solidFill>
                </a:rPr>
                <a:t>RGB= 51, 51, 51</a:t>
              </a:r>
            </a:p>
          </p:txBody>
        </p:sp>
        <p:sp>
          <p:nvSpPr>
            <p:cNvPr id="116" name="Rectangle 113"/>
            <p:cNvSpPr>
              <a:spLocks noChangeArrowheads="1"/>
            </p:cNvSpPr>
            <p:nvPr userDrawn="1"/>
          </p:nvSpPr>
          <p:spPr bwMode="gray">
            <a:xfrm>
              <a:off x="-1905405" y="366607"/>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colours</a:t>
              </a:r>
            </a:p>
          </p:txBody>
        </p:sp>
        <p:sp>
          <p:nvSpPr>
            <p:cNvPr id="117" name="Rectangle 107"/>
            <p:cNvSpPr>
              <a:spLocks noChangeArrowheads="1"/>
            </p:cNvSpPr>
            <p:nvPr userDrawn="1"/>
          </p:nvSpPr>
          <p:spPr bwMode="gray">
            <a:xfrm>
              <a:off x="-1905405" y="1991719"/>
              <a:ext cx="215900" cy="215900"/>
            </a:xfrm>
            <a:prstGeom prst="rect">
              <a:avLst/>
            </a:prstGeom>
            <a:solidFill>
              <a:srgbClr val="F0F0F0"/>
            </a:solidFill>
            <a:ln>
              <a:noFill/>
            </a:ln>
            <a:effectLst/>
          </p:spPr>
          <p:txBody>
            <a:bodyPr wrap="square" anchor="ctr">
              <a:noAutofit/>
            </a:bodyPr>
            <a:lstStyle/>
            <a:p>
              <a:endParaRPr lang="en-GB" sz="1000" dirty="0">
                <a:solidFill>
                  <a:srgbClr val="000000"/>
                </a:solidFill>
              </a:endParaRPr>
            </a:p>
          </p:txBody>
        </p:sp>
        <p:sp>
          <p:nvSpPr>
            <p:cNvPr id="118" name="Rectangle 108"/>
            <p:cNvSpPr>
              <a:spLocks noChangeArrowheads="1"/>
            </p:cNvSpPr>
            <p:nvPr userDrawn="1"/>
          </p:nvSpPr>
          <p:spPr bwMode="gray">
            <a:xfrm>
              <a:off x="-1614893" y="1956794"/>
              <a:ext cx="1449725"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Background colour &amp; 3</a:t>
              </a:r>
              <a:r>
                <a:rPr lang="en-GB" altLang="en-US" sz="1000" baseline="30000" dirty="0">
                  <a:solidFill>
                    <a:srgbClr val="333333"/>
                  </a:solidFill>
                </a:rPr>
                <a:t>rd</a:t>
              </a:r>
              <a:r>
                <a:rPr lang="en-GB" altLang="en-US" sz="1000" dirty="0">
                  <a:solidFill>
                    <a:srgbClr val="333333"/>
                  </a:solidFill>
                </a:rPr>
                <a:t> Grey where needed</a:t>
              </a:r>
            </a:p>
            <a:p>
              <a:r>
                <a:rPr lang="en-GB" altLang="en-US" sz="1000" dirty="0">
                  <a:solidFill>
                    <a:srgbClr val="333333"/>
                  </a:solidFill>
                </a:rPr>
                <a:t>RGB= 240, 240, 240</a:t>
              </a:r>
            </a:p>
          </p:txBody>
        </p:sp>
        <p:sp>
          <p:nvSpPr>
            <p:cNvPr id="119" name="Rectangle 105"/>
            <p:cNvSpPr>
              <a:spLocks noChangeArrowheads="1"/>
            </p:cNvSpPr>
            <p:nvPr userDrawn="1"/>
          </p:nvSpPr>
          <p:spPr bwMode="gray">
            <a:xfrm>
              <a:off x="-1905405" y="2648931"/>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20" name="Rectangle 106"/>
            <p:cNvSpPr>
              <a:spLocks noChangeArrowheads="1"/>
            </p:cNvSpPr>
            <p:nvPr userDrawn="1"/>
          </p:nvSpPr>
          <p:spPr bwMode="gray">
            <a:xfrm>
              <a:off x="-1614892" y="261400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21" name="Rectangle 107"/>
            <p:cNvSpPr>
              <a:spLocks noChangeArrowheads="1"/>
            </p:cNvSpPr>
            <p:nvPr userDrawn="1"/>
          </p:nvSpPr>
          <p:spPr bwMode="gray">
            <a:xfrm>
              <a:off x="-1905405" y="2981235"/>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22" name="Rectangle 108"/>
            <p:cNvSpPr>
              <a:spLocks noChangeArrowheads="1"/>
            </p:cNvSpPr>
            <p:nvPr userDrawn="1"/>
          </p:nvSpPr>
          <p:spPr bwMode="gray">
            <a:xfrm>
              <a:off x="-1614892" y="294585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23" name="Rectangle 109"/>
            <p:cNvSpPr>
              <a:spLocks noChangeArrowheads="1"/>
            </p:cNvSpPr>
            <p:nvPr/>
          </p:nvSpPr>
          <p:spPr bwMode="gray">
            <a:xfrm>
              <a:off x="-1905405" y="3313539"/>
              <a:ext cx="215900" cy="215900"/>
            </a:xfrm>
            <a:prstGeom prst="rect">
              <a:avLst/>
            </a:prstGeom>
            <a:solidFill>
              <a:srgbClr val="525199"/>
            </a:solidFill>
            <a:ln>
              <a:noFill/>
            </a:ln>
            <a:effectLst/>
          </p:spPr>
          <p:txBody>
            <a:bodyPr wrap="square" anchor="ctr">
              <a:noAutofit/>
            </a:bodyPr>
            <a:lstStyle/>
            <a:p>
              <a:endParaRPr lang="en-GB" sz="1000" dirty="0">
                <a:solidFill>
                  <a:srgbClr val="000000"/>
                </a:solidFill>
              </a:endParaRPr>
            </a:p>
          </p:txBody>
        </p:sp>
        <p:sp>
          <p:nvSpPr>
            <p:cNvPr id="124" name="Rectangle 110"/>
            <p:cNvSpPr>
              <a:spLocks noChangeArrowheads="1"/>
            </p:cNvSpPr>
            <p:nvPr/>
          </p:nvSpPr>
          <p:spPr bwMode="gray">
            <a:xfrm>
              <a:off x="-1614892" y="327770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Indigo</a:t>
              </a:r>
            </a:p>
            <a:p>
              <a:r>
                <a:rPr lang="en-GB" altLang="en-US" sz="1000" dirty="0">
                  <a:solidFill>
                    <a:srgbClr val="333333"/>
                  </a:solidFill>
                </a:rPr>
                <a:t>RGB= 82, 81, 153</a:t>
              </a:r>
            </a:p>
          </p:txBody>
        </p:sp>
        <p:sp>
          <p:nvSpPr>
            <p:cNvPr id="125" name="Rectangle 111"/>
            <p:cNvSpPr>
              <a:spLocks noChangeArrowheads="1"/>
            </p:cNvSpPr>
            <p:nvPr/>
          </p:nvSpPr>
          <p:spPr bwMode="gray">
            <a:xfrm>
              <a:off x="-1905405" y="3645843"/>
              <a:ext cx="215900" cy="215900"/>
            </a:xfrm>
            <a:prstGeom prst="rect">
              <a:avLst/>
            </a:prstGeom>
            <a:solidFill>
              <a:schemeClr val="accent4"/>
            </a:solidFill>
            <a:ln>
              <a:noFill/>
            </a:ln>
            <a:effectLst/>
          </p:spPr>
          <p:txBody>
            <a:bodyPr wrap="square" anchor="ctr">
              <a:noAutofit/>
            </a:bodyPr>
            <a:lstStyle/>
            <a:p>
              <a:endParaRPr lang="en-GB" sz="1000" dirty="0">
                <a:solidFill>
                  <a:srgbClr val="000000"/>
                </a:solidFill>
              </a:endParaRPr>
            </a:p>
          </p:txBody>
        </p:sp>
        <p:sp>
          <p:nvSpPr>
            <p:cNvPr id="126" name="Rectangle 112"/>
            <p:cNvSpPr>
              <a:spLocks noChangeArrowheads="1"/>
            </p:cNvSpPr>
            <p:nvPr/>
          </p:nvSpPr>
          <p:spPr bwMode="gray">
            <a:xfrm>
              <a:off x="-1614892" y="360955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Sky</a:t>
              </a:r>
            </a:p>
            <a:p>
              <a:r>
                <a:rPr lang="en-GB" altLang="en-US" sz="1000" dirty="0">
                  <a:solidFill>
                    <a:srgbClr val="333333"/>
                  </a:solidFill>
                </a:rPr>
                <a:t>RGB= 96, 166, 218</a:t>
              </a:r>
            </a:p>
          </p:txBody>
        </p:sp>
        <p:sp>
          <p:nvSpPr>
            <p:cNvPr id="127" name="Rectangle 113"/>
            <p:cNvSpPr>
              <a:spLocks noChangeArrowheads="1"/>
            </p:cNvSpPr>
            <p:nvPr/>
          </p:nvSpPr>
          <p:spPr bwMode="gray">
            <a:xfrm>
              <a:off x="-1905405" y="2420992"/>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chart colours</a:t>
              </a:r>
            </a:p>
          </p:txBody>
        </p:sp>
        <p:sp>
          <p:nvSpPr>
            <p:cNvPr id="128" name="Rectangle 107"/>
            <p:cNvSpPr>
              <a:spLocks noChangeArrowheads="1"/>
            </p:cNvSpPr>
            <p:nvPr/>
          </p:nvSpPr>
          <p:spPr bwMode="gray">
            <a:xfrm>
              <a:off x="-1905405" y="3978147"/>
              <a:ext cx="215900" cy="215900"/>
            </a:xfrm>
            <a:prstGeom prst="rect">
              <a:avLst/>
            </a:prstGeom>
            <a:solidFill>
              <a:schemeClr val="accent5"/>
            </a:solidFill>
            <a:ln>
              <a:noFill/>
            </a:ln>
            <a:effectLst/>
          </p:spPr>
          <p:txBody>
            <a:bodyPr wrap="square" anchor="ctr">
              <a:noAutofit/>
            </a:bodyPr>
            <a:lstStyle/>
            <a:p>
              <a:endParaRPr lang="en-GB" sz="1000" dirty="0">
                <a:solidFill>
                  <a:srgbClr val="000000"/>
                </a:solidFill>
              </a:endParaRPr>
            </a:p>
          </p:txBody>
        </p:sp>
        <p:sp>
          <p:nvSpPr>
            <p:cNvPr id="129" name="Rectangle 108"/>
            <p:cNvSpPr>
              <a:spLocks noChangeArrowheads="1"/>
            </p:cNvSpPr>
            <p:nvPr/>
          </p:nvSpPr>
          <p:spPr bwMode="gray">
            <a:xfrm>
              <a:off x="-1614892" y="394141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Fuchsia</a:t>
              </a:r>
            </a:p>
            <a:p>
              <a:r>
                <a:rPr lang="en-GB" altLang="en-US" sz="1000" dirty="0">
                  <a:solidFill>
                    <a:srgbClr val="333333"/>
                  </a:solidFill>
                </a:rPr>
                <a:t>RGB= 171, 0, 102</a:t>
              </a:r>
            </a:p>
          </p:txBody>
        </p:sp>
        <p:sp>
          <p:nvSpPr>
            <p:cNvPr id="130" name="Rectangle 109"/>
            <p:cNvSpPr>
              <a:spLocks noChangeArrowheads="1"/>
            </p:cNvSpPr>
            <p:nvPr/>
          </p:nvSpPr>
          <p:spPr bwMode="gray">
            <a:xfrm>
              <a:off x="-1905405" y="4310451"/>
              <a:ext cx="215900" cy="215900"/>
            </a:xfrm>
            <a:prstGeom prst="rect">
              <a:avLst/>
            </a:prstGeom>
            <a:solidFill>
              <a:schemeClr val="accent6"/>
            </a:solidFill>
            <a:ln>
              <a:noFill/>
            </a:ln>
            <a:effectLst/>
          </p:spPr>
          <p:txBody>
            <a:bodyPr wrap="square" anchor="ctr">
              <a:noAutofit/>
            </a:bodyPr>
            <a:lstStyle/>
            <a:p>
              <a:endParaRPr lang="en-GB" sz="1000" dirty="0">
                <a:solidFill>
                  <a:srgbClr val="000000"/>
                </a:solidFill>
              </a:endParaRPr>
            </a:p>
          </p:txBody>
        </p:sp>
        <p:sp>
          <p:nvSpPr>
            <p:cNvPr id="131" name="Rectangle 110"/>
            <p:cNvSpPr>
              <a:spLocks noChangeArrowheads="1"/>
            </p:cNvSpPr>
            <p:nvPr/>
          </p:nvSpPr>
          <p:spPr bwMode="gray">
            <a:xfrm>
              <a:off x="-1614892" y="42732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Lime</a:t>
              </a:r>
            </a:p>
            <a:p>
              <a:r>
                <a:rPr lang="en-GB" altLang="en-US" sz="1000" dirty="0">
                  <a:solidFill>
                    <a:srgbClr val="333333"/>
                  </a:solidFill>
                </a:rPr>
                <a:t>RGB= 208, 217, 60</a:t>
              </a:r>
            </a:p>
          </p:txBody>
        </p:sp>
        <p:sp>
          <p:nvSpPr>
            <p:cNvPr id="132" name="Rectangle 111"/>
            <p:cNvSpPr>
              <a:spLocks noChangeArrowheads="1"/>
            </p:cNvSpPr>
            <p:nvPr/>
          </p:nvSpPr>
          <p:spPr bwMode="gray">
            <a:xfrm>
              <a:off x="-1905405" y="4642755"/>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33" name="Rectangle 112"/>
            <p:cNvSpPr>
              <a:spLocks noChangeArrowheads="1"/>
            </p:cNvSpPr>
            <p:nvPr/>
          </p:nvSpPr>
          <p:spPr bwMode="gray">
            <a:xfrm>
              <a:off x="-1614892" y="46051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Leaf</a:t>
              </a:r>
            </a:p>
            <a:p>
              <a:r>
                <a:rPr lang="en-GB" altLang="en-US" sz="1000" dirty="0">
                  <a:solidFill>
                    <a:srgbClr val="333333"/>
                  </a:solidFill>
                </a:rPr>
                <a:t>RGB= 52, 150, 81</a:t>
              </a:r>
            </a:p>
          </p:txBody>
        </p:sp>
        <p:grpSp>
          <p:nvGrpSpPr>
            <p:cNvPr id="134" name="Group 133"/>
            <p:cNvGrpSpPr/>
            <p:nvPr/>
          </p:nvGrpSpPr>
          <p:grpSpPr bwMode="gray">
            <a:xfrm>
              <a:off x="-3757621" y="282274"/>
              <a:ext cx="1823762" cy="5896276"/>
              <a:chOff x="-2581275" y="588529"/>
              <a:chExt cx="1823762" cy="5896276"/>
            </a:xfrm>
          </p:grpSpPr>
          <p:sp>
            <p:nvSpPr>
              <p:cNvPr id="146" name="Rectangle 104"/>
              <p:cNvSpPr>
                <a:spLocks noChangeArrowheads="1"/>
              </p:cNvSpPr>
              <p:nvPr userDrawn="1"/>
            </p:nvSpPr>
            <p:spPr bwMode="gray">
              <a:xfrm>
                <a:off x="-2581275" y="588529"/>
                <a:ext cx="1632754" cy="5896276"/>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7" name="Rectangle 105"/>
              <p:cNvSpPr>
                <a:spLocks noChangeArrowheads="1"/>
              </p:cNvSpPr>
              <p:nvPr userDrawn="1"/>
            </p:nvSpPr>
            <p:spPr bwMode="gray">
              <a:xfrm>
                <a:off x="-2449513" y="1176337"/>
                <a:ext cx="215900" cy="215900"/>
              </a:xfrm>
              <a:prstGeom prst="rect">
                <a:avLst/>
              </a:prstGeom>
              <a:solidFill>
                <a:srgbClr val="9797C2"/>
              </a:solidFill>
              <a:ln>
                <a:noFill/>
              </a:ln>
              <a:effectLst/>
            </p:spPr>
            <p:txBody>
              <a:bodyPr wrap="square" anchor="ctr">
                <a:noAutofit/>
              </a:bodyPr>
              <a:lstStyle/>
              <a:p>
                <a:endParaRPr lang="en-GB" sz="1000" dirty="0">
                  <a:solidFill>
                    <a:srgbClr val="000000"/>
                  </a:solidFill>
                </a:endParaRPr>
              </a:p>
            </p:txBody>
          </p:sp>
          <p:sp>
            <p:nvSpPr>
              <p:cNvPr id="148" name="Rectangle 106"/>
              <p:cNvSpPr>
                <a:spLocks noChangeArrowheads="1"/>
              </p:cNvSpPr>
              <p:nvPr userDrawn="1"/>
            </p:nvSpPr>
            <p:spPr bwMode="gray">
              <a:xfrm>
                <a:off x="-2159000" y="11414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151, 151, 194</a:t>
                </a:r>
              </a:p>
            </p:txBody>
          </p:sp>
          <p:sp>
            <p:nvSpPr>
              <p:cNvPr id="149" name="Rectangle 107"/>
              <p:cNvSpPr>
                <a:spLocks noChangeArrowheads="1"/>
              </p:cNvSpPr>
              <p:nvPr userDrawn="1"/>
            </p:nvSpPr>
            <p:spPr bwMode="gray">
              <a:xfrm>
                <a:off x="-2449513" y="1440644"/>
                <a:ext cx="215900" cy="215900"/>
              </a:xfrm>
              <a:prstGeom prst="rect">
                <a:avLst/>
              </a:prstGeom>
              <a:solidFill>
                <a:srgbClr val="A0CAE9"/>
              </a:solidFill>
              <a:ln>
                <a:noFill/>
              </a:ln>
              <a:effectLst/>
            </p:spPr>
            <p:txBody>
              <a:bodyPr wrap="square" anchor="ctr">
                <a:noAutofit/>
              </a:bodyPr>
              <a:lstStyle/>
              <a:p>
                <a:endParaRPr lang="en-GB" sz="1000" dirty="0">
                  <a:solidFill>
                    <a:srgbClr val="000000"/>
                  </a:solidFill>
                </a:endParaRPr>
              </a:p>
            </p:txBody>
          </p:sp>
          <p:sp>
            <p:nvSpPr>
              <p:cNvPr id="150" name="Rectangle 108"/>
              <p:cNvSpPr>
                <a:spLocks noChangeArrowheads="1"/>
              </p:cNvSpPr>
              <p:nvPr userDrawn="1"/>
            </p:nvSpPr>
            <p:spPr bwMode="gray">
              <a:xfrm>
                <a:off x="-2159000" y="140571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160, 202, 233</a:t>
                </a:r>
              </a:p>
            </p:txBody>
          </p:sp>
          <p:sp>
            <p:nvSpPr>
              <p:cNvPr id="151" name="Rectangle 109"/>
              <p:cNvSpPr>
                <a:spLocks noChangeArrowheads="1"/>
              </p:cNvSpPr>
              <p:nvPr userDrawn="1"/>
            </p:nvSpPr>
            <p:spPr bwMode="gray">
              <a:xfrm>
                <a:off x="-2449513" y="1701603"/>
                <a:ext cx="215900" cy="215900"/>
              </a:xfrm>
              <a:prstGeom prst="rect">
                <a:avLst/>
              </a:prstGeom>
              <a:solidFill>
                <a:srgbClr val="CD66A3"/>
              </a:solidFill>
              <a:ln>
                <a:noFill/>
              </a:ln>
              <a:effectLst/>
            </p:spPr>
            <p:txBody>
              <a:bodyPr wrap="square" anchor="ctr">
                <a:noAutofit/>
              </a:bodyPr>
              <a:lstStyle/>
              <a:p>
                <a:endParaRPr lang="en-GB" sz="1000" dirty="0">
                  <a:solidFill>
                    <a:srgbClr val="000000"/>
                  </a:solidFill>
                </a:endParaRPr>
              </a:p>
            </p:txBody>
          </p:sp>
          <p:sp>
            <p:nvSpPr>
              <p:cNvPr id="152" name="Rectangle 110"/>
              <p:cNvSpPr>
                <a:spLocks noChangeArrowheads="1"/>
              </p:cNvSpPr>
              <p:nvPr userDrawn="1"/>
            </p:nvSpPr>
            <p:spPr bwMode="gray">
              <a:xfrm>
                <a:off x="-2159000" y="166667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205, 102, 163</a:t>
                </a:r>
              </a:p>
            </p:txBody>
          </p:sp>
          <p:sp>
            <p:nvSpPr>
              <p:cNvPr id="153" name="Rectangle 111"/>
              <p:cNvSpPr>
                <a:spLocks noChangeArrowheads="1"/>
              </p:cNvSpPr>
              <p:nvPr userDrawn="1"/>
            </p:nvSpPr>
            <p:spPr bwMode="gray">
              <a:xfrm>
                <a:off x="-2449513" y="1987353"/>
                <a:ext cx="215900" cy="215900"/>
              </a:xfrm>
              <a:prstGeom prst="rect">
                <a:avLst/>
              </a:prstGeom>
              <a:solidFill>
                <a:srgbClr val="E3E88A"/>
              </a:solidFill>
              <a:ln>
                <a:noFill/>
              </a:ln>
              <a:effectLst/>
            </p:spPr>
            <p:txBody>
              <a:bodyPr wrap="square" anchor="ctr">
                <a:noAutofit/>
              </a:bodyPr>
              <a:lstStyle/>
              <a:p>
                <a:endParaRPr lang="en-GB" sz="1000" dirty="0">
                  <a:solidFill>
                    <a:srgbClr val="000000"/>
                  </a:solidFill>
                </a:endParaRPr>
              </a:p>
            </p:txBody>
          </p:sp>
          <p:sp>
            <p:nvSpPr>
              <p:cNvPr id="154" name="Rectangle 112"/>
              <p:cNvSpPr>
                <a:spLocks noChangeArrowheads="1"/>
              </p:cNvSpPr>
              <p:nvPr userDrawn="1"/>
            </p:nvSpPr>
            <p:spPr bwMode="gray">
              <a:xfrm>
                <a:off x="-2159000" y="195242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227, 232, 138</a:t>
                </a:r>
              </a:p>
            </p:txBody>
          </p:sp>
          <p:sp>
            <p:nvSpPr>
              <p:cNvPr id="155" name="Rectangle 113"/>
              <p:cNvSpPr>
                <a:spLocks noChangeArrowheads="1"/>
              </p:cNvSpPr>
              <p:nvPr userDrawn="1"/>
            </p:nvSpPr>
            <p:spPr bwMode="gray">
              <a:xfrm>
                <a:off x="-2449513" y="679450"/>
                <a:ext cx="1648401"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nSpc>
                    <a:spcPct val="90000"/>
                  </a:lnSpc>
                  <a:spcBef>
                    <a:spcPct val="20000"/>
                  </a:spcBef>
                  <a:spcAft>
                    <a:spcPct val="20000"/>
                  </a:spcAft>
                </a:pPr>
                <a:r>
                  <a:rPr lang="en-GB" altLang="en-US" sz="1000" b="1" dirty="0">
                    <a:solidFill>
                      <a:srgbClr val="333333"/>
                    </a:solidFill>
                  </a:rPr>
                  <a:t>Secondary chart colours</a:t>
                </a:r>
              </a:p>
            </p:txBody>
          </p:sp>
          <p:sp>
            <p:nvSpPr>
              <p:cNvPr id="156" name="Rectangle 107"/>
              <p:cNvSpPr>
                <a:spLocks noChangeArrowheads="1"/>
              </p:cNvSpPr>
              <p:nvPr/>
            </p:nvSpPr>
            <p:spPr bwMode="gray">
              <a:xfrm>
                <a:off x="-2449513" y="2277866"/>
                <a:ext cx="215900" cy="215900"/>
              </a:xfrm>
              <a:prstGeom prst="rect">
                <a:avLst/>
              </a:prstGeom>
              <a:solidFill>
                <a:srgbClr val="85C097"/>
              </a:solidFill>
              <a:ln>
                <a:noFill/>
              </a:ln>
              <a:effectLst/>
            </p:spPr>
            <p:txBody>
              <a:bodyPr wrap="square" anchor="ctr">
                <a:noAutofit/>
              </a:bodyPr>
              <a:lstStyle/>
              <a:p>
                <a:endParaRPr lang="en-GB" sz="1000" dirty="0">
                  <a:solidFill>
                    <a:srgbClr val="000000"/>
                  </a:solidFill>
                </a:endParaRPr>
              </a:p>
            </p:txBody>
          </p:sp>
          <p:sp>
            <p:nvSpPr>
              <p:cNvPr id="157" name="Rectangle 108"/>
              <p:cNvSpPr>
                <a:spLocks noChangeArrowheads="1"/>
              </p:cNvSpPr>
              <p:nvPr/>
            </p:nvSpPr>
            <p:spPr bwMode="gray">
              <a:xfrm>
                <a:off x="-2159000" y="224294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133, 192, 151</a:t>
                </a:r>
              </a:p>
            </p:txBody>
          </p:sp>
          <p:sp>
            <p:nvSpPr>
              <p:cNvPr id="158" name="Rectangle 109"/>
              <p:cNvSpPr>
                <a:spLocks noChangeArrowheads="1"/>
              </p:cNvSpPr>
              <p:nvPr/>
            </p:nvSpPr>
            <p:spPr bwMode="gray">
              <a:xfrm>
                <a:off x="-2449513" y="3111995"/>
                <a:ext cx="215900" cy="215900"/>
              </a:xfrm>
              <a:prstGeom prst="rect">
                <a:avLst/>
              </a:prstGeom>
              <a:solidFill>
                <a:srgbClr val="CBCAE0"/>
              </a:solidFill>
              <a:ln>
                <a:noFill/>
              </a:ln>
              <a:effectLst/>
            </p:spPr>
            <p:txBody>
              <a:bodyPr wrap="square" anchor="ctr">
                <a:noAutofit/>
              </a:bodyPr>
              <a:lstStyle/>
              <a:p>
                <a:endParaRPr lang="en-GB" sz="1000" dirty="0">
                  <a:solidFill>
                    <a:srgbClr val="000000"/>
                  </a:solidFill>
                </a:endParaRPr>
              </a:p>
            </p:txBody>
          </p:sp>
          <p:sp>
            <p:nvSpPr>
              <p:cNvPr id="159" name="Rectangle 110"/>
              <p:cNvSpPr>
                <a:spLocks noChangeArrowheads="1"/>
              </p:cNvSpPr>
              <p:nvPr/>
            </p:nvSpPr>
            <p:spPr bwMode="gray">
              <a:xfrm>
                <a:off x="-2159000" y="307707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203, 202, 224</a:t>
                </a:r>
              </a:p>
            </p:txBody>
          </p:sp>
          <p:sp>
            <p:nvSpPr>
              <p:cNvPr id="160" name="Rectangle 111"/>
              <p:cNvSpPr>
                <a:spLocks noChangeArrowheads="1"/>
              </p:cNvSpPr>
              <p:nvPr/>
            </p:nvSpPr>
            <p:spPr bwMode="gray">
              <a:xfrm>
                <a:off x="-2449513" y="3397745"/>
                <a:ext cx="215900" cy="215900"/>
              </a:xfrm>
              <a:prstGeom prst="rect">
                <a:avLst/>
              </a:prstGeom>
              <a:solidFill>
                <a:srgbClr val="CFE4F4"/>
              </a:solidFill>
              <a:ln>
                <a:noFill/>
              </a:ln>
              <a:effectLst/>
            </p:spPr>
            <p:txBody>
              <a:bodyPr wrap="square" anchor="ctr">
                <a:noAutofit/>
              </a:bodyPr>
              <a:lstStyle/>
              <a:p>
                <a:endParaRPr lang="en-GB" sz="1000" dirty="0">
                  <a:solidFill>
                    <a:srgbClr val="000000"/>
                  </a:solidFill>
                </a:endParaRPr>
              </a:p>
            </p:txBody>
          </p:sp>
          <p:sp>
            <p:nvSpPr>
              <p:cNvPr id="161" name="Rectangle 112"/>
              <p:cNvSpPr>
                <a:spLocks noChangeArrowheads="1"/>
              </p:cNvSpPr>
              <p:nvPr/>
            </p:nvSpPr>
            <p:spPr bwMode="gray">
              <a:xfrm>
                <a:off x="-2159000" y="336282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207, 228, 244</a:t>
                </a:r>
              </a:p>
            </p:txBody>
          </p:sp>
          <p:sp>
            <p:nvSpPr>
              <p:cNvPr id="162" name="Rectangle 111"/>
              <p:cNvSpPr>
                <a:spLocks noChangeArrowheads="1"/>
              </p:cNvSpPr>
              <p:nvPr userDrawn="1"/>
            </p:nvSpPr>
            <p:spPr bwMode="gray">
              <a:xfrm>
                <a:off x="-2449513" y="3668954"/>
                <a:ext cx="215900" cy="215900"/>
              </a:xfrm>
              <a:prstGeom prst="rect">
                <a:avLst/>
              </a:prstGeom>
              <a:solidFill>
                <a:srgbClr val="E6B2D1"/>
              </a:solidFill>
              <a:ln>
                <a:noFill/>
              </a:ln>
              <a:effectLst/>
            </p:spPr>
            <p:txBody>
              <a:bodyPr wrap="square" anchor="ctr">
                <a:noAutofit/>
              </a:bodyPr>
              <a:lstStyle/>
              <a:p>
                <a:endParaRPr lang="en-GB" sz="1000" dirty="0">
                  <a:solidFill>
                    <a:srgbClr val="000000"/>
                  </a:solidFill>
                </a:endParaRPr>
              </a:p>
            </p:txBody>
          </p:sp>
          <p:sp>
            <p:nvSpPr>
              <p:cNvPr id="163" name="Rectangle 112"/>
              <p:cNvSpPr>
                <a:spLocks noChangeArrowheads="1"/>
              </p:cNvSpPr>
              <p:nvPr userDrawn="1"/>
            </p:nvSpPr>
            <p:spPr bwMode="gray">
              <a:xfrm>
                <a:off x="-2159000" y="3634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230, 178, 209</a:t>
                </a:r>
              </a:p>
            </p:txBody>
          </p:sp>
          <p:sp>
            <p:nvSpPr>
              <p:cNvPr id="164" name="Rectangle 111"/>
              <p:cNvSpPr>
                <a:spLocks noChangeArrowheads="1"/>
              </p:cNvSpPr>
              <p:nvPr userDrawn="1"/>
            </p:nvSpPr>
            <p:spPr bwMode="gray">
              <a:xfrm>
                <a:off x="-2449513" y="3954704"/>
                <a:ext cx="215900" cy="215900"/>
              </a:xfrm>
              <a:prstGeom prst="rect">
                <a:avLst/>
              </a:prstGeom>
              <a:solidFill>
                <a:srgbClr val="F1F4C4"/>
              </a:solidFill>
              <a:ln>
                <a:noFill/>
              </a:ln>
              <a:effectLst/>
            </p:spPr>
            <p:txBody>
              <a:bodyPr wrap="square" anchor="ctr">
                <a:noAutofit/>
              </a:bodyPr>
              <a:lstStyle/>
              <a:p>
                <a:endParaRPr lang="en-GB" sz="1000" dirty="0">
                  <a:solidFill>
                    <a:srgbClr val="000000"/>
                  </a:solidFill>
                </a:endParaRPr>
              </a:p>
            </p:txBody>
          </p:sp>
          <p:sp>
            <p:nvSpPr>
              <p:cNvPr id="165" name="Rectangle 112"/>
              <p:cNvSpPr>
                <a:spLocks noChangeArrowheads="1"/>
              </p:cNvSpPr>
              <p:nvPr userDrawn="1"/>
            </p:nvSpPr>
            <p:spPr bwMode="gray">
              <a:xfrm>
                <a:off x="-2159000" y="39197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241, 244, 196</a:t>
                </a:r>
              </a:p>
            </p:txBody>
          </p:sp>
          <p:sp>
            <p:nvSpPr>
              <p:cNvPr id="166" name="Rectangle 111"/>
              <p:cNvSpPr>
                <a:spLocks noChangeArrowheads="1"/>
              </p:cNvSpPr>
              <p:nvPr userDrawn="1"/>
            </p:nvSpPr>
            <p:spPr bwMode="gray">
              <a:xfrm>
                <a:off x="-2449513" y="4240454"/>
                <a:ext cx="215900" cy="215900"/>
              </a:xfrm>
              <a:prstGeom prst="rect">
                <a:avLst/>
              </a:prstGeom>
              <a:solidFill>
                <a:srgbClr val="C2DFCA"/>
              </a:solidFill>
              <a:ln>
                <a:noFill/>
              </a:ln>
              <a:effectLst/>
            </p:spPr>
            <p:txBody>
              <a:bodyPr wrap="square" anchor="ctr">
                <a:noAutofit/>
              </a:bodyPr>
              <a:lstStyle/>
              <a:p>
                <a:endParaRPr lang="en-GB" sz="1000" dirty="0">
                  <a:solidFill>
                    <a:srgbClr val="000000"/>
                  </a:solidFill>
                </a:endParaRPr>
              </a:p>
            </p:txBody>
          </p:sp>
          <p:sp>
            <p:nvSpPr>
              <p:cNvPr id="167" name="Rectangle 112"/>
              <p:cNvSpPr>
                <a:spLocks noChangeArrowheads="1"/>
              </p:cNvSpPr>
              <p:nvPr userDrawn="1"/>
            </p:nvSpPr>
            <p:spPr bwMode="gray">
              <a:xfrm>
                <a:off x="-2159000" y="42055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194, 223, 202</a:t>
                </a:r>
              </a:p>
            </p:txBody>
          </p:sp>
          <p:sp>
            <p:nvSpPr>
              <p:cNvPr id="168" name="Rectangle 111"/>
              <p:cNvSpPr>
                <a:spLocks noChangeArrowheads="1"/>
              </p:cNvSpPr>
              <p:nvPr userDrawn="1"/>
            </p:nvSpPr>
            <p:spPr bwMode="gray">
              <a:xfrm>
                <a:off x="-2449513" y="4992390"/>
                <a:ext cx="215900" cy="215900"/>
              </a:xfrm>
              <a:prstGeom prst="rect">
                <a:avLst/>
              </a:prstGeom>
              <a:solidFill>
                <a:srgbClr val="E5E5F0"/>
              </a:solidFill>
              <a:ln>
                <a:noFill/>
              </a:ln>
              <a:effectLst/>
            </p:spPr>
            <p:txBody>
              <a:bodyPr wrap="square" anchor="ctr">
                <a:noAutofit/>
              </a:bodyPr>
              <a:lstStyle/>
              <a:p>
                <a:endParaRPr lang="en-GB" sz="1000" dirty="0">
                  <a:solidFill>
                    <a:srgbClr val="000000"/>
                  </a:solidFill>
                </a:endParaRPr>
              </a:p>
            </p:txBody>
          </p:sp>
          <p:sp>
            <p:nvSpPr>
              <p:cNvPr id="169" name="Rectangle 112"/>
              <p:cNvSpPr>
                <a:spLocks noChangeArrowheads="1"/>
              </p:cNvSpPr>
              <p:nvPr userDrawn="1"/>
            </p:nvSpPr>
            <p:spPr bwMode="gray">
              <a:xfrm>
                <a:off x="-2159000" y="495746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229, 229, 240</a:t>
                </a:r>
              </a:p>
            </p:txBody>
          </p:sp>
          <p:sp>
            <p:nvSpPr>
              <p:cNvPr id="170" name="Rectangle 111"/>
              <p:cNvSpPr>
                <a:spLocks noChangeArrowheads="1"/>
              </p:cNvSpPr>
              <p:nvPr userDrawn="1"/>
            </p:nvSpPr>
            <p:spPr bwMode="gray">
              <a:xfrm>
                <a:off x="-2449513" y="5274954"/>
                <a:ext cx="215900" cy="215900"/>
              </a:xfrm>
              <a:prstGeom prst="rect">
                <a:avLst/>
              </a:prstGeom>
              <a:solidFill>
                <a:srgbClr val="E7F2F9"/>
              </a:solidFill>
              <a:ln>
                <a:noFill/>
              </a:ln>
              <a:effectLst/>
            </p:spPr>
            <p:txBody>
              <a:bodyPr wrap="square" anchor="ctr">
                <a:noAutofit/>
              </a:bodyPr>
              <a:lstStyle/>
              <a:p>
                <a:endParaRPr lang="en-GB" sz="1000" dirty="0">
                  <a:solidFill>
                    <a:srgbClr val="000000"/>
                  </a:solidFill>
                </a:endParaRPr>
              </a:p>
            </p:txBody>
          </p:sp>
          <p:sp>
            <p:nvSpPr>
              <p:cNvPr id="171" name="Rectangle 112"/>
              <p:cNvSpPr>
                <a:spLocks noChangeArrowheads="1"/>
              </p:cNvSpPr>
              <p:nvPr userDrawn="1"/>
            </p:nvSpPr>
            <p:spPr bwMode="gray">
              <a:xfrm>
                <a:off x="-2159000" y="5240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231, 242, 249</a:t>
                </a:r>
              </a:p>
            </p:txBody>
          </p:sp>
          <p:sp>
            <p:nvSpPr>
              <p:cNvPr id="172" name="Rectangle 111"/>
              <p:cNvSpPr>
                <a:spLocks noChangeArrowheads="1"/>
              </p:cNvSpPr>
              <p:nvPr userDrawn="1"/>
            </p:nvSpPr>
            <p:spPr bwMode="gray">
              <a:xfrm>
                <a:off x="-2449513" y="5551483"/>
                <a:ext cx="215900" cy="215900"/>
              </a:xfrm>
              <a:prstGeom prst="rect">
                <a:avLst/>
              </a:prstGeom>
              <a:solidFill>
                <a:srgbClr val="F2D9E8"/>
              </a:solidFill>
              <a:ln>
                <a:noFill/>
              </a:ln>
              <a:effectLst/>
            </p:spPr>
            <p:txBody>
              <a:bodyPr wrap="square" anchor="ctr">
                <a:noAutofit/>
              </a:bodyPr>
              <a:lstStyle/>
              <a:p>
                <a:endParaRPr lang="en-GB" sz="1000" dirty="0">
                  <a:solidFill>
                    <a:srgbClr val="000000"/>
                  </a:solidFill>
                </a:endParaRPr>
              </a:p>
            </p:txBody>
          </p:sp>
          <p:sp>
            <p:nvSpPr>
              <p:cNvPr id="252" name="Rectangle 112"/>
              <p:cNvSpPr>
                <a:spLocks noChangeArrowheads="1"/>
              </p:cNvSpPr>
              <p:nvPr userDrawn="1"/>
            </p:nvSpPr>
            <p:spPr bwMode="gray">
              <a:xfrm>
                <a:off x="-2159000" y="551655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242, 217, 232</a:t>
                </a:r>
              </a:p>
            </p:txBody>
          </p:sp>
          <p:sp>
            <p:nvSpPr>
              <p:cNvPr id="253" name="Rectangle 111"/>
              <p:cNvSpPr>
                <a:spLocks noChangeArrowheads="1"/>
              </p:cNvSpPr>
              <p:nvPr userDrawn="1"/>
            </p:nvSpPr>
            <p:spPr bwMode="gray">
              <a:xfrm>
                <a:off x="-2449513" y="5840449"/>
                <a:ext cx="215900" cy="215900"/>
              </a:xfrm>
              <a:prstGeom prst="rect">
                <a:avLst/>
              </a:prstGeom>
              <a:solidFill>
                <a:srgbClr val="F8F9E2"/>
              </a:solidFill>
              <a:ln>
                <a:noFill/>
              </a:ln>
              <a:effectLst/>
            </p:spPr>
            <p:txBody>
              <a:bodyPr wrap="square" anchor="ctr">
                <a:noAutofit/>
              </a:bodyPr>
              <a:lstStyle/>
              <a:p>
                <a:endParaRPr lang="en-GB" sz="1000" dirty="0">
                  <a:solidFill>
                    <a:srgbClr val="000000"/>
                  </a:solidFill>
                </a:endParaRPr>
              </a:p>
            </p:txBody>
          </p:sp>
          <p:sp>
            <p:nvSpPr>
              <p:cNvPr id="254" name="Rectangle 112"/>
              <p:cNvSpPr>
                <a:spLocks noChangeArrowheads="1"/>
              </p:cNvSpPr>
              <p:nvPr userDrawn="1"/>
            </p:nvSpPr>
            <p:spPr bwMode="gray">
              <a:xfrm>
                <a:off x="-2159000" y="580552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248, 249, 226</a:t>
                </a:r>
              </a:p>
            </p:txBody>
          </p:sp>
          <p:sp>
            <p:nvSpPr>
              <p:cNvPr id="255" name="Rectangle 111"/>
              <p:cNvSpPr>
                <a:spLocks noChangeArrowheads="1"/>
              </p:cNvSpPr>
              <p:nvPr userDrawn="1"/>
            </p:nvSpPr>
            <p:spPr bwMode="gray">
              <a:xfrm>
                <a:off x="-2449513" y="6126951"/>
                <a:ext cx="215900" cy="215900"/>
              </a:xfrm>
              <a:prstGeom prst="rect">
                <a:avLst/>
              </a:prstGeom>
              <a:solidFill>
                <a:srgbClr val="E1EFE5"/>
              </a:solidFill>
              <a:ln>
                <a:noFill/>
              </a:ln>
              <a:effectLst/>
            </p:spPr>
            <p:txBody>
              <a:bodyPr wrap="square" anchor="ctr">
                <a:noAutofit/>
              </a:bodyPr>
              <a:lstStyle/>
              <a:p>
                <a:endParaRPr lang="en-GB" sz="1000" dirty="0">
                  <a:solidFill>
                    <a:srgbClr val="000000"/>
                  </a:solidFill>
                </a:endParaRPr>
              </a:p>
            </p:txBody>
          </p:sp>
          <p:sp>
            <p:nvSpPr>
              <p:cNvPr id="256" name="Rectangle 112"/>
              <p:cNvSpPr>
                <a:spLocks noChangeArrowheads="1"/>
              </p:cNvSpPr>
              <p:nvPr userDrawn="1"/>
            </p:nvSpPr>
            <p:spPr bwMode="gray">
              <a:xfrm>
                <a:off x="-2159000" y="609202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225, 239, 229</a:t>
                </a:r>
              </a:p>
            </p:txBody>
          </p:sp>
          <p:sp>
            <p:nvSpPr>
              <p:cNvPr id="257" name="Rectangle 113"/>
              <p:cNvSpPr>
                <a:spLocks noChangeArrowheads="1"/>
              </p:cNvSpPr>
              <p:nvPr userDrawn="1"/>
            </p:nvSpPr>
            <p:spPr bwMode="gray">
              <a:xfrm>
                <a:off x="-2449513" y="97294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60% tints</a:t>
                </a:r>
              </a:p>
            </p:txBody>
          </p:sp>
          <p:sp>
            <p:nvSpPr>
              <p:cNvPr id="258" name="Rectangle 113"/>
              <p:cNvSpPr>
                <a:spLocks noChangeArrowheads="1"/>
              </p:cNvSpPr>
              <p:nvPr userDrawn="1"/>
            </p:nvSpPr>
            <p:spPr bwMode="gray">
              <a:xfrm>
                <a:off x="-2449513" y="2860261"/>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30% tints</a:t>
                </a:r>
              </a:p>
            </p:txBody>
          </p:sp>
          <p:sp>
            <p:nvSpPr>
              <p:cNvPr id="259" name="Rectangle 113"/>
              <p:cNvSpPr>
                <a:spLocks noChangeArrowheads="1"/>
              </p:cNvSpPr>
              <p:nvPr userDrawn="1"/>
            </p:nvSpPr>
            <p:spPr bwMode="gray">
              <a:xfrm>
                <a:off x="-2449513" y="4746818"/>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15% tints</a:t>
                </a:r>
              </a:p>
            </p:txBody>
          </p:sp>
        </p:grpSp>
        <p:grpSp>
          <p:nvGrpSpPr>
            <p:cNvPr id="135" name="Group 134"/>
            <p:cNvGrpSpPr/>
            <p:nvPr/>
          </p:nvGrpSpPr>
          <p:grpSpPr bwMode="gray">
            <a:xfrm>
              <a:off x="-2037167" y="4944062"/>
              <a:ext cx="1872000" cy="1234488"/>
              <a:chOff x="-4322546" y="1625900"/>
              <a:chExt cx="1872000" cy="1234488"/>
            </a:xfrm>
          </p:grpSpPr>
          <p:sp>
            <p:nvSpPr>
              <p:cNvPr id="139" name="Rectangle 104"/>
              <p:cNvSpPr>
                <a:spLocks noChangeArrowheads="1"/>
              </p:cNvSpPr>
              <p:nvPr userDrawn="1"/>
            </p:nvSpPr>
            <p:spPr bwMode="gray">
              <a:xfrm>
                <a:off x="-4322546" y="2035016"/>
                <a:ext cx="1872000" cy="825372"/>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0" name="Rectangle 109"/>
              <p:cNvSpPr>
                <a:spLocks noChangeArrowheads="1"/>
              </p:cNvSpPr>
              <p:nvPr userDrawn="1"/>
            </p:nvSpPr>
            <p:spPr bwMode="gray">
              <a:xfrm>
                <a:off x="-4190784" y="2285167"/>
                <a:ext cx="215900" cy="215900"/>
              </a:xfrm>
              <a:prstGeom prst="rect">
                <a:avLst/>
              </a:prstGeom>
              <a:solidFill>
                <a:srgbClr val="FF0000"/>
              </a:solidFill>
              <a:ln>
                <a:noFill/>
              </a:ln>
              <a:effectLst/>
            </p:spPr>
            <p:txBody>
              <a:bodyPr wrap="square" anchor="ctr">
                <a:noAutofit/>
              </a:bodyPr>
              <a:lstStyle/>
              <a:p>
                <a:endParaRPr lang="en-GB" sz="1000" dirty="0">
                  <a:solidFill>
                    <a:srgbClr val="000000"/>
                  </a:solidFill>
                </a:endParaRPr>
              </a:p>
            </p:txBody>
          </p:sp>
          <p:sp>
            <p:nvSpPr>
              <p:cNvPr id="141" name="Rectangle 110"/>
              <p:cNvSpPr>
                <a:spLocks noChangeArrowheads="1"/>
              </p:cNvSpPr>
              <p:nvPr userDrawn="1"/>
            </p:nvSpPr>
            <p:spPr bwMode="gray">
              <a:xfrm>
                <a:off x="-3900271" y="224706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Minus</a:t>
                </a:r>
              </a:p>
              <a:p>
                <a:r>
                  <a:rPr lang="en-GB" altLang="en-US" sz="1000" dirty="0">
                    <a:solidFill>
                      <a:srgbClr val="333333"/>
                    </a:solidFill>
                  </a:rPr>
                  <a:t>RGB= 255, 0, 0</a:t>
                </a:r>
              </a:p>
            </p:txBody>
          </p:sp>
          <p:sp>
            <p:nvSpPr>
              <p:cNvPr id="142" name="Rectangle 113"/>
              <p:cNvSpPr>
                <a:spLocks noChangeArrowheads="1"/>
              </p:cNvSpPr>
              <p:nvPr userDrawn="1"/>
            </p:nvSpPr>
            <p:spPr bwMode="gray">
              <a:xfrm>
                <a:off x="-4190784" y="2060416"/>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Positive and Negative</a:t>
                </a:r>
              </a:p>
            </p:txBody>
          </p:sp>
          <p:sp>
            <p:nvSpPr>
              <p:cNvPr id="143" name="Rectangle 111"/>
              <p:cNvSpPr>
                <a:spLocks noChangeArrowheads="1"/>
              </p:cNvSpPr>
              <p:nvPr/>
            </p:nvSpPr>
            <p:spPr bwMode="gray">
              <a:xfrm>
                <a:off x="-4190784" y="2599492"/>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44" name="Rectangle 112"/>
              <p:cNvSpPr>
                <a:spLocks noChangeArrowheads="1"/>
              </p:cNvSpPr>
              <p:nvPr/>
            </p:nvSpPr>
            <p:spPr bwMode="gray">
              <a:xfrm>
                <a:off x="-3900271" y="256139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Plus</a:t>
                </a:r>
              </a:p>
              <a:p>
                <a:r>
                  <a:rPr lang="en-GB" altLang="en-US" sz="1000" dirty="0">
                    <a:solidFill>
                      <a:srgbClr val="333333"/>
                    </a:solidFill>
                  </a:rPr>
                  <a:t>RGB= 52, 150, 81</a:t>
                </a:r>
              </a:p>
            </p:txBody>
          </p:sp>
          <p:sp>
            <p:nvSpPr>
              <p:cNvPr id="145" name="Rectangle 113"/>
              <p:cNvSpPr>
                <a:spLocks noChangeArrowheads="1"/>
              </p:cNvSpPr>
              <p:nvPr userDrawn="1"/>
            </p:nvSpPr>
            <p:spPr bwMode="gray">
              <a:xfrm>
                <a:off x="-4190784" y="162590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Map fill</a:t>
                </a:r>
              </a:p>
            </p:txBody>
          </p:sp>
        </p:grpSp>
        <p:pic>
          <p:nvPicPr>
            <p:cNvPr id="136" name="Picture 135"/>
            <p:cNvPicPr>
              <a:picLocks noChangeAspect="1"/>
            </p:cNvPicPr>
            <p:nvPr/>
          </p:nvPicPr>
          <p:blipFill>
            <a:blip r:embed="rId3"/>
            <a:stretch>
              <a:fillRect/>
            </a:stretch>
          </p:blipFill>
          <p:spPr>
            <a:xfrm>
              <a:off x="-1905405" y="1725732"/>
              <a:ext cx="154783" cy="138908"/>
            </a:xfrm>
            <a:prstGeom prst="rect">
              <a:avLst/>
            </a:prstGeom>
          </p:spPr>
        </p:pic>
        <p:sp>
          <p:nvSpPr>
            <p:cNvPr id="137" name="Rectangle 111"/>
            <p:cNvSpPr>
              <a:spLocks noChangeArrowheads="1"/>
            </p:cNvSpPr>
            <p:nvPr userDrawn="1"/>
          </p:nvSpPr>
          <p:spPr bwMode="gray">
            <a:xfrm>
              <a:off x="-1905405" y="5140784"/>
              <a:ext cx="215900" cy="215900"/>
            </a:xfrm>
            <a:prstGeom prst="rect">
              <a:avLst/>
            </a:prstGeom>
            <a:solidFill>
              <a:srgbClr val="D9D9D9"/>
            </a:solidFill>
            <a:ln>
              <a:noFill/>
            </a:ln>
            <a:effectLst/>
          </p:spPr>
          <p:txBody>
            <a:bodyPr wrap="square" anchor="ctr">
              <a:noAutofit/>
            </a:bodyPr>
            <a:lstStyle/>
            <a:p>
              <a:endParaRPr lang="en-GB" sz="1000" dirty="0">
                <a:solidFill>
                  <a:srgbClr val="000000"/>
                </a:solidFill>
              </a:endParaRPr>
            </a:p>
          </p:txBody>
        </p:sp>
        <p:sp>
          <p:nvSpPr>
            <p:cNvPr id="138" name="Rectangle 112"/>
            <p:cNvSpPr>
              <a:spLocks noChangeArrowheads="1"/>
            </p:cNvSpPr>
            <p:nvPr userDrawn="1"/>
          </p:nvSpPr>
          <p:spPr bwMode="gray">
            <a:xfrm>
              <a:off x="-1614892" y="510268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217, 217, 217</a:t>
              </a:r>
            </a:p>
          </p:txBody>
        </p:sp>
      </p:grpSp>
    </p:spTree>
    <p:extLst>
      <p:ext uri="{BB962C8B-B14F-4D97-AF65-F5344CB8AC3E}">
        <p14:creationId xmlns:p14="http://schemas.microsoft.com/office/powerpoint/2010/main" val="222667526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35">
          <p15:clr>
            <a:srgbClr val="FBAE40"/>
          </p15:clr>
        </p15:guide>
        <p15:guide id="2" orient="horz" pos="329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GRAPH_Full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4" name="Text Placeholder 3"/>
          <p:cNvSpPr>
            <a:spLocks noGrp="1"/>
          </p:cNvSpPr>
          <p:nvPr>
            <p:ph type="body" sz="quarter" idx="24" hasCustomPrompt="1"/>
          </p:nvPr>
        </p:nvSpPr>
        <p:spPr>
          <a:xfrm>
            <a:off x="374325" y="1143000"/>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6" name="Slide Number Placeholder 5"/>
          <p:cNvSpPr>
            <a:spLocks noGrp="1"/>
          </p:cNvSpPr>
          <p:nvPr>
            <p:ph type="sldNum" sz="quarter" idx="2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2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9"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7" name="Chart Placeholder 6"/>
          <p:cNvSpPr>
            <a:spLocks noGrp="1"/>
          </p:cNvSpPr>
          <p:nvPr>
            <p:ph type="chart" sz="quarter" idx="28"/>
          </p:nvPr>
        </p:nvSpPr>
        <p:spPr>
          <a:xfrm>
            <a:off x="374400" y="1399576"/>
            <a:ext cx="8474400" cy="4784400"/>
          </a:xfrm>
        </p:spPr>
        <p:txBody>
          <a:bodyPr/>
          <a:lstStyle/>
          <a:p>
            <a:r>
              <a:rPr lang="en-US" noProof="0" smtClean="0"/>
              <a:t>Click icon to add chart</a:t>
            </a:r>
            <a:endParaRPr lang="en-GB" noProof="0" dirty="0"/>
          </a:p>
        </p:txBody>
      </p:sp>
      <p:sp>
        <p:nvSpPr>
          <p:cNvPr id="5" name="Rectangle 4"/>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06608568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APH_Full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6" name="Slide Number Placeholder 5"/>
          <p:cNvSpPr>
            <a:spLocks noGrp="1"/>
          </p:cNvSpPr>
          <p:nvPr>
            <p:ph type="sldNum" sz="quarter" idx="2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2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9"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7" name="Chart Placeholder 6"/>
          <p:cNvSpPr>
            <a:spLocks noGrp="1"/>
          </p:cNvSpPr>
          <p:nvPr>
            <p:ph type="chart" sz="quarter" idx="28"/>
          </p:nvPr>
        </p:nvSpPr>
        <p:spPr>
          <a:xfrm>
            <a:off x="374400" y="1144800"/>
            <a:ext cx="8474400" cy="5040000"/>
          </a:xfrm>
        </p:spPr>
        <p:txBody>
          <a:bodyPr/>
          <a:lstStyle/>
          <a:p>
            <a:r>
              <a:rPr lang="en-US" noProof="0" smtClean="0"/>
              <a:t>Click icon to add chart</a:t>
            </a:r>
            <a:endParaRPr lang="en-GB" noProof="0" dirty="0"/>
          </a:p>
        </p:txBody>
      </p:sp>
      <p:sp>
        <p:nvSpPr>
          <p:cNvPr id="5" name="Rectangle 4"/>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10119950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_Doubl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28"/>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29"/>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0"/>
          </p:nvPr>
        </p:nvSpPr>
        <p:spPr>
          <a:xfrm>
            <a:off x="374400" y="1144800"/>
            <a:ext cx="414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Text Placeholder 5"/>
          <p:cNvSpPr>
            <a:spLocks noGrp="1"/>
          </p:cNvSpPr>
          <p:nvPr>
            <p:ph type="body" sz="quarter" idx="31"/>
          </p:nvPr>
        </p:nvSpPr>
        <p:spPr>
          <a:xfrm>
            <a:off x="4708800" y="1144800"/>
            <a:ext cx="414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7293448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GRAPH_Double">
    <p:spTree>
      <p:nvGrpSpPr>
        <p:cNvPr id="1" name=""/>
        <p:cNvGrpSpPr/>
        <p:nvPr/>
      </p:nvGrpSpPr>
      <p:grpSpPr>
        <a:xfrm>
          <a:off x="0" y="0"/>
          <a:ext cx="0" cy="0"/>
          <a:chOff x="0" y="0"/>
          <a:chExt cx="0" cy="0"/>
        </a:xfrm>
      </p:grpSpPr>
      <p:sp>
        <p:nvSpPr>
          <p:cNvPr id="15" name="Text Placeholder 3"/>
          <p:cNvSpPr>
            <a:spLocks noGrp="1"/>
          </p:cNvSpPr>
          <p:nvPr>
            <p:ph type="body" sz="quarter" idx="25" hasCustomPrompt="1"/>
          </p:nvPr>
        </p:nvSpPr>
        <p:spPr>
          <a:xfrm>
            <a:off x="374325" y="1143000"/>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7" name="Text Placeholder 3"/>
          <p:cNvSpPr>
            <a:spLocks noGrp="1"/>
          </p:cNvSpPr>
          <p:nvPr>
            <p:ph type="body" sz="quarter" idx="27" hasCustomPrompt="1"/>
          </p:nvPr>
        </p:nvSpPr>
        <p:spPr>
          <a:xfrm>
            <a:off x="4708725" y="1143000"/>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2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2"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1"/>
          </p:nvPr>
        </p:nvSpPr>
        <p:spPr>
          <a:xfrm>
            <a:off x="374400" y="1400400"/>
            <a:ext cx="4140000" cy="4784400"/>
          </a:xfrm>
        </p:spPr>
        <p:txBody>
          <a:bodyPr/>
          <a:lstStyle/>
          <a:p>
            <a:r>
              <a:rPr lang="en-US" noProof="0" smtClean="0"/>
              <a:t>Click icon to add chart</a:t>
            </a:r>
            <a:endParaRPr lang="en-GB" noProof="0" dirty="0"/>
          </a:p>
        </p:txBody>
      </p:sp>
      <p:sp>
        <p:nvSpPr>
          <p:cNvPr id="13" name="Chart Placeholder 3"/>
          <p:cNvSpPr>
            <a:spLocks noGrp="1"/>
          </p:cNvSpPr>
          <p:nvPr>
            <p:ph type="chart" sz="quarter" idx="32"/>
          </p:nvPr>
        </p:nvSpPr>
        <p:spPr>
          <a:xfrm>
            <a:off x="4708725" y="1400400"/>
            <a:ext cx="4140000" cy="4784400"/>
          </a:xfrm>
        </p:spPr>
        <p:txBody>
          <a:bodyPr/>
          <a:lstStyle/>
          <a:p>
            <a:r>
              <a:rPr lang="en-US" noProof="0" smtClean="0"/>
              <a:t>Click icon to add chart</a:t>
            </a:r>
            <a:endParaRPr lang="en-GB" noProof="0" dirty="0"/>
          </a:p>
        </p:txBody>
      </p:sp>
      <p:sp>
        <p:nvSpPr>
          <p:cNvPr id="10" name="Rectangle 9"/>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348849437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_Double">
    <p:spTree>
      <p:nvGrpSpPr>
        <p:cNvPr id="1" name=""/>
        <p:cNvGrpSpPr/>
        <p:nvPr/>
      </p:nvGrpSpPr>
      <p:grpSpPr>
        <a:xfrm>
          <a:off x="0" y="0"/>
          <a:ext cx="0" cy="0"/>
          <a:chOff x="0" y="0"/>
          <a:chExt cx="0" cy="0"/>
        </a:xfrm>
      </p:grpSpPr>
      <p:sp>
        <p:nvSpPr>
          <p:cNvPr id="5" name="Slide Number Placeholder 4"/>
          <p:cNvSpPr>
            <a:spLocks noGrp="1"/>
          </p:cNvSpPr>
          <p:nvPr>
            <p:ph type="sldNum" sz="quarter" idx="2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2"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1"/>
          </p:nvPr>
        </p:nvSpPr>
        <p:spPr>
          <a:xfrm>
            <a:off x="374400" y="1144800"/>
            <a:ext cx="4140000" cy="5040000"/>
          </a:xfrm>
        </p:spPr>
        <p:txBody>
          <a:bodyPr/>
          <a:lstStyle/>
          <a:p>
            <a:r>
              <a:rPr lang="en-US" noProof="0" smtClean="0"/>
              <a:t>Click icon to add chart</a:t>
            </a:r>
            <a:endParaRPr lang="en-GB" noProof="0" dirty="0"/>
          </a:p>
        </p:txBody>
      </p:sp>
      <p:sp>
        <p:nvSpPr>
          <p:cNvPr id="13" name="Chart Placeholder 3"/>
          <p:cNvSpPr>
            <a:spLocks noGrp="1"/>
          </p:cNvSpPr>
          <p:nvPr>
            <p:ph type="chart" sz="quarter" idx="32"/>
          </p:nvPr>
        </p:nvSpPr>
        <p:spPr>
          <a:xfrm>
            <a:off x="4708725" y="1144800"/>
            <a:ext cx="4140000" cy="5040000"/>
          </a:xfrm>
        </p:spPr>
        <p:txBody>
          <a:bodyPr/>
          <a:lstStyle/>
          <a:p>
            <a:r>
              <a:rPr lang="en-US" noProof="0" smtClean="0"/>
              <a:t>Click icon to add chart</a:t>
            </a:r>
            <a:endParaRPr lang="en-GB" noProof="0" dirty="0"/>
          </a:p>
        </p:txBody>
      </p:sp>
      <p:sp>
        <p:nvSpPr>
          <p:cNvPr id="10" name="Rectangle 9"/>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86013072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Left_TITLE GRAPH_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28"/>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29"/>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0"/>
          </p:nvPr>
        </p:nvSpPr>
        <p:spPr>
          <a:xfrm>
            <a:off x="374400" y="1144800"/>
            <a:ext cx="414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Text Placeholder 3"/>
          <p:cNvSpPr>
            <a:spLocks noGrp="1"/>
          </p:cNvSpPr>
          <p:nvPr>
            <p:ph type="body" sz="quarter" idx="25" hasCustomPrompt="1"/>
          </p:nvPr>
        </p:nvSpPr>
        <p:spPr>
          <a:xfrm>
            <a:off x="4708725" y="1143000"/>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8" name="Chart Placeholder 3"/>
          <p:cNvSpPr>
            <a:spLocks noGrp="1"/>
          </p:cNvSpPr>
          <p:nvPr>
            <p:ph type="chart" sz="quarter" idx="31"/>
          </p:nvPr>
        </p:nvSpPr>
        <p:spPr>
          <a:xfrm>
            <a:off x="4708800" y="1400400"/>
            <a:ext cx="4140000" cy="4784400"/>
          </a:xfrm>
        </p:spPr>
        <p:txBody>
          <a:bodyPr/>
          <a:lstStyle/>
          <a:p>
            <a:r>
              <a:rPr lang="en-US" noProof="0" smtClean="0"/>
              <a:t>Click icon to add chart</a:t>
            </a:r>
            <a:endParaRPr lang="en-GB" noProof="0" dirty="0"/>
          </a:p>
        </p:txBody>
      </p:sp>
      <p:sp>
        <p:nvSpPr>
          <p:cNvPr id="9" name="Rectangle 8"/>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315564186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_Left_GRAPH_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28"/>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29"/>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0"/>
          </p:nvPr>
        </p:nvSpPr>
        <p:spPr>
          <a:xfrm>
            <a:off x="374400" y="1144800"/>
            <a:ext cx="414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8" name="Chart Placeholder 3"/>
          <p:cNvSpPr>
            <a:spLocks noGrp="1"/>
          </p:cNvSpPr>
          <p:nvPr>
            <p:ph type="chart" sz="quarter" idx="31"/>
          </p:nvPr>
        </p:nvSpPr>
        <p:spPr>
          <a:xfrm>
            <a:off x="4708800" y="1144800"/>
            <a:ext cx="4140000" cy="5040000"/>
          </a:xfrm>
        </p:spPr>
        <p:txBody>
          <a:bodyPr/>
          <a:lstStyle/>
          <a:p>
            <a:r>
              <a:rPr lang="en-US" noProof="0" smtClean="0"/>
              <a:t>Click icon to add chart</a:t>
            </a:r>
            <a:endParaRPr lang="en-GB" noProof="0" dirty="0"/>
          </a:p>
        </p:txBody>
      </p:sp>
      <p:sp>
        <p:nvSpPr>
          <p:cNvPr id="9" name="Rectangle 8"/>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88024363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GRAPH_Left_TEXT_Right">
    <p:spTree>
      <p:nvGrpSpPr>
        <p:cNvPr id="1" name=""/>
        <p:cNvGrpSpPr/>
        <p:nvPr/>
      </p:nvGrpSpPr>
      <p:grpSpPr>
        <a:xfrm>
          <a:off x="0" y="0"/>
          <a:ext cx="0" cy="0"/>
          <a:chOff x="0" y="0"/>
          <a:chExt cx="0" cy="0"/>
        </a:xfrm>
      </p:grpSpPr>
      <p:sp>
        <p:nvSpPr>
          <p:cNvPr id="15" name="Text Placeholder 3"/>
          <p:cNvSpPr>
            <a:spLocks noGrp="1"/>
          </p:cNvSpPr>
          <p:nvPr>
            <p:ph type="body" sz="quarter" idx="25" hasCustomPrompt="1"/>
          </p:nvPr>
        </p:nvSpPr>
        <p:spPr>
          <a:xfrm>
            <a:off x="374325" y="1143000"/>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2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2"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1"/>
          </p:nvPr>
        </p:nvSpPr>
        <p:spPr>
          <a:xfrm>
            <a:off x="374400" y="1400400"/>
            <a:ext cx="4140000" cy="4784400"/>
          </a:xfrm>
        </p:spPr>
        <p:txBody>
          <a:bodyPr/>
          <a:lstStyle/>
          <a:p>
            <a:r>
              <a:rPr lang="en-US" noProof="0" smtClean="0"/>
              <a:t>Click icon to add chart</a:t>
            </a:r>
            <a:endParaRPr lang="en-GB" noProof="0" dirty="0"/>
          </a:p>
        </p:txBody>
      </p:sp>
      <p:sp>
        <p:nvSpPr>
          <p:cNvPr id="8" name="Rectangle 7"/>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
        <p:nvSpPr>
          <p:cNvPr id="9" name="Text Placeholder 3"/>
          <p:cNvSpPr>
            <a:spLocks noGrp="1"/>
          </p:cNvSpPr>
          <p:nvPr>
            <p:ph type="body" sz="quarter" idx="14"/>
          </p:nvPr>
        </p:nvSpPr>
        <p:spPr>
          <a:xfrm>
            <a:off x="4708800" y="1144800"/>
            <a:ext cx="414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14045442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APH_Left_TEXT_Right">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12"/>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Text Placeholder 3"/>
          <p:cNvSpPr>
            <a:spLocks noGrp="1"/>
          </p:cNvSpPr>
          <p:nvPr>
            <p:ph type="body" sz="quarter" idx="14"/>
          </p:nvPr>
        </p:nvSpPr>
        <p:spPr>
          <a:xfrm>
            <a:off x="4708800" y="1144800"/>
            <a:ext cx="414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Chart Placeholder 3"/>
          <p:cNvSpPr>
            <a:spLocks noGrp="1"/>
          </p:cNvSpPr>
          <p:nvPr>
            <p:ph type="chart" sz="quarter" idx="31"/>
          </p:nvPr>
        </p:nvSpPr>
        <p:spPr>
          <a:xfrm>
            <a:off x="374400" y="1144800"/>
            <a:ext cx="4140000" cy="5040000"/>
          </a:xfrm>
        </p:spPr>
        <p:txBody>
          <a:bodyPr/>
          <a:lstStyle/>
          <a:p>
            <a:r>
              <a:rPr lang="en-US" noProof="0" smtClean="0"/>
              <a:t>Click icon to add chart</a:t>
            </a:r>
            <a:endParaRPr lang="en-GB" noProof="0" dirty="0"/>
          </a:p>
        </p:txBody>
      </p:sp>
      <p:sp>
        <p:nvSpPr>
          <p:cNvPr id="8" name="Rectangle 7"/>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19413018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_Quart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5"/>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7"/>
          </p:nvPr>
        </p:nvSpPr>
        <p:spPr>
          <a:xfrm>
            <a:off x="374400" y="1144800"/>
            <a:ext cx="414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Text Placeholder 5"/>
          <p:cNvSpPr>
            <a:spLocks noGrp="1"/>
          </p:cNvSpPr>
          <p:nvPr>
            <p:ph type="body" sz="quarter" idx="38"/>
          </p:nvPr>
        </p:nvSpPr>
        <p:spPr>
          <a:xfrm>
            <a:off x="374400" y="3744000"/>
            <a:ext cx="414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3" name="Text Placeholder 5"/>
          <p:cNvSpPr>
            <a:spLocks noGrp="1"/>
          </p:cNvSpPr>
          <p:nvPr>
            <p:ph type="body" sz="quarter" idx="39"/>
          </p:nvPr>
        </p:nvSpPr>
        <p:spPr>
          <a:xfrm>
            <a:off x="4708800" y="1144800"/>
            <a:ext cx="414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4" name="Text Placeholder 5"/>
          <p:cNvSpPr>
            <a:spLocks noGrp="1"/>
          </p:cNvSpPr>
          <p:nvPr>
            <p:ph type="body" sz="quarter" idx="40"/>
          </p:nvPr>
        </p:nvSpPr>
        <p:spPr>
          <a:xfrm>
            <a:off x="4708800" y="3744000"/>
            <a:ext cx="414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105073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Confidential">
    <p:spTree>
      <p:nvGrpSpPr>
        <p:cNvPr id="1" name=""/>
        <p:cNvGrpSpPr/>
        <p:nvPr/>
      </p:nvGrpSpPr>
      <p:grpSpPr>
        <a:xfrm>
          <a:off x="0" y="0"/>
          <a:ext cx="0" cy="0"/>
          <a:chOff x="0" y="0"/>
          <a:chExt cx="0" cy="0"/>
        </a:xfrm>
      </p:grpSpPr>
      <p:sp>
        <p:nvSpPr>
          <p:cNvPr id="78" name="Freeform 77"/>
          <p:cNvSpPr>
            <a:spLocks/>
          </p:cNvSpPr>
          <p:nvPr/>
        </p:nvSpPr>
        <p:spPr bwMode="gray">
          <a:xfrm>
            <a:off x="3314" y="3990207"/>
            <a:ext cx="8829207" cy="625110"/>
          </a:xfrm>
          <a:custGeom>
            <a:avLst/>
            <a:gdLst>
              <a:gd name="connsiteX0" fmla="*/ 0 w 8829207"/>
              <a:gd name="connsiteY0" fmla="*/ 0 h 625110"/>
              <a:gd name="connsiteX1" fmla="*/ 351957 w 8829207"/>
              <a:gd name="connsiteY1" fmla="*/ 0 h 625110"/>
              <a:gd name="connsiteX2" fmla="*/ 8477250 w 8829207"/>
              <a:gd name="connsiteY2" fmla="*/ 0 h 625110"/>
              <a:gd name="connsiteX3" fmla="*/ 8829207 w 8829207"/>
              <a:gd name="connsiteY3" fmla="*/ 0 h 625110"/>
              <a:gd name="connsiteX4" fmla="*/ 8829207 w 8829207"/>
              <a:gd name="connsiteY4" fmla="*/ 7441 h 625110"/>
              <a:gd name="connsiteX5" fmla="*/ 8829207 w 8829207"/>
              <a:gd name="connsiteY5" fmla="*/ 521446 h 625110"/>
              <a:gd name="connsiteX6" fmla="*/ 8725918 w 8829207"/>
              <a:gd name="connsiteY6" fmla="*/ 625110 h 625110"/>
              <a:gd name="connsiteX7" fmla="*/ 8606268 w 8829207"/>
              <a:gd name="connsiteY7" fmla="*/ 625110 h 625110"/>
              <a:gd name="connsiteX8" fmla="*/ 8373961 w 8829207"/>
              <a:gd name="connsiteY8" fmla="*/ 625110 h 625110"/>
              <a:gd name="connsiteX9" fmla="*/ 8359005 w 8829207"/>
              <a:gd name="connsiteY9" fmla="*/ 625110 h 625110"/>
              <a:gd name="connsiteX10" fmla="*/ 8322099 w 8829207"/>
              <a:gd name="connsiteY10" fmla="*/ 625110 h 625110"/>
              <a:gd name="connsiteX11" fmla="*/ 8254311 w 8829207"/>
              <a:gd name="connsiteY11" fmla="*/ 625110 h 625110"/>
              <a:gd name="connsiteX12" fmla="*/ 7970142 w 8829207"/>
              <a:gd name="connsiteY12" fmla="*/ 625110 h 625110"/>
              <a:gd name="connsiteX13" fmla="*/ 7768716 w 8829207"/>
              <a:gd name="connsiteY13" fmla="*/ 625110 h 625110"/>
              <a:gd name="connsiteX14" fmla="*/ 7416759 w 8829207"/>
              <a:gd name="connsiteY14" fmla="*/ 625110 h 625110"/>
              <a:gd name="connsiteX15" fmla="*/ 7363027 w 8829207"/>
              <a:gd name="connsiteY15" fmla="*/ 625110 h 625110"/>
              <a:gd name="connsiteX16" fmla="*/ 7011070 w 8829207"/>
              <a:gd name="connsiteY16" fmla="*/ 625110 h 625110"/>
              <a:gd name="connsiteX17" fmla="*/ 6856382 w 8829207"/>
              <a:gd name="connsiteY17" fmla="*/ 625110 h 625110"/>
              <a:gd name="connsiteX18" fmla="*/ 6504425 w 8829207"/>
              <a:gd name="connsiteY18" fmla="*/ 625110 h 625110"/>
              <a:gd name="connsiteX19" fmla="*/ 6237566 w 8829207"/>
              <a:gd name="connsiteY19" fmla="*/ 625110 h 625110"/>
              <a:gd name="connsiteX20" fmla="*/ 5885609 w 8829207"/>
              <a:gd name="connsiteY20" fmla="*/ 625110 h 625110"/>
              <a:gd name="connsiteX21" fmla="*/ 5495360 w 8829207"/>
              <a:gd name="connsiteY21" fmla="*/ 625110 h 625110"/>
              <a:gd name="connsiteX22" fmla="*/ 5143403 w 8829207"/>
              <a:gd name="connsiteY22" fmla="*/ 625110 h 625110"/>
              <a:gd name="connsiteX23" fmla="*/ 4618548 w 8829207"/>
              <a:gd name="connsiteY23" fmla="*/ 625110 h 625110"/>
              <a:gd name="connsiteX24" fmla="*/ 4266591 w 8829207"/>
              <a:gd name="connsiteY24" fmla="*/ 625110 h 625110"/>
              <a:gd name="connsiteX25" fmla="*/ 3595912 w 8829207"/>
              <a:gd name="connsiteY25" fmla="*/ 625110 h 625110"/>
              <a:gd name="connsiteX26" fmla="*/ 3243955 w 8829207"/>
              <a:gd name="connsiteY26" fmla="*/ 625110 h 625110"/>
              <a:gd name="connsiteX27" fmla="*/ 2416235 w 8829207"/>
              <a:gd name="connsiteY27" fmla="*/ 625110 h 625110"/>
              <a:gd name="connsiteX28" fmla="*/ 2064278 w 8829207"/>
              <a:gd name="connsiteY28" fmla="*/ 625110 h 625110"/>
              <a:gd name="connsiteX29" fmla="*/ 1068299 w 8829207"/>
              <a:gd name="connsiteY29" fmla="*/ 625110 h 625110"/>
              <a:gd name="connsiteX30" fmla="*/ 716342 w 8829207"/>
              <a:gd name="connsiteY30" fmla="*/ 625110 h 625110"/>
              <a:gd name="connsiteX31" fmla="*/ 351957 w 8829207"/>
              <a:gd name="connsiteY31" fmla="*/ 625110 h 625110"/>
              <a:gd name="connsiteX32" fmla="*/ 0 w 8829207"/>
              <a:gd name="connsiteY32" fmla="*/ 625110 h 62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829207" h="625110">
                <a:moveTo>
                  <a:pt x="0" y="0"/>
                </a:moveTo>
                <a:lnTo>
                  <a:pt x="351957" y="0"/>
                </a:lnTo>
                <a:lnTo>
                  <a:pt x="8477250" y="0"/>
                </a:lnTo>
                <a:lnTo>
                  <a:pt x="8829207" y="0"/>
                </a:lnTo>
                <a:lnTo>
                  <a:pt x="8829207" y="7441"/>
                </a:lnTo>
                <a:cubicBezTo>
                  <a:pt x="8829207" y="80871"/>
                  <a:pt x="8829207" y="227729"/>
                  <a:pt x="8829207" y="521446"/>
                </a:cubicBezTo>
                <a:cubicBezTo>
                  <a:pt x="8829207" y="625110"/>
                  <a:pt x="8725918" y="625110"/>
                  <a:pt x="8725918" y="625110"/>
                </a:cubicBezTo>
                <a:cubicBezTo>
                  <a:pt x="8725918" y="625110"/>
                  <a:pt x="8725918" y="625110"/>
                  <a:pt x="8606268" y="625110"/>
                </a:cubicBezTo>
                <a:lnTo>
                  <a:pt x="8373961" y="625110"/>
                </a:lnTo>
                <a:cubicBezTo>
                  <a:pt x="8373961" y="625110"/>
                  <a:pt x="8373961" y="625110"/>
                  <a:pt x="8359005" y="625110"/>
                </a:cubicBezTo>
                <a:lnTo>
                  <a:pt x="8322099" y="625110"/>
                </a:lnTo>
                <a:lnTo>
                  <a:pt x="8254311" y="625110"/>
                </a:lnTo>
                <a:cubicBezTo>
                  <a:pt x="8194486" y="625110"/>
                  <a:pt x="8104748" y="625110"/>
                  <a:pt x="7970142" y="625110"/>
                </a:cubicBezTo>
                <a:lnTo>
                  <a:pt x="7768716" y="625110"/>
                </a:lnTo>
                <a:lnTo>
                  <a:pt x="7416759" y="625110"/>
                </a:lnTo>
                <a:lnTo>
                  <a:pt x="7363027" y="625110"/>
                </a:lnTo>
                <a:lnTo>
                  <a:pt x="7011070" y="625110"/>
                </a:lnTo>
                <a:lnTo>
                  <a:pt x="6856382" y="625110"/>
                </a:lnTo>
                <a:lnTo>
                  <a:pt x="6504425" y="625110"/>
                </a:lnTo>
                <a:lnTo>
                  <a:pt x="6237566" y="625110"/>
                </a:lnTo>
                <a:lnTo>
                  <a:pt x="5885609" y="625110"/>
                </a:lnTo>
                <a:lnTo>
                  <a:pt x="5495360" y="625110"/>
                </a:lnTo>
                <a:lnTo>
                  <a:pt x="5143403" y="625110"/>
                </a:lnTo>
                <a:lnTo>
                  <a:pt x="4618548" y="625110"/>
                </a:lnTo>
                <a:lnTo>
                  <a:pt x="4266591" y="625110"/>
                </a:lnTo>
                <a:lnTo>
                  <a:pt x="3595912" y="625110"/>
                </a:lnTo>
                <a:lnTo>
                  <a:pt x="3243955" y="625110"/>
                </a:lnTo>
                <a:lnTo>
                  <a:pt x="2416235" y="625110"/>
                </a:lnTo>
                <a:lnTo>
                  <a:pt x="2064278" y="625110"/>
                </a:lnTo>
                <a:lnTo>
                  <a:pt x="1068299" y="625110"/>
                </a:lnTo>
                <a:lnTo>
                  <a:pt x="716342" y="625110"/>
                </a:lnTo>
                <a:lnTo>
                  <a:pt x="351957" y="625110"/>
                </a:lnTo>
                <a:lnTo>
                  <a:pt x="0" y="625110"/>
                </a:lnTo>
                <a:close/>
              </a:path>
            </a:pathLst>
          </a:custGeom>
          <a:solidFill>
            <a:srgbClr val="A8A8A8"/>
          </a:solidFill>
          <a:ln>
            <a:solidFill>
              <a:srgbClr val="ADADAD"/>
            </a:solidFill>
          </a:ln>
          <a:extLst/>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76" name="Freeform 75"/>
          <p:cNvSpPr>
            <a:spLocks/>
          </p:cNvSpPr>
          <p:nvPr userDrawn="1"/>
        </p:nvSpPr>
        <p:spPr bwMode="gray">
          <a:xfrm>
            <a:off x="-1917" y="1506993"/>
            <a:ext cx="8834438" cy="2498204"/>
          </a:xfrm>
          <a:custGeom>
            <a:avLst/>
            <a:gdLst>
              <a:gd name="connsiteX0" fmla="*/ 0 w 8834438"/>
              <a:gd name="connsiteY0" fmla="*/ 0 h 2498204"/>
              <a:gd name="connsiteX1" fmla="*/ 357188 w 8834438"/>
              <a:gd name="connsiteY1" fmla="*/ 0 h 2498204"/>
              <a:gd name="connsiteX2" fmla="*/ 8373961 w 8834438"/>
              <a:gd name="connsiteY2" fmla="*/ 0 h 2498204"/>
              <a:gd name="connsiteX3" fmla="*/ 8731149 w 8834438"/>
              <a:gd name="connsiteY3" fmla="*/ 0 h 2498204"/>
              <a:gd name="connsiteX4" fmla="*/ 8834438 w 8834438"/>
              <a:gd name="connsiteY4" fmla="*/ 103596 h 2498204"/>
              <a:gd name="connsiteX5" fmla="*/ 8834438 w 8834438"/>
              <a:gd name="connsiteY5" fmla="*/ 174202 h 2498204"/>
              <a:gd name="connsiteX6" fmla="*/ 8834438 w 8834438"/>
              <a:gd name="connsiteY6" fmla="*/ 184574 h 2498204"/>
              <a:gd name="connsiteX7" fmla="*/ 8834438 w 8834438"/>
              <a:gd name="connsiteY7" fmla="*/ 220725 h 2498204"/>
              <a:gd name="connsiteX8" fmla="*/ 8834438 w 8834438"/>
              <a:gd name="connsiteY8" fmla="*/ 225604 h 2498204"/>
              <a:gd name="connsiteX9" fmla="*/ 8834438 w 8834438"/>
              <a:gd name="connsiteY9" fmla="*/ 255180 h 2498204"/>
              <a:gd name="connsiteX10" fmla="*/ 8834438 w 8834438"/>
              <a:gd name="connsiteY10" fmla="*/ 297340 h 2498204"/>
              <a:gd name="connsiteX11" fmla="*/ 8834438 w 8834438"/>
              <a:gd name="connsiteY11" fmla="*/ 306582 h 2498204"/>
              <a:gd name="connsiteX12" fmla="*/ 8834438 w 8834438"/>
              <a:gd name="connsiteY12" fmla="*/ 378318 h 2498204"/>
              <a:gd name="connsiteX13" fmla="*/ 8834438 w 8834438"/>
              <a:gd name="connsiteY13" fmla="*/ 392800 h 2498204"/>
              <a:gd name="connsiteX14" fmla="*/ 8834438 w 8834438"/>
              <a:gd name="connsiteY14" fmla="*/ 450485 h 2498204"/>
              <a:gd name="connsiteX15" fmla="*/ 8834438 w 8834438"/>
              <a:gd name="connsiteY15" fmla="*/ 473778 h 2498204"/>
              <a:gd name="connsiteX16" fmla="*/ 8834438 w 8834438"/>
              <a:gd name="connsiteY16" fmla="*/ 515373 h 2498204"/>
              <a:gd name="connsiteX17" fmla="*/ 8834438 w 8834438"/>
              <a:gd name="connsiteY17" fmla="*/ 531463 h 2498204"/>
              <a:gd name="connsiteX18" fmla="*/ 8834438 w 8834438"/>
              <a:gd name="connsiteY18" fmla="*/ 587885 h 2498204"/>
              <a:gd name="connsiteX19" fmla="*/ 8834438 w 8834438"/>
              <a:gd name="connsiteY19" fmla="*/ 596351 h 2498204"/>
              <a:gd name="connsiteX20" fmla="*/ 8834438 w 8834438"/>
              <a:gd name="connsiteY20" fmla="*/ 668447 h 2498204"/>
              <a:gd name="connsiteX21" fmla="*/ 8834438 w 8834438"/>
              <a:gd name="connsiteY21" fmla="*/ 668863 h 2498204"/>
              <a:gd name="connsiteX22" fmla="*/ 8834438 w 8834438"/>
              <a:gd name="connsiteY22" fmla="*/ 749425 h 2498204"/>
              <a:gd name="connsiteX23" fmla="*/ 8834438 w 8834438"/>
              <a:gd name="connsiteY23" fmla="*/ 757482 h 2498204"/>
              <a:gd name="connsiteX24" fmla="*/ 8834438 w 8834438"/>
              <a:gd name="connsiteY24" fmla="*/ 838460 h 2498204"/>
              <a:gd name="connsiteX25" fmla="*/ 8834438 w 8834438"/>
              <a:gd name="connsiteY25" fmla="*/ 855413 h 2498204"/>
              <a:gd name="connsiteX26" fmla="*/ 8834438 w 8834438"/>
              <a:gd name="connsiteY26" fmla="*/ 936391 h 2498204"/>
              <a:gd name="connsiteX27" fmla="*/ 8834438 w 8834438"/>
              <a:gd name="connsiteY27" fmla="*/ 962664 h 2498204"/>
              <a:gd name="connsiteX28" fmla="*/ 8834438 w 8834438"/>
              <a:gd name="connsiteY28" fmla="*/ 1043642 h 2498204"/>
              <a:gd name="connsiteX29" fmla="*/ 8834438 w 8834438"/>
              <a:gd name="connsiteY29" fmla="*/ 1079659 h 2498204"/>
              <a:gd name="connsiteX30" fmla="*/ 8834438 w 8834438"/>
              <a:gd name="connsiteY30" fmla="*/ 1160637 h 2498204"/>
              <a:gd name="connsiteX31" fmla="*/ 8834438 w 8834438"/>
              <a:gd name="connsiteY31" fmla="*/ 1206821 h 2498204"/>
              <a:gd name="connsiteX32" fmla="*/ 8834438 w 8834438"/>
              <a:gd name="connsiteY32" fmla="*/ 1287799 h 2498204"/>
              <a:gd name="connsiteX33" fmla="*/ 8834438 w 8834438"/>
              <a:gd name="connsiteY33" fmla="*/ 1344574 h 2498204"/>
              <a:gd name="connsiteX34" fmla="*/ 8834438 w 8834438"/>
              <a:gd name="connsiteY34" fmla="*/ 1425552 h 2498204"/>
              <a:gd name="connsiteX35" fmla="*/ 8834438 w 8834438"/>
              <a:gd name="connsiteY35" fmla="*/ 1493342 h 2498204"/>
              <a:gd name="connsiteX36" fmla="*/ 8834438 w 8834438"/>
              <a:gd name="connsiteY36" fmla="*/ 1574320 h 2498204"/>
              <a:gd name="connsiteX37" fmla="*/ 8834438 w 8834438"/>
              <a:gd name="connsiteY37" fmla="*/ 1653547 h 2498204"/>
              <a:gd name="connsiteX38" fmla="*/ 8834438 w 8834438"/>
              <a:gd name="connsiteY38" fmla="*/ 1734526 h 2498204"/>
              <a:gd name="connsiteX39" fmla="*/ 8834438 w 8834438"/>
              <a:gd name="connsiteY39" fmla="*/ 1825615 h 2498204"/>
              <a:gd name="connsiteX40" fmla="*/ 8834438 w 8834438"/>
              <a:gd name="connsiteY40" fmla="*/ 1906593 h 2498204"/>
              <a:gd name="connsiteX41" fmla="*/ 8834438 w 8834438"/>
              <a:gd name="connsiteY41" fmla="*/ 2009968 h 2498204"/>
              <a:gd name="connsiteX42" fmla="*/ 8834438 w 8834438"/>
              <a:gd name="connsiteY42" fmla="*/ 2090947 h 2498204"/>
              <a:gd name="connsiteX43" fmla="*/ 8834438 w 8834438"/>
              <a:gd name="connsiteY43" fmla="*/ 2207031 h 2498204"/>
              <a:gd name="connsiteX44" fmla="*/ 8834438 w 8834438"/>
              <a:gd name="connsiteY44" fmla="*/ 2288009 h 2498204"/>
              <a:gd name="connsiteX45" fmla="*/ 8834438 w 8834438"/>
              <a:gd name="connsiteY45" fmla="*/ 2417226 h 2498204"/>
              <a:gd name="connsiteX46" fmla="*/ 8834438 w 8834438"/>
              <a:gd name="connsiteY46" fmla="*/ 2498204 h 2498204"/>
              <a:gd name="connsiteX47" fmla="*/ 8598634 w 8834438"/>
              <a:gd name="connsiteY47" fmla="*/ 2498204 h 2498204"/>
              <a:gd name="connsiteX48" fmla="*/ 8477250 w 8834438"/>
              <a:gd name="connsiteY48" fmla="*/ 2498204 h 2498204"/>
              <a:gd name="connsiteX49" fmla="*/ 8462159 w 8834438"/>
              <a:gd name="connsiteY49" fmla="*/ 2498204 h 2498204"/>
              <a:gd name="connsiteX50" fmla="*/ 8426969 w 8834438"/>
              <a:gd name="connsiteY50" fmla="*/ 2498204 h 2498204"/>
              <a:gd name="connsiteX51" fmla="*/ 8426316 w 8834438"/>
              <a:gd name="connsiteY51" fmla="*/ 2498204 h 2498204"/>
              <a:gd name="connsiteX52" fmla="*/ 8356519 w 8834438"/>
              <a:gd name="connsiteY52" fmla="*/ 2498204 h 2498204"/>
              <a:gd name="connsiteX53" fmla="*/ 8241447 w 8834438"/>
              <a:gd name="connsiteY53" fmla="*/ 2498204 h 2498204"/>
              <a:gd name="connsiteX54" fmla="*/ 8187393 w 8834438"/>
              <a:gd name="connsiteY54" fmla="*/ 2498204 h 2498204"/>
              <a:gd name="connsiteX55" fmla="*/ 8069781 w 8834438"/>
              <a:gd name="connsiteY55" fmla="*/ 2498204 h 2498204"/>
              <a:gd name="connsiteX56" fmla="*/ 7868586 w 8834438"/>
              <a:gd name="connsiteY56" fmla="*/ 2498204 h 2498204"/>
              <a:gd name="connsiteX57" fmla="*/ 7830205 w 8834438"/>
              <a:gd name="connsiteY57" fmla="*/ 2498204 h 2498204"/>
              <a:gd name="connsiteX58" fmla="*/ 7511398 w 8834438"/>
              <a:gd name="connsiteY58" fmla="*/ 2498204 h 2498204"/>
              <a:gd name="connsiteX59" fmla="*/ 7459231 w 8834438"/>
              <a:gd name="connsiteY59" fmla="*/ 2498204 h 2498204"/>
              <a:gd name="connsiteX60" fmla="*/ 7217061 w 8834438"/>
              <a:gd name="connsiteY60" fmla="*/ 2498204 h 2498204"/>
              <a:gd name="connsiteX61" fmla="*/ 7102043 w 8834438"/>
              <a:gd name="connsiteY61" fmla="*/ 2498204 h 2498204"/>
              <a:gd name="connsiteX62" fmla="*/ 6948009 w 8834438"/>
              <a:gd name="connsiteY62" fmla="*/ 2498204 h 2498204"/>
              <a:gd name="connsiteX63" fmla="*/ 6859873 w 8834438"/>
              <a:gd name="connsiteY63" fmla="*/ 2498204 h 2498204"/>
              <a:gd name="connsiteX64" fmla="*/ 6650660 w 8834438"/>
              <a:gd name="connsiteY64" fmla="*/ 2498204 h 2498204"/>
              <a:gd name="connsiteX65" fmla="*/ 6590821 w 8834438"/>
              <a:gd name="connsiteY65" fmla="*/ 2498204 h 2498204"/>
              <a:gd name="connsiteX66" fmla="*/ 6323601 w 8834438"/>
              <a:gd name="connsiteY66" fmla="*/ 2498204 h 2498204"/>
              <a:gd name="connsiteX67" fmla="*/ 6293472 w 8834438"/>
              <a:gd name="connsiteY67" fmla="*/ 2498204 h 2498204"/>
              <a:gd name="connsiteX68" fmla="*/ 5966413 w 8834438"/>
              <a:gd name="connsiteY68" fmla="*/ 2498204 h 2498204"/>
              <a:gd name="connsiteX69" fmla="*/ 5965415 w 8834438"/>
              <a:gd name="connsiteY69" fmla="*/ 2498204 h 2498204"/>
              <a:gd name="connsiteX70" fmla="*/ 5608227 w 8834438"/>
              <a:gd name="connsiteY70" fmla="*/ 2498204 h 2498204"/>
              <a:gd name="connsiteX71" fmla="*/ 5574688 w 8834438"/>
              <a:gd name="connsiteY71" fmla="*/ 2498204 h 2498204"/>
              <a:gd name="connsiteX72" fmla="*/ 5217500 w 8834438"/>
              <a:gd name="connsiteY72" fmla="*/ 2498204 h 2498204"/>
              <a:gd name="connsiteX73" fmla="*/ 5150006 w 8834438"/>
              <a:gd name="connsiteY73" fmla="*/ 2498204 h 2498204"/>
              <a:gd name="connsiteX74" fmla="*/ 4792818 w 8834438"/>
              <a:gd name="connsiteY74" fmla="*/ 2498204 h 2498204"/>
              <a:gd name="connsiteX75" fmla="*/ 4689953 w 8834438"/>
              <a:gd name="connsiteY75" fmla="*/ 2498204 h 2498204"/>
              <a:gd name="connsiteX76" fmla="*/ 4332765 w 8834438"/>
              <a:gd name="connsiteY76" fmla="*/ 2498204 h 2498204"/>
              <a:gd name="connsiteX77" fmla="*/ 4193114 w 8834438"/>
              <a:gd name="connsiteY77" fmla="*/ 2498204 h 2498204"/>
              <a:gd name="connsiteX78" fmla="*/ 3835926 w 8834438"/>
              <a:gd name="connsiteY78" fmla="*/ 2498204 h 2498204"/>
              <a:gd name="connsiteX79" fmla="*/ 3658076 w 8834438"/>
              <a:gd name="connsiteY79" fmla="*/ 2498204 h 2498204"/>
              <a:gd name="connsiteX80" fmla="*/ 3300888 w 8834438"/>
              <a:gd name="connsiteY80" fmla="*/ 2498204 h 2498204"/>
              <a:gd name="connsiteX81" fmla="*/ 3083422 w 8834438"/>
              <a:gd name="connsiteY81" fmla="*/ 2498204 h 2498204"/>
              <a:gd name="connsiteX82" fmla="*/ 2726234 w 8834438"/>
              <a:gd name="connsiteY82" fmla="*/ 2498204 h 2498204"/>
              <a:gd name="connsiteX83" fmla="*/ 2467739 w 8834438"/>
              <a:gd name="connsiteY83" fmla="*/ 2498204 h 2498204"/>
              <a:gd name="connsiteX84" fmla="*/ 2110551 w 8834438"/>
              <a:gd name="connsiteY84" fmla="*/ 2498204 h 2498204"/>
              <a:gd name="connsiteX85" fmla="*/ 1809611 w 8834438"/>
              <a:gd name="connsiteY85" fmla="*/ 2498204 h 2498204"/>
              <a:gd name="connsiteX86" fmla="*/ 1452423 w 8834438"/>
              <a:gd name="connsiteY86" fmla="*/ 2498204 h 2498204"/>
              <a:gd name="connsiteX87" fmla="*/ 1107623 w 8834438"/>
              <a:gd name="connsiteY87" fmla="*/ 2498204 h 2498204"/>
              <a:gd name="connsiteX88" fmla="*/ 750435 w 8834438"/>
              <a:gd name="connsiteY88" fmla="*/ 2498204 h 2498204"/>
              <a:gd name="connsiteX89" fmla="*/ 357188 w 8834438"/>
              <a:gd name="connsiteY89" fmla="*/ 2498204 h 2498204"/>
              <a:gd name="connsiteX90" fmla="*/ 0 w 8834438"/>
              <a:gd name="connsiteY90" fmla="*/ 2498204 h 2498204"/>
              <a:gd name="connsiteX91" fmla="*/ 0 w 8834438"/>
              <a:gd name="connsiteY91" fmla="*/ 2417226 h 2498204"/>
              <a:gd name="connsiteX92" fmla="*/ 0 w 8834438"/>
              <a:gd name="connsiteY92" fmla="*/ 80978 h 249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8834438" h="2498204">
                <a:moveTo>
                  <a:pt x="0" y="0"/>
                </a:moveTo>
                <a:lnTo>
                  <a:pt x="357188" y="0"/>
                </a:lnTo>
                <a:lnTo>
                  <a:pt x="8373961" y="0"/>
                </a:lnTo>
                <a:lnTo>
                  <a:pt x="8731149" y="0"/>
                </a:lnTo>
                <a:cubicBezTo>
                  <a:pt x="8834438" y="0"/>
                  <a:pt x="8834438" y="103596"/>
                  <a:pt x="8834438" y="103596"/>
                </a:cubicBezTo>
                <a:cubicBezTo>
                  <a:pt x="8834438" y="103596"/>
                  <a:pt x="8834438" y="103596"/>
                  <a:pt x="8834438" y="174202"/>
                </a:cubicBezTo>
                <a:lnTo>
                  <a:pt x="8834438" y="184574"/>
                </a:lnTo>
                <a:cubicBezTo>
                  <a:pt x="8834438" y="184574"/>
                  <a:pt x="8834438" y="184574"/>
                  <a:pt x="8834438" y="220725"/>
                </a:cubicBezTo>
                <a:lnTo>
                  <a:pt x="8834438" y="225604"/>
                </a:lnTo>
                <a:lnTo>
                  <a:pt x="8834438" y="255180"/>
                </a:lnTo>
                <a:lnTo>
                  <a:pt x="8834438" y="297340"/>
                </a:lnTo>
                <a:lnTo>
                  <a:pt x="8834438" y="306582"/>
                </a:lnTo>
                <a:cubicBezTo>
                  <a:pt x="8834438" y="326917"/>
                  <a:pt x="8834438" y="350640"/>
                  <a:pt x="8834438" y="378318"/>
                </a:cubicBezTo>
                <a:lnTo>
                  <a:pt x="8834438" y="392800"/>
                </a:lnTo>
                <a:lnTo>
                  <a:pt x="8834438" y="450485"/>
                </a:lnTo>
                <a:lnTo>
                  <a:pt x="8834438" y="473778"/>
                </a:lnTo>
                <a:lnTo>
                  <a:pt x="8834438" y="515373"/>
                </a:lnTo>
                <a:lnTo>
                  <a:pt x="8834438" y="531463"/>
                </a:lnTo>
                <a:lnTo>
                  <a:pt x="8834438" y="587885"/>
                </a:lnTo>
                <a:lnTo>
                  <a:pt x="8834438" y="596351"/>
                </a:lnTo>
                <a:lnTo>
                  <a:pt x="8834438" y="668447"/>
                </a:lnTo>
                <a:lnTo>
                  <a:pt x="8834438" y="668863"/>
                </a:lnTo>
                <a:cubicBezTo>
                  <a:pt x="8834438" y="694352"/>
                  <a:pt x="8834438" y="721183"/>
                  <a:pt x="8834438" y="749425"/>
                </a:cubicBezTo>
                <a:lnTo>
                  <a:pt x="8834438" y="757482"/>
                </a:lnTo>
                <a:lnTo>
                  <a:pt x="8834438" y="838460"/>
                </a:lnTo>
                <a:lnTo>
                  <a:pt x="8834438" y="855413"/>
                </a:lnTo>
                <a:lnTo>
                  <a:pt x="8834438" y="936391"/>
                </a:lnTo>
                <a:lnTo>
                  <a:pt x="8834438" y="962664"/>
                </a:lnTo>
                <a:lnTo>
                  <a:pt x="8834438" y="1043642"/>
                </a:lnTo>
                <a:lnTo>
                  <a:pt x="8834438" y="1079659"/>
                </a:lnTo>
                <a:lnTo>
                  <a:pt x="8834438" y="1160637"/>
                </a:lnTo>
                <a:lnTo>
                  <a:pt x="8834438" y="1206821"/>
                </a:lnTo>
                <a:lnTo>
                  <a:pt x="8834438" y="1287799"/>
                </a:lnTo>
                <a:lnTo>
                  <a:pt x="8834438" y="1344574"/>
                </a:lnTo>
                <a:lnTo>
                  <a:pt x="8834438" y="1425552"/>
                </a:lnTo>
                <a:lnTo>
                  <a:pt x="8834438" y="1493342"/>
                </a:lnTo>
                <a:lnTo>
                  <a:pt x="8834438" y="1574320"/>
                </a:lnTo>
                <a:lnTo>
                  <a:pt x="8834438" y="1653547"/>
                </a:lnTo>
                <a:lnTo>
                  <a:pt x="8834438" y="1734526"/>
                </a:lnTo>
                <a:lnTo>
                  <a:pt x="8834438" y="1825615"/>
                </a:lnTo>
                <a:lnTo>
                  <a:pt x="8834438" y="1906593"/>
                </a:lnTo>
                <a:lnTo>
                  <a:pt x="8834438" y="2009968"/>
                </a:lnTo>
                <a:lnTo>
                  <a:pt x="8834438" y="2090947"/>
                </a:lnTo>
                <a:lnTo>
                  <a:pt x="8834438" y="2207031"/>
                </a:lnTo>
                <a:lnTo>
                  <a:pt x="8834438" y="2288009"/>
                </a:lnTo>
                <a:lnTo>
                  <a:pt x="8834438" y="2417226"/>
                </a:lnTo>
                <a:lnTo>
                  <a:pt x="8834438" y="2498204"/>
                </a:lnTo>
                <a:cubicBezTo>
                  <a:pt x="8834438" y="2498204"/>
                  <a:pt x="8834438" y="2498204"/>
                  <a:pt x="8598634" y="2498204"/>
                </a:cubicBezTo>
                <a:lnTo>
                  <a:pt x="8477250" y="2498204"/>
                </a:lnTo>
                <a:lnTo>
                  <a:pt x="8462159" y="2498204"/>
                </a:lnTo>
                <a:lnTo>
                  <a:pt x="8426969" y="2498204"/>
                </a:lnTo>
                <a:lnTo>
                  <a:pt x="8426316" y="2498204"/>
                </a:lnTo>
                <a:lnTo>
                  <a:pt x="8356519" y="2498204"/>
                </a:lnTo>
                <a:lnTo>
                  <a:pt x="8241447" y="2498204"/>
                </a:lnTo>
                <a:lnTo>
                  <a:pt x="8187393" y="2498204"/>
                </a:lnTo>
                <a:lnTo>
                  <a:pt x="8069781" y="2498204"/>
                </a:lnTo>
                <a:lnTo>
                  <a:pt x="7868586" y="2498204"/>
                </a:lnTo>
                <a:lnTo>
                  <a:pt x="7830205" y="2498204"/>
                </a:lnTo>
                <a:lnTo>
                  <a:pt x="7511398" y="2498204"/>
                </a:lnTo>
                <a:lnTo>
                  <a:pt x="7459231" y="2498204"/>
                </a:lnTo>
                <a:cubicBezTo>
                  <a:pt x="7382831" y="2498204"/>
                  <a:pt x="7302186" y="2498204"/>
                  <a:pt x="7217061" y="2498204"/>
                </a:cubicBezTo>
                <a:lnTo>
                  <a:pt x="7102043" y="2498204"/>
                </a:lnTo>
                <a:lnTo>
                  <a:pt x="6948009" y="2498204"/>
                </a:lnTo>
                <a:lnTo>
                  <a:pt x="6859873" y="2498204"/>
                </a:lnTo>
                <a:lnTo>
                  <a:pt x="6650660" y="2498204"/>
                </a:lnTo>
                <a:lnTo>
                  <a:pt x="6590821" y="2498204"/>
                </a:lnTo>
                <a:lnTo>
                  <a:pt x="6323601" y="2498204"/>
                </a:lnTo>
                <a:lnTo>
                  <a:pt x="6293472" y="2498204"/>
                </a:lnTo>
                <a:lnTo>
                  <a:pt x="5966413" y="2498204"/>
                </a:lnTo>
                <a:lnTo>
                  <a:pt x="5965415" y="2498204"/>
                </a:lnTo>
                <a:lnTo>
                  <a:pt x="5608227" y="2498204"/>
                </a:lnTo>
                <a:lnTo>
                  <a:pt x="5574688" y="2498204"/>
                </a:lnTo>
                <a:lnTo>
                  <a:pt x="5217500" y="2498204"/>
                </a:lnTo>
                <a:lnTo>
                  <a:pt x="5150006" y="2498204"/>
                </a:lnTo>
                <a:lnTo>
                  <a:pt x="4792818" y="2498204"/>
                </a:lnTo>
                <a:lnTo>
                  <a:pt x="4689953" y="2498204"/>
                </a:lnTo>
                <a:lnTo>
                  <a:pt x="4332765" y="2498204"/>
                </a:lnTo>
                <a:lnTo>
                  <a:pt x="4193114" y="2498204"/>
                </a:lnTo>
                <a:lnTo>
                  <a:pt x="3835926" y="2498204"/>
                </a:lnTo>
                <a:lnTo>
                  <a:pt x="3658076" y="2498204"/>
                </a:lnTo>
                <a:lnTo>
                  <a:pt x="3300888" y="2498204"/>
                </a:lnTo>
                <a:lnTo>
                  <a:pt x="3083422" y="2498204"/>
                </a:lnTo>
                <a:lnTo>
                  <a:pt x="2726234" y="2498204"/>
                </a:lnTo>
                <a:lnTo>
                  <a:pt x="2467739" y="2498204"/>
                </a:lnTo>
                <a:lnTo>
                  <a:pt x="2110551" y="2498204"/>
                </a:lnTo>
                <a:lnTo>
                  <a:pt x="1809611" y="2498204"/>
                </a:lnTo>
                <a:lnTo>
                  <a:pt x="1452423" y="2498204"/>
                </a:lnTo>
                <a:lnTo>
                  <a:pt x="1107623" y="2498204"/>
                </a:lnTo>
                <a:lnTo>
                  <a:pt x="750435" y="2498204"/>
                </a:lnTo>
                <a:lnTo>
                  <a:pt x="357188" y="2498204"/>
                </a:lnTo>
                <a:lnTo>
                  <a:pt x="0" y="2498204"/>
                </a:lnTo>
                <a:lnTo>
                  <a:pt x="0" y="2417226"/>
                </a:lnTo>
                <a:lnTo>
                  <a:pt x="0" y="80978"/>
                </a:lnTo>
                <a:close/>
              </a:path>
            </a:pathLst>
          </a:custGeom>
          <a:solidFill>
            <a:srgbClr val="F0F0F0">
              <a:alpha val="50196"/>
            </a:srgbClr>
          </a:solidFill>
          <a:ln>
            <a:solidFill>
              <a:srgbClr val="F2F2F2"/>
            </a:solidFill>
          </a:ln>
          <a:extLst/>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41" name="Title 1"/>
          <p:cNvSpPr>
            <a:spLocks noGrp="1"/>
          </p:cNvSpPr>
          <p:nvPr userDrawn="1">
            <p:ph type="ctrTitle" hasCustomPrompt="1"/>
          </p:nvPr>
        </p:nvSpPr>
        <p:spPr bwMode="gray">
          <a:xfrm>
            <a:off x="376238" y="1835149"/>
            <a:ext cx="7731403" cy="897682"/>
          </a:xfrm>
        </p:spPr>
        <p:txBody>
          <a:bodyPr anchor="t" anchorCtr="0">
            <a:noAutofit/>
          </a:bodyPr>
          <a:lstStyle>
            <a:lvl1pPr algn="l">
              <a:lnSpc>
                <a:spcPts val="3500"/>
              </a:lnSpc>
              <a:defRPr sz="3000" b="0">
                <a:solidFill>
                  <a:schemeClr val="tx2"/>
                </a:solidFill>
              </a:defRPr>
            </a:lvl1pPr>
          </a:lstStyle>
          <a:p>
            <a:r>
              <a:rPr lang="en-GB" noProof="0" dirty="0" smtClean="0"/>
              <a:t>Click to edit </a:t>
            </a:r>
            <a:br>
              <a:rPr lang="en-GB" noProof="0" dirty="0" smtClean="0"/>
            </a:br>
            <a:r>
              <a:rPr lang="en-GB" noProof="0" dirty="0" smtClean="0"/>
              <a:t>Master title style</a:t>
            </a:r>
            <a:endParaRPr lang="en-GB" noProof="0" dirty="0"/>
          </a:p>
        </p:txBody>
      </p:sp>
      <p:sp>
        <p:nvSpPr>
          <p:cNvPr id="42" name="Subtitle 2"/>
          <p:cNvSpPr>
            <a:spLocks noGrp="1"/>
          </p:cNvSpPr>
          <p:nvPr userDrawn="1">
            <p:ph type="subTitle" idx="1"/>
          </p:nvPr>
        </p:nvSpPr>
        <p:spPr bwMode="gray">
          <a:xfrm>
            <a:off x="355701" y="4150517"/>
            <a:ext cx="4971123" cy="138499"/>
          </a:xfrm>
        </p:spPr>
        <p:txBody>
          <a:bodyPr anchor="t" anchorCtr="0">
            <a:noAutofit/>
          </a:bodyPr>
          <a:lstStyle>
            <a:lvl1pPr marL="0" indent="0" algn="l">
              <a:lnSpc>
                <a:spcPct val="100000"/>
              </a:lnSpc>
              <a:buNone/>
              <a:defRPr sz="900" b="0" i="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noProof="0" smtClean="0"/>
              <a:t>Click to edit Master subtitle style</a:t>
            </a:r>
            <a:endParaRPr lang="en-GB" noProof="0" dirty="0"/>
          </a:p>
        </p:txBody>
      </p:sp>
      <p:sp>
        <p:nvSpPr>
          <p:cNvPr id="43" name="Text Placeholder 6"/>
          <p:cNvSpPr>
            <a:spLocks noGrp="1"/>
          </p:cNvSpPr>
          <p:nvPr userDrawn="1">
            <p:ph type="body" sz="quarter" idx="11"/>
          </p:nvPr>
        </p:nvSpPr>
        <p:spPr bwMode="gray">
          <a:xfrm>
            <a:off x="520696" y="2967100"/>
            <a:ext cx="4392000" cy="385233"/>
          </a:xfrm>
        </p:spPr>
        <p:txBody>
          <a:bodyPr anchor="ctr"/>
          <a:lstStyle>
            <a:lvl1pPr>
              <a:lnSpc>
                <a:spcPts val="2200"/>
              </a:lnSpc>
              <a:defRPr sz="2000" b="0">
                <a:solidFill>
                  <a:schemeClr val="tx1"/>
                </a:solidFill>
              </a:defRPr>
            </a:lvl1pPr>
          </a:lstStyle>
          <a:p>
            <a:pPr lvl="0"/>
            <a:r>
              <a:rPr lang="en-US" noProof="0" smtClean="0"/>
              <a:t>Click to edit Master text styles</a:t>
            </a:r>
          </a:p>
        </p:txBody>
      </p:sp>
      <p:sp>
        <p:nvSpPr>
          <p:cNvPr id="98" name="Text Placeholder 2"/>
          <p:cNvSpPr>
            <a:spLocks noGrp="1"/>
          </p:cNvSpPr>
          <p:nvPr userDrawn="1">
            <p:ph type="body" sz="quarter" idx="14" hasCustomPrompt="1"/>
          </p:nvPr>
        </p:nvSpPr>
        <p:spPr>
          <a:xfrm>
            <a:off x="355700" y="4320078"/>
            <a:ext cx="4971123" cy="177538"/>
          </a:xfrm>
        </p:spPr>
        <p:txBody>
          <a:bodyPr tIns="0" bIns="0" anchor="t" anchorCtr="0"/>
          <a:lstStyle>
            <a:lvl1pPr marL="0" indent="0" algn="l">
              <a:lnSpc>
                <a:spcPct val="100000"/>
              </a:lnSpc>
              <a:buNone/>
              <a:defRPr sz="900">
                <a:solidFill>
                  <a:schemeClr val="bg1"/>
                </a:solidFill>
                <a:latin typeface="+mn-lt"/>
              </a:defRPr>
            </a:lvl1pPr>
            <a:lvl2pPr>
              <a:defRPr sz="2200">
                <a:solidFill>
                  <a:srgbClr val="000000"/>
                </a:solidFill>
              </a:defRPr>
            </a:lvl2pPr>
            <a:lvl3pPr>
              <a:defRPr sz="2200">
                <a:solidFill>
                  <a:srgbClr val="000000"/>
                </a:solidFill>
              </a:defRPr>
            </a:lvl3pPr>
            <a:lvl4pPr>
              <a:defRPr sz="2200">
                <a:solidFill>
                  <a:srgbClr val="000000"/>
                </a:solidFill>
              </a:defRPr>
            </a:lvl4pPr>
            <a:lvl5pPr>
              <a:defRPr sz="2200">
                <a:solidFill>
                  <a:srgbClr val="000000"/>
                </a:solidFill>
              </a:defRPr>
            </a:lvl5pPr>
          </a:lstStyle>
          <a:p>
            <a:pPr lvl="0"/>
            <a:r>
              <a:rPr lang="en-GB" noProof="0" dirty="0" smtClean="0"/>
              <a:t>Click to edit location and date</a:t>
            </a:r>
          </a:p>
        </p:txBody>
      </p:sp>
      <p:grpSp>
        <p:nvGrpSpPr>
          <p:cNvPr id="44" name="Group 43"/>
          <p:cNvGrpSpPr/>
          <p:nvPr userDrawn="1"/>
        </p:nvGrpSpPr>
        <p:grpSpPr>
          <a:xfrm>
            <a:off x="7701619" y="-133099"/>
            <a:ext cx="1441027" cy="1565166"/>
            <a:chOff x="5364088" y="4720073"/>
            <a:chExt cx="1441027" cy="1565166"/>
          </a:xfrm>
        </p:grpSpPr>
        <p:sp>
          <p:nvSpPr>
            <p:cNvPr id="66" name="Freeform 5"/>
            <p:cNvSpPr>
              <a:spLocks/>
            </p:cNvSpPr>
            <p:nvPr/>
          </p:nvSpPr>
          <p:spPr bwMode="gray">
            <a:xfrm>
              <a:off x="5364088" y="4844212"/>
              <a:ext cx="1441027" cy="1441027"/>
            </a:xfrm>
            <a:custGeom>
              <a:avLst/>
              <a:gdLst>
                <a:gd name="T0" fmla="*/ 0 w 810"/>
                <a:gd name="T1" fmla="*/ 0 h 810"/>
                <a:gd name="T2" fmla="*/ 810 w 810"/>
                <a:gd name="T3" fmla="*/ 810 h 810"/>
                <a:gd name="T4" fmla="*/ 810 w 810"/>
                <a:gd name="T5" fmla="*/ 536 h 810"/>
                <a:gd name="T6" fmla="*/ 274 w 810"/>
                <a:gd name="T7" fmla="*/ 0 h 810"/>
                <a:gd name="T8" fmla="*/ 0 w 810"/>
                <a:gd name="T9" fmla="*/ 0 h 810"/>
              </a:gdLst>
              <a:ahLst/>
              <a:cxnLst>
                <a:cxn ang="0">
                  <a:pos x="T0" y="T1"/>
                </a:cxn>
                <a:cxn ang="0">
                  <a:pos x="T2" y="T3"/>
                </a:cxn>
                <a:cxn ang="0">
                  <a:pos x="T4" y="T5"/>
                </a:cxn>
                <a:cxn ang="0">
                  <a:pos x="T6" y="T7"/>
                </a:cxn>
                <a:cxn ang="0">
                  <a:pos x="T8" y="T9"/>
                </a:cxn>
              </a:cxnLst>
              <a:rect l="0" t="0" r="r" b="b"/>
              <a:pathLst>
                <a:path w="810" h="810">
                  <a:moveTo>
                    <a:pt x="0" y="0"/>
                  </a:moveTo>
                  <a:lnTo>
                    <a:pt x="810" y="810"/>
                  </a:lnTo>
                  <a:lnTo>
                    <a:pt x="810" y="536"/>
                  </a:lnTo>
                  <a:lnTo>
                    <a:pt x="274" y="0"/>
                  </a:lnTo>
                  <a:lnTo>
                    <a:pt x="0" y="0"/>
                  </a:lnTo>
                  <a:close/>
                </a:path>
              </a:pathLst>
            </a:custGeom>
            <a:solidFill>
              <a:srgbClr val="17A7DC"/>
            </a:solidFill>
            <a:ln w="3175">
              <a:solidFill>
                <a:srgbClr val="17A7DC"/>
              </a:solidFill>
              <a:round/>
              <a:headEnd/>
              <a:tailEnd/>
            </a:ln>
            <a:extLst/>
          </p:spPr>
          <p:txBody>
            <a:bodyPr vert="horz" wrap="square" lIns="91440" tIns="45720" rIns="91440" bIns="45720" numCol="1" anchor="t" anchorCtr="0" compatLnSpc="1">
              <a:prstTxWarp prst="textNoShape">
                <a:avLst/>
              </a:prstTxWarp>
            </a:bodyPr>
            <a:lstStyle/>
            <a:p>
              <a:endParaRPr lang="en-GB" sz="3200" dirty="0">
                <a:solidFill>
                  <a:srgbClr val="000000"/>
                </a:solidFill>
              </a:endParaRPr>
            </a:p>
          </p:txBody>
        </p:sp>
        <p:sp>
          <p:nvSpPr>
            <p:cNvPr id="67" name="Title 14"/>
            <p:cNvSpPr txBox="1">
              <a:spLocks/>
            </p:cNvSpPr>
            <p:nvPr userDrawn="1"/>
          </p:nvSpPr>
          <p:spPr bwMode="gray">
            <a:xfrm rot="2700000">
              <a:off x="5481455" y="5320862"/>
              <a:ext cx="1447800" cy="246221"/>
            </a:xfrm>
            <a:prstGeom prst="rect">
              <a:avLst/>
            </a:prstGeom>
          </p:spPr>
          <p:txBody>
            <a:bodyPr vert="horz" wrap="none" lIns="0" tIns="0" rIns="0" bIns="0" rtlCol="0" anchor="ctr" anchorCtr="0">
              <a:noAutofit/>
            </a:bodyPr>
            <a:lstStyle>
              <a:lvl1pPr algn="l" defTabSz="914400" rtl="0" eaLnBrk="1" latinLnBrk="0" hangingPunct="1">
                <a:lnSpc>
                  <a:spcPts val="4600"/>
                </a:lnSpc>
                <a:spcBef>
                  <a:spcPct val="0"/>
                </a:spcBef>
                <a:buNone/>
                <a:defRPr sz="4400" b="1" kern="1200" baseline="0">
                  <a:solidFill>
                    <a:schemeClr val="bg1"/>
                  </a:solidFill>
                  <a:latin typeface="+mj-lt"/>
                  <a:ea typeface="+mj-ea"/>
                  <a:cs typeface="Arial" panose="020B0604020202020204" pitchFamily="34" charset="0"/>
                </a:defRPr>
              </a:lvl1pPr>
            </a:lstStyle>
            <a:p>
              <a:pPr algn="ctr">
                <a:lnSpc>
                  <a:spcPct val="100000"/>
                </a:lnSpc>
              </a:pPr>
              <a:r>
                <a:rPr lang="en-GB" sz="1600" dirty="0" smtClean="0">
                  <a:solidFill>
                    <a:prstClr val="white"/>
                  </a:solidFill>
                  <a:cs typeface="ING Me" panose="02000506040000020004" pitchFamily="2" charset="0"/>
                </a:rPr>
                <a:t>Confidential</a:t>
              </a:r>
              <a:endParaRPr lang="en-GB" sz="1600" dirty="0">
                <a:solidFill>
                  <a:prstClr val="white"/>
                </a:solidFill>
                <a:cs typeface="ING Me" panose="02000506040000020004" pitchFamily="2" charset="0"/>
              </a:endParaRPr>
            </a:p>
          </p:txBody>
        </p:sp>
      </p:grpSp>
      <p:sp>
        <p:nvSpPr>
          <p:cNvPr id="48" name="Rectangle 47"/>
          <p:cNvSpPr/>
          <p:nvPr userDrawn="1"/>
        </p:nvSpPr>
        <p:spPr>
          <a:xfrm>
            <a:off x="343692" y="6426518"/>
            <a:ext cx="2479040" cy="23505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nSpc>
                <a:spcPct val="90000"/>
              </a:lnSpc>
            </a:pPr>
            <a:r>
              <a:rPr lang="en-GB" sz="900" dirty="0">
                <a:solidFill>
                  <a:srgbClr val="767676"/>
                </a:solidFill>
              </a:rPr>
              <a:t>ING Wholesale Banking</a:t>
            </a:r>
          </a:p>
        </p:txBody>
      </p:sp>
      <p:pic>
        <p:nvPicPr>
          <p:cNvPr id="49" name="Picture 48"/>
          <p:cNvPicPr>
            <a:picLocks noChangeAspect="1"/>
          </p:cNvPicPr>
          <p:nvPr userDrawn="1"/>
        </p:nvPicPr>
        <p:blipFill>
          <a:blip r:embed="rId2"/>
          <a:stretch>
            <a:fillRect/>
          </a:stretch>
        </p:blipFill>
        <p:spPr>
          <a:xfrm>
            <a:off x="7323813" y="6203775"/>
            <a:ext cx="1518197" cy="378000"/>
          </a:xfrm>
          <a:prstGeom prst="rect">
            <a:avLst/>
          </a:prstGeom>
          <a:effectLst>
            <a:reflection blurRad="6350" stA="52000" endA="300" endPos="35000" dir="5400000" sy="-100000" algn="bl" rotWithShape="0"/>
          </a:effectLst>
        </p:spPr>
      </p:pic>
      <p:grpSp>
        <p:nvGrpSpPr>
          <p:cNvPr id="102" name="Group 101"/>
          <p:cNvGrpSpPr/>
          <p:nvPr userDrawn="1"/>
        </p:nvGrpSpPr>
        <p:grpSpPr>
          <a:xfrm>
            <a:off x="340772" y="6930055"/>
            <a:ext cx="1454928" cy="388591"/>
            <a:chOff x="340772" y="6930055"/>
            <a:chExt cx="1454928" cy="388591"/>
          </a:xfrm>
        </p:grpSpPr>
        <p:sp>
          <p:nvSpPr>
            <p:cNvPr id="103" name="TextBox 102"/>
            <p:cNvSpPr txBox="1"/>
            <p:nvPr userDrawn="1"/>
          </p:nvSpPr>
          <p:spPr>
            <a:xfrm>
              <a:off x="355700" y="7092055"/>
              <a:ext cx="1440000" cy="226591"/>
            </a:xfrm>
            <a:prstGeom prst="rect">
              <a:avLst/>
            </a:prstGeom>
            <a:noFill/>
          </p:spPr>
          <p:txBody>
            <a:bodyPr wrap="square" lIns="36000" tIns="36000" rIns="36000" bIns="36000" rtlCol="0">
              <a:spAutoFit/>
            </a:bodyPr>
            <a:lstStyle/>
            <a:p>
              <a:r>
                <a:rPr lang="en-GB" sz="1000" dirty="0">
                  <a:solidFill>
                    <a:srgbClr val="000000"/>
                  </a:solidFill>
                </a:rPr>
                <a:t>Starting point</a:t>
              </a:r>
            </a:p>
          </p:txBody>
        </p:sp>
        <p:cxnSp>
          <p:nvCxnSpPr>
            <p:cNvPr id="104" name="Straight Connector 103"/>
            <p:cNvCxnSpPr/>
            <p:nvPr userDrawn="1"/>
          </p:nvCxnSpPr>
          <p:spPr>
            <a:xfrm rot="16200000">
              <a:off x="178772" y="7092055"/>
              <a:ext cx="324000" cy="0"/>
            </a:xfrm>
            <a:prstGeom prst="line">
              <a:avLst/>
            </a:prstGeom>
            <a:ln>
              <a:headEnd type="none"/>
              <a:tailEnd type="triangle"/>
            </a:ln>
          </p:spPr>
          <p:style>
            <a:lnRef idx="1">
              <a:schemeClr val="accent1"/>
            </a:lnRef>
            <a:fillRef idx="0">
              <a:schemeClr val="accent1"/>
            </a:fillRef>
            <a:effectRef idx="0">
              <a:schemeClr val="accent1"/>
            </a:effectRef>
            <a:fontRef idx="minor">
              <a:schemeClr val="tx1"/>
            </a:fontRef>
          </p:style>
        </p:cxnSp>
      </p:grpSp>
      <p:grpSp>
        <p:nvGrpSpPr>
          <p:cNvPr id="247" name="Group 246"/>
          <p:cNvGrpSpPr/>
          <p:nvPr userDrawn="1"/>
        </p:nvGrpSpPr>
        <p:grpSpPr>
          <a:xfrm>
            <a:off x="9157458" y="4662661"/>
            <a:ext cx="1440000" cy="1129042"/>
            <a:chOff x="9144758" y="4662661"/>
            <a:chExt cx="1440000" cy="1129042"/>
          </a:xfrm>
        </p:grpSpPr>
        <p:cxnSp>
          <p:nvCxnSpPr>
            <p:cNvPr id="248" name="Straight Connector 247"/>
            <p:cNvCxnSpPr/>
            <p:nvPr userDrawn="1"/>
          </p:nvCxnSpPr>
          <p:spPr>
            <a:xfrm flipH="1">
              <a:off x="9144758" y="5657402"/>
              <a:ext cx="360000"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49" name="TextBox 248"/>
            <p:cNvSpPr txBox="1"/>
            <p:nvPr userDrawn="1"/>
          </p:nvSpPr>
          <p:spPr>
            <a:xfrm>
              <a:off x="9144758" y="5565112"/>
              <a:ext cx="1440000" cy="226591"/>
            </a:xfrm>
            <a:prstGeom prst="rect">
              <a:avLst/>
            </a:prstGeom>
            <a:noFill/>
          </p:spPr>
          <p:txBody>
            <a:bodyPr wrap="square" lIns="36000" tIns="36000" rIns="36000" bIns="36000" rtlCol="0">
              <a:spAutoFit/>
            </a:bodyPr>
            <a:lstStyle/>
            <a:p>
              <a:pPr algn="r"/>
              <a:r>
                <a:rPr lang="en-GB" sz="1000" dirty="0">
                  <a:solidFill>
                    <a:srgbClr val="000000"/>
                  </a:solidFill>
                </a:rPr>
                <a:t>Min. logo height</a:t>
              </a:r>
            </a:p>
          </p:txBody>
        </p:sp>
        <p:cxnSp>
          <p:nvCxnSpPr>
            <p:cNvPr id="250" name="Straight Connector 249"/>
            <p:cNvCxnSpPr/>
            <p:nvPr userDrawn="1"/>
          </p:nvCxnSpPr>
          <p:spPr>
            <a:xfrm flipH="1">
              <a:off x="9144758" y="4765812"/>
              <a:ext cx="360000" cy="0"/>
            </a:xfrm>
            <a:prstGeom prst="line">
              <a:avLst/>
            </a:prstGeom>
          </p:spPr>
          <p:style>
            <a:lnRef idx="1">
              <a:schemeClr val="accent1"/>
            </a:lnRef>
            <a:fillRef idx="0">
              <a:schemeClr val="accent1"/>
            </a:fillRef>
            <a:effectRef idx="0">
              <a:schemeClr val="accent1"/>
            </a:effectRef>
            <a:fontRef idx="minor">
              <a:schemeClr val="tx1"/>
            </a:fontRef>
          </p:style>
        </p:cxnSp>
        <p:sp>
          <p:nvSpPr>
            <p:cNvPr id="251" name="TextBox 250"/>
            <p:cNvSpPr txBox="1"/>
            <p:nvPr userDrawn="1"/>
          </p:nvSpPr>
          <p:spPr>
            <a:xfrm>
              <a:off x="9144758" y="4662661"/>
              <a:ext cx="1440000" cy="226591"/>
            </a:xfrm>
            <a:prstGeom prst="rect">
              <a:avLst/>
            </a:prstGeom>
            <a:noFill/>
          </p:spPr>
          <p:txBody>
            <a:bodyPr wrap="square" lIns="36000" tIns="36000" rIns="36000" bIns="36000" rtlCol="0">
              <a:spAutoFit/>
            </a:bodyPr>
            <a:lstStyle/>
            <a:p>
              <a:pPr algn="r"/>
              <a:r>
                <a:rPr lang="en-GB" sz="1000" dirty="0">
                  <a:solidFill>
                    <a:srgbClr val="000000"/>
                  </a:solidFill>
                </a:rPr>
                <a:t>Max. logo height</a:t>
              </a:r>
            </a:p>
          </p:txBody>
        </p:sp>
      </p:grpSp>
      <p:sp>
        <p:nvSpPr>
          <p:cNvPr id="2" name="Footer Placeholder 1"/>
          <p:cNvSpPr>
            <a:spLocks noGrp="1"/>
          </p:cNvSpPr>
          <p:nvPr>
            <p:ph type="ftr" sz="quarter" idx="1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grpSp>
        <p:nvGrpSpPr>
          <p:cNvPr id="101" name="Group 100"/>
          <p:cNvGrpSpPr/>
          <p:nvPr userDrawn="1"/>
        </p:nvGrpSpPr>
        <p:grpSpPr>
          <a:xfrm>
            <a:off x="-2040443" y="6432353"/>
            <a:ext cx="1872000" cy="430419"/>
            <a:chOff x="-2040443" y="6302385"/>
            <a:chExt cx="1872000" cy="560378"/>
          </a:xfrm>
        </p:grpSpPr>
        <p:sp>
          <p:nvSpPr>
            <p:cNvPr id="105" name="Rectangle 104"/>
            <p:cNvSpPr>
              <a:spLocks noChangeArrowheads="1"/>
            </p:cNvSpPr>
            <p:nvPr userDrawn="1"/>
          </p:nvSpPr>
          <p:spPr bwMode="gray">
            <a:xfrm>
              <a:off x="-2040443" y="6305273"/>
              <a:ext cx="1462593" cy="557490"/>
            </a:xfrm>
            <a:prstGeom prst="rect">
              <a:avLst/>
            </a:prstGeom>
            <a:solidFill>
              <a:srgbClr val="60A6DA"/>
            </a:solidFill>
            <a:ln>
              <a:noFill/>
            </a:ln>
            <a:effectLst/>
          </p:spPr>
          <p:txBody>
            <a:bodyPr wrap="square" lIns="72000" tIns="180000" rIns="72000" bIns="180000" anchor="ctr">
              <a:noAutofit/>
            </a:bodyPr>
            <a:lstStyle/>
            <a:p>
              <a:pPr>
                <a:lnSpc>
                  <a:spcPct val="90000"/>
                </a:lnSpc>
                <a:spcBef>
                  <a:spcPct val="20000"/>
                </a:spcBef>
                <a:spcAft>
                  <a:spcPct val="20000"/>
                </a:spcAft>
                <a:defRPr/>
              </a:pPr>
              <a:r>
                <a:rPr lang="en-GB" altLang="en-US" sz="1200" b="1" kern="0" dirty="0">
                  <a:solidFill>
                    <a:srgbClr val="FDFDFD"/>
                  </a:solidFill>
                </a:rPr>
                <a:t>No content below </a:t>
              </a:r>
              <a:br>
                <a:rPr lang="en-GB" altLang="en-US" sz="1200" b="1" kern="0" dirty="0">
                  <a:solidFill>
                    <a:srgbClr val="FDFDFD"/>
                  </a:solidFill>
                </a:rPr>
              </a:br>
              <a:r>
                <a:rPr lang="en-GB" altLang="en-US" sz="1200" b="1" kern="0" dirty="0">
                  <a:solidFill>
                    <a:srgbClr val="FDFDFD"/>
                  </a:solidFill>
                </a:rPr>
                <a:t>the grey line</a:t>
              </a:r>
            </a:p>
          </p:txBody>
        </p:sp>
        <p:grpSp>
          <p:nvGrpSpPr>
            <p:cNvPr id="106" name="Group 105"/>
            <p:cNvGrpSpPr/>
            <p:nvPr userDrawn="1"/>
          </p:nvGrpSpPr>
          <p:grpSpPr bwMode="gray">
            <a:xfrm>
              <a:off x="-546100" y="6302385"/>
              <a:ext cx="377657" cy="553234"/>
              <a:chOff x="-2035174" y="6304766"/>
              <a:chExt cx="1872000" cy="553234"/>
            </a:xfrm>
          </p:grpSpPr>
          <p:cxnSp>
            <p:nvCxnSpPr>
              <p:cNvPr id="107" name="Straight Connector 106"/>
              <p:cNvCxnSpPr/>
              <p:nvPr userDrawn="1"/>
            </p:nvCxnSpPr>
            <p:spPr bwMode="gray">
              <a:xfrm>
                <a:off x="-2035174" y="6858000"/>
                <a:ext cx="1872000" cy="0"/>
              </a:xfrm>
              <a:prstGeom prst="line">
                <a:avLst/>
              </a:prstGeom>
              <a:noFill/>
              <a:ln w="6350" cap="flat" cmpd="sng" algn="ctr">
                <a:solidFill>
                  <a:srgbClr val="C90068"/>
                </a:solidFill>
                <a:prstDash val="dash"/>
                <a:miter lim="800000"/>
              </a:ln>
              <a:effectLst/>
            </p:spPr>
          </p:cxnSp>
          <p:cxnSp>
            <p:nvCxnSpPr>
              <p:cNvPr id="108" name="Straight Connector 107"/>
              <p:cNvCxnSpPr/>
              <p:nvPr userDrawn="1"/>
            </p:nvCxnSpPr>
            <p:spPr bwMode="gray">
              <a:xfrm>
                <a:off x="-2035174" y="6304766"/>
                <a:ext cx="1872000" cy="0"/>
              </a:xfrm>
              <a:prstGeom prst="line">
                <a:avLst/>
              </a:prstGeom>
              <a:noFill/>
              <a:ln w="6350" cap="flat" cmpd="sng" algn="ctr">
                <a:solidFill>
                  <a:srgbClr val="C90068"/>
                </a:solidFill>
                <a:prstDash val="dash"/>
                <a:miter lim="800000"/>
              </a:ln>
              <a:effectLst/>
            </p:spPr>
          </p:cxnSp>
        </p:grpSp>
      </p:grpSp>
      <p:grpSp>
        <p:nvGrpSpPr>
          <p:cNvPr id="109" name="Group 108"/>
          <p:cNvGrpSpPr/>
          <p:nvPr userDrawn="1"/>
        </p:nvGrpSpPr>
        <p:grpSpPr>
          <a:xfrm>
            <a:off x="-3757621" y="34623"/>
            <a:ext cx="3592454" cy="6143927"/>
            <a:chOff x="-3757621" y="34623"/>
            <a:chExt cx="3592454" cy="6143927"/>
          </a:xfrm>
        </p:grpSpPr>
        <p:sp>
          <p:nvSpPr>
            <p:cNvPr id="110" name="Rectangle 104"/>
            <p:cNvSpPr>
              <a:spLocks noChangeArrowheads="1"/>
            </p:cNvSpPr>
            <p:nvPr userDrawn="1"/>
          </p:nvSpPr>
          <p:spPr bwMode="gray">
            <a:xfrm>
              <a:off x="-2037167" y="2392680"/>
              <a:ext cx="1872000" cy="296049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11" name="Rectangle 104"/>
            <p:cNvSpPr>
              <a:spLocks noChangeArrowheads="1"/>
            </p:cNvSpPr>
            <p:nvPr userDrawn="1"/>
          </p:nvSpPr>
          <p:spPr bwMode="gray">
            <a:xfrm>
              <a:off x="-2037167" y="282273"/>
              <a:ext cx="1872000" cy="207230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12" name="Rectangle 105"/>
            <p:cNvSpPr>
              <a:spLocks noChangeArrowheads="1"/>
            </p:cNvSpPr>
            <p:nvPr userDrawn="1"/>
          </p:nvSpPr>
          <p:spPr bwMode="gray">
            <a:xfrm>
              <a:off x="-1905405" y="545505"/>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13" name="Rectangle 106"/>
            <p:cNvSpPr>
              <a:spLocks noChangeArrowheads="1"/>
            </p:cNvSpPr>
            <p:nvPr userDrawn="1"/>
          </p:nvSpPr>
          <p:spPr bwMode="gray">
            <a:xfrm>
              <a:off x="-1614892" y="51058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14" name="Rectangle 107"/>
            <p:cNvSpPr>
              <a:spLocks noChangeArrowheads="1"/>
            </p:cNvSpPr>
            <p:nvPr userDrawn="1"/>
          </p:nvSpPr>
          <p:spPr bwMode="gray">
            <a:xfrm>
              <a:off x="-1905405" y="892730"/>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15" name="Rectangle 108"/>
            <p:cNvSpPr>
              <a:spLocks noChangeArrowheads="1"/>
            </p:cNvSpPr>
            <p:nvPr userDrawn="1"/>
          </p:nvSpPr>
          <p:spPr bwMode="gray">
            <a:xfrm>
              <a:off x="-1614892" y="85780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16" name="Rectangle 113"/>
            <p:cNvSpPr>
              <a:spLocks noChangeArrowheads="1"/>
            </p:cNvSpPr>
            <p:nvPr userDrawn="1"/>
          </p:nvSpPr>
          <p:spPr bwMode="gray">
            <a:xfrm>
              <a:off x="-1905405" y="34623"/>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200" b="1" dirty="0">
                  <a:solidFill>
                    <a:srgbClr val="333333"/>
                  </a:solidFill>
                </a:rPr>
                <a:t>Colour Guidelines</a:t>
              </a:r>
            </a:p>
          </p:txBody>
        </p:sp>
        <p:sp>
          <p:nvSpPr>
            <p:cNvPr id="117" name="Rectangle 109"/>
            <p:cNvSpPr>
              <a:spLocks noChangeArrowheads="1"/>
            </p:cNvSpPr>
            <p:nvPr/>
          </p:nvSpPr>
          <p:spPr bwMode="gray">
            <a:xfrm>
              <a:off x="-1905405" y="1239904"/>
              <a:ext cx="215900" cy="215900"/>
            </a:xfrm>
            <a:prstGeom prst="rect">
              <a:avLst/>
            </a:prstGeom>
            <a:solidFill>
              <a:schemeClr val="bg2"/>
            </a:solidFill>
            <a:ln>
              <a:noFill/>
            </a:ln>
            <a:effectLst/>
          </p:spPr>
          <p:txBody>
            <a:bodyPr wrap="square" anchor="ctr">
              <a:noAutofit/>
            </a:bodyPr>
            <a:lstStyle/>
            <a:p>
              <a:endParaRPr lang="en-GB" sz="1000" dirty="0">
                <a:solidFill>
                  <a:srgbClr val="000000"/>
                </a:solidFill>
              </a:endParaRPr>
            </a:p>
          </p:txBody>
        </p:sp>
        <p:sp>
          <p:nvSpPr>
            <p:cNvPr id="118" name="Rectangle 110"/>
            <p:cNvSpPr>
              <a:spLocks noChangeArrowheads="1"/>
            </p:cNvSpPr>
            <p:nvPr/>
          </p:nvSpPr>
          <p:spPr bwMode="gray">
            <a:xfrm>
              <a:off x="-1614892" y="12049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Mid Grey</a:t>
              </a:r>
            </a:p>
            <a:p>
              <a:r>
                <a:rPr lang="en-GB" altLang="en-US" sz="1000" dirty="0">
                  <a:solidFill>
                    <a:srgbClr val="333333"/>
                  </a:solidFill>
                </a:rPr>
                <a:t>RGB= 118, 118, 118</a:t>
              </a:r>
            </a:p>
          </p:txBody>
        </p:sp>
        <p:sp>
          <p:nvSpPr>
            <p:cNvPr id="119" name="Rectangle 111"/>
            <p:cNvSpPr>
              <a:spLocks noChangeArrowheads="1"/>
            </p:cNvSpPr>
            <p:nvPr/>
          </p:nvSpPr>
          <p:spPr bwMode="gray">
            <a:xfrm>
              <a:off x="-1905405" y="1579286"/>
              <a:ext cx="215900" cy="215900"/>
            </a:xfrm>
            <a:prstGeom prst="rect">
              <a:avLst/>
            </a:prstGeom>
            <a:solidFill>
              <a:schemeClr val="tx1"/>
            </a:solidFill>
            <a:ln>
              <a:noFill/>
            </a:ln>
            <a:effectLst/>
          </p:spPr>
          <p:txBody>
            <a:bodyPr wrap="square" anchor="ctr">
              <a:noAutofit/>
            </a:bodyPr>
            <a:lstStyle/>
            <a:p>
              <a:endParaRPr lang="en-GB" sz="1000" dirty="0">
                <a:solidFill>
                  <a:srgbClr val="000000"/>
                </a:solidFill>
              </a:endParaRPr>
            </a:p>
          </p:txBody>
        </p:sp>
        <p:sp>
          <p:nvSpPr>
            <p:cNvPr id="120" name="Rectangle 112"/>
            <p:cNvSpPr>
              <a:spLocks noChangeArrowheads="1"/>
            </p:cNvSpPr>
            <p:nvPr/>
          </p:nvSpPr>
          <p:spPr bwMode="gray">
            <a:xfrm>
              <a:off x="-1614892" y="15443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Text Colour only</a:t>
              </a:r>
            </a:p>
            <a:p>
              <a:r>
                <a:rPr lang="en-GB" altLang="en-US" sz="1000" dirty="0">
                  <a:solidFill>
                    <a:srgbClr val="333333"/>
                  </a:solidFill>
                </a:rPr>
                <a:t>RGB= 51, 51, 51</a:t>
              </a:r>
            </a:p>
          </p:txBody>
        </p:sp>
        <p:sp>
          <p:nvSpPr>
            <p:cNvPr id="121" name="Rectangle 113"/>
            <p:cNvSpPr>
              <a:spLocks noChangeArrowheads="1"/>
            </p:cNvSpPr>
            <p:nvPr userDrawn="1"/>
          </p:nvSpPr>
          <p:spPr bwMode="gray">
            <a:xfrm>
              <a:off x="-1905405" y="366607"/>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colours</a:t>
              </a:r>
            </a:p>
          </p:txBody>
        </p:sp>
        <p:sp>
          <p:nvSpPr>
            <p:cNvPr id="122" name="Rectangle 107"/>
            <p:cNvSpPr>
              <a:spLocks noChangeArrowheads="1"/>
            </p:cNvSpPr>
            <p:nvPr userDrawn="1"/>
          </p:nvSpPr>
          <p:spPr bwMode="gray">
            <a:xfrm>
              <a:off x="-1905405" y="1991719"/>
              <a:ext cx="215900" cy="215900"/>
            </a:xfrm>
            <a:prstGeom prst="rect">
              <a:avLst/>
            </a:prstGeom>
            <a:solidFill>
              <a:srgbClr val="F0F0F0"/>
            </a:solidFill>
            <a:ln>
              <a:noFill/>
            </a:ln>
            <a:effectLst/>
          </p:spPr>
          <p:txBody>
            <a:bodyPr wrap="square" anchor="ctr">
              <a:noAutofit/>
            </a:bodyPr>
            <a:lstStyle/>
            <a:p>
              <a:endParaRPr lang="en-GB" sz="1000" dirty="0">
                <a:solidFill>
                  <a:srgbClr val="000000"/>
                </a:solidFill>
              </a:endParaRPr>
            </a:p>
          </p:txBody>
        </p:sp>
        <p:sp>
          <p:nvSpPr>
            <p:cNvPr id="123" name="Rectangle 108"/>
            <p:cNvSpPr>
              <a:spLocks noChangeArrowheads="1"/>
            </p:cNvSpPr>
            <p:nvPr userDrawn="1"/>
          </p:nvSpPr>
          <p:spPr bwMode="gray">
            <a:xfrm>
              <a:off x="-1614893" y="1956794"/>
              <a:ext cx="1449725"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Background colour &amp; 3</a:t>
              </a:r>
              <a:r>
                <a:rPr lang="en-GB" altLang="en-US" sz="1000" baseline="30000" dirty="0">
                  <a:solidFill>
                    <a:srgbClr val="333333"/>
                  </a:solidFill>
                </a:rPr>
                <a:t>rd</a:t>
              </a:r>
              <a:r>
                <a:rPr lang="en-GB" altLang="en-US" sz="1000" dirty="0">
                  <a:solidFill>
                    <a:srgbClr val="333333"/>
                  </a:solidFill>
                </a:rPr>
                <a:t> Grey where needed</a:t>
              </a:r>
            </a:p>
            <a:p>
              <a:r>
                <a:rPr lang="en-GB" altLang="en-US" sz="1000" dirty="0">
                  <a:solidFill>
                    <a:srgbClr val="333333"/>
                  </a:solidFill>
                </a:rPr>
                <a:t>RGB= 240, 240, 240</a:t>
              </a:r>
            </a:p>
          </p:txBody>
        </p:sp>
        <p:sp>
          <p:nvSpPr>
            <p:cNvPr id="124" name="Rectangle 105"/>
            <p:cNvSpPr>
              <a:spLocks noChangeArrowheads="1"/>
            </p:cNvSpPr>
            <p:nvPr userDrawn="1"/>
          </p:nvSpPr>
          <p:spPr bwMode="gray">
            <a:xfrm>
              <a:off x="-1905405" y="2648931"/>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25" name="Rectangle 106"/>
            <p:cNvSpPr>
              <a:spLocks noChangeArrowheads="1"/>
            </p:cNvSpPr>
            <p:nvPr userDrawn="1"/>
          </p:nvSpPr>
          <p:spPr bwMode="gray">
            <a:xfrm>
              <a:off x="-1614892" y="261400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26" name="Rectangle 107"/>
            <p:cNvSpPr>
              <a:spLocks noChangeArrowheads="1"/>
            </p:cNvSpPr>
            <p:nvPr userDrawn="1"/>
          </p:nvSpPr>
          <p:spPr bwMode="gray">
            <a:xfrm>
              <a:off x="-1905405" y="2981235"/>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27" name="Rectangle 108"/>
            <p:cNvSpPr>
              <a:spLocks noChangeArrowheads="1"/>
            </p:cNvSpPr>
            <p:nvPr userDrawn="1"/>
          </p:nvSpPr>
          <p:spPr bwMode="gray">
            <a:xfrm>
              <a:off x="-1614892" y="294585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28" name="Rectangle 109"/>
            <p:cNvSpPr>
              <a:spLocks noChangeArrowheads="1"/>
            </p:cNvSpPr>
            <p:nvPr/>
          </p:nvSpPr>
          <p:spPr bwMode="gray">
            <a:xfrm>
              <a:off x="-1905405" y="3313539"/>
              <a:ext cx="215900" cy="215900"/>
            </a:xfrm>
            <a:prstGeom prst="rect">
              <a:avLst/>
            </a:prstGeom>
            <a:solidFill>
              <a:srgbClr val="525199"/>
            </a:solidFill>
            <a:ln>
              <a:noFill/>
            </a:ln>
            <a:effectLst/>
          </p:spPr>
          <p:txBody>
            <a:bodyPr wrap="square" anchor="ctr">
              <a:noAutofit/>
            </a:bodyPr>
            <a:lstStyle/>
            <a:p>
              <a:endParaRPr lang="en-GB" sz="1000" dirty="0">
                <a:solidFill>
                  <a:srgbClr val="000000"/>
                </a:solidFill>
              </a:endParaRPr>
            </a:p>
          </p:txBody>
        </p:sp>
        <p:sp>
          <p:nvSpPr>
            <p:cNvPr id="129" name="Rectangle 110"/>
            <p:cNvSpPr>
              <a:spLocks noChangeArrowheads="1"/>
            </p:cNvSpPr>
            <p:nvPr/>
          </p:nvSpPr>
          <p:spPr bwMode="gray">
            <a:xfrm>
              <a:off x="-1614892" y="327770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Indigo</a:t>
              </a:r>
            </a:p>
            <a:p>
              <a:r>
                <a:rPr lang="en-GB" altLang="en-US" sz="1000" dirty="0">
                  <a:solidFill>
                    <a:srgbClr val="333333"/>
                  </a:solidFill>
                </a:rPr>
                <a:t>RGB= 82, 81, 153</a:t>
              </a:r>
            </a:p>
          </p:txBody>
        </p:sp>
        <p:sp>
          <p:nvSpPr>
            <p:cNvPr id="130" name="Rectangle 111"/>
            <p:cNvSpPr>
              <a:spLocks noChangeArrowheads="1"/>
            </p:cNvSpPr>
            <p:nvPr/>
          </p:nvSpPr>
          <p:spPr bwMode="gray">
            <a:xfrm>
              <a:off x="-1905405" y="3645843"/>
              <a:ext cx="215900" cy="215900"/>
            </a:xfrm>
            <a:prstGeom prst="rect">
              <a:avLst/>
            </a:prstGeom>
            <a:solidFill>
              <a:schemeClr val="accent4"/>
            </a:solidFill>
            <a:ln>
              <a:noFill/>
            </a:ln>
            <a:effectLst/>
          </p:spPr>
          <p:txBody>
            <a:bodyPr wrap="square" anchor="ctr">
              <a:noAutofit/>
            </a:bodyPr>
            <a:lstStyle/>
            <a:p>
              <a:endParaRPr lang="en-GB" sz="1000" dirty="0">
                <a:solidFill>
                  <a:srgbClr val="000000"/>
                </a:solidFill>
              </a:endParaRPr>
            </a:p>
          </p:txBody>
        </p:sp>
        <p:sp>
          <p:nvSpPr>
            <p:cNvPr id="131" name="Rectangle 112"/>
            <p:cNvSpPr>
              <a:spLocks noChangeArrowheads="1"/>
            </p:cNvSpPr>
            <p:nvPr/>
          </p:nvSpPr>
          <p:spPr bwMode="gray">
            <a:xfrm>
              <a:off x="-1614892" y="360955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Sky</a:t>
              </a:r>
            </a:p>
            <a:p>
              <a:r>
                <a:rPr lang="en-GB" altLang="en-US" sz="1000" dirty="0">
                  <a:solidFill>
                    <a:srgbClr val="333333"/>
                  </a:solidFill>
                </a:rPr>
                <a:t>RGB= 96, 166, 218</a:t>
              </a:r>
            </a:p>
          </p:txBody>
        </p:sp>
        <p:sp>
          <p:nvSpPr>
            <p:cNvPr id="132" name="Rectangle 113"/>
            <p:cNvSpPr>
              <a:spLocks noChangeArrowheads="1"/>
            </p:cNvSpPr>
            <p:nvPr/>
          </p:nvSpPr>
          <p:spPr bwMode="gray">
            <a:xfrm>
              <a:off x="-1905405" y="2420992"/>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chart colours</a:t>
              </a:r>
            </a:p>
          </p:txBody>
        </p:sp>
        <p:sp>
          <p:nvSpPr>
            <p:cNvPr id="133" name="Rectangle 107"/>
            <p:cNvSpPr>
              <a:spLocks noChangeArrowheads="1"/>
            </p:cNvSpPr>
            <p:nvPr/>
          </p:nvSpPr>
          <p:spPr bwMode="gray">
            <a:xfrm>
              <a:off x="-1905405" y="3978147"/>
              <a:ext cx="215900" cy="215900"/>
            </a:xfrm>
            <a:prstGeom prst="rect">
              <a:avLst/>
            </a:prstGeom>
            <a:solidFill>
              <a:schemeClr val="accent5"/>
            </a:solidFill>
            <a:ln>
              <a:noFill/>
            </a:ln>
            <a:effectLst/>
          </p:spPr>
          <p:txBody>
            <a:bodyPr wrap="square" anchor="ctr">
              <a:noAutofit/>
            </a:bodyPr>
            <a:lstStyle/>
            <a:p>
              <a:endParaRPr lang="en-GB" sz="1000" dirty="0">
                <a:solidFill>
                  <a:srgbClr val="000000"/>
                </a:solidFill>
              </a:endParaRPr>
            </a:p>
          </p:txBody>
        </p:sp>
        <p:sp>
          <p:nvSpPr>
            <p:cNvPr id="134" name="Rectangle 108"/>
            <p:cNvSpPr>
              <a:spLocks noChangeArrowheads="1"/>
            </p:cNvSpPr>
            <p:nvPr/>
          </p:nvSpPr>
          <p:spPr bwMode="gray">
            <a:xfrm>
              <a:off x="-1614892" y="394141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Fuchsia</a:t>
              </a:r>
            </a:p>
            <a:p>
              <a:r>
                <a:rPr lang="en-GB" altLang="en-US" sz="1000" dirty="0">
                  <a:solidFill>
                    <a:srgbClr val="333333"/>
                  </a:solidFill>
                </a:rPr>
                <a:t>RGB= 171, 0, 102</a:t>
              </a:r>
            </a:p>
          </p:txBody>
        </p:sp>
        <p:sp>
          <p:nvSpPr>
            <p:cNvPr id="135" name="Rectangle 109"/>
            <p:cNvSpPr>
              <a:spLocks noChangeArrowheads="1"/>
            </p:cNvSpPr>
            <p:nvPr/>
          </p:nvSpPr>
          <p:spPr bwMode="gray">
            <a:xfrm>
              <a:off x="-1905405" y="4310451"/>
              <a:ext cx="215900" cy="215900"/>
            </a:xfrm>
            <a:prstGeom prst="rect">
              <a:avLst/>
            </a:prstGeom>
            <a:solidFill>
              <a:schemeClr val="accent6"/>
            </a:solidFill>
            <a:ln>
              <a:noFill/>
            </a:ln>
            <a:effectLst/>
          </p:spPr>
          <p:txBody>
            <a:bodyPr wrap="square" anchor="ctr">
              <a:noAutofit/>
            </a:bodyPr>
            <a:lstStyle/>
            <a:p>
              <a:endParaRPr lang="en-GB" sz="1000" dirty="0">
                <a:solidFill>
                  <a:srgbClr val="000000"/>
                </a:solidFill>
              </a:endParaRPr>
            </a:p>
          </p:txBody>
        </p:sp>
        <p:sp>
          <p:nvSpPr>
            <p:cNvPr id="136" name="Rectangle 110"/>
            <p:cNvSpPr>
              <a:spLocks noChangeArrowheads="1"/>
            </p:cNvSpPr>
            <p:nvPr/>
          </p:nvSpPr>
          <p:spPr bwMode="gray">
            <a:xfrm>
              <a:off x="-1614892" y="42732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Lime</a:t>
              </a:r>
            </a:p>
            <a:p>
              <a:r>
                <a:rPr lang="en-GB" altLang="en-US" sz="1000" dirty="0">
                  <a:solidFill>
                    <a:srgbClr val="333333"/>
                  </a:solidFill>
                </a:rPr>
                <a:t>RGB= 208, 217, 60</a:t>
              </a:r>
            </a:p>
          </p:txBody>
        </p:sp>
        <p:sp>
          <p:nvSpPr>
            <p:cNvPr id="137" name="Rectangle 111"/>
            <p:cNvSpPr>
              <a:spLocks noChangeArrowheads="1"/>
            </p:cNvSpPr>
            <p:nvPr/>
          </p:nvSpPr>
          <p:spPr bwMode="gray">
            <a:xfrm>
              <a:off x="-1905405" y="4642755"/>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38" name="Rectangle 112"/>
            <p:cNvSpPr>
              <a:spLocks noChangeArrowheads="1"/>
            </p:cNvSpPr>
            <p:nvPr/>
          </p:nvSpPr>
          <p:spPr bwMode="gray">
            <a:xfrm>
              <a:off x="-1614892" y="46051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Leaf</a:t>
              </a:r>
            </a:p>
            <a:p>
              <a:r>
                <a:rPr lang="en-GB" altLang="en-US" sz="1000" dirty="0">
                  <a:solidFill>
                    <a:srgbClr val="333333"/>
                  </a:solidFill>
                </a:rPr>
                <a:t>RGB= 52, 150, 81</a:t>
              </a:r>
            </a:p>
          </p:txBody>
        </p:sp>
        <p:grpSp>
          <p:nvGrpSpPr>
            <p:cNvPr id="139" name="Group 138"/>
            <p:cNvGrpSpPr/>
            <p:nvPr/>
          </p:nvGrpSpPr>
          <p:grpSpPr bwMode="gray">
            <a:xfrm>
              <a:off x="-3757621" y="282274"/>
              <a:ext cx="1823762" cy="5896276"/>
              <a:chOff x="-2581275" y="588529"/>
              <a:chExt cx="1823762" cy="5896276"/>
            </a:xfrm>
          </p:grpSpPr>
          <p:sp>
            <p:nvSpPr>
              <p:cNvPr id="151" name="Rectangle 104"/>
              <p:cNvSpPr>
                <a:spLocks noChangeArrowheads="1"/>
              </p:cNvSpPr>
              <p:nvPr userDrawn="1"/>
            </p:nvSpPr>
            <p:spPr bwMode="gray">
              <a:xfrm>
                <a:off x="-2581275" y="588529"/>
                <a:ext cx="1632754" cy="5896276"/>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52" name="Rectangle 105"/>
              <p:cNvSpPr>
                <a:spLocks noChangeArrowheads="1"/>
              </p:cNvSpPr>
              <p:nvPr userDrawn="1"/>
            </p:nvSpPr>
            <p:spPr bwMode="gray">
              <a:xfrm>
                <a:off x="-2449513" y="1176337"/>
                <a:ext cx="215900" cy="215900"/>
              </a:xfrm>
              <a:prstGeom prst="rect">
                <a:avLst/>
              </a:prstGeom>
              <a:solidFill>
                <a:srgbClr val="9797C2"/>
              </a:solidFill>
              <a:ln>
                <a:noFill/>
              </a:ln>
              <a:effectLst/>
            </p:spPr>
            <p:txBody>
              <a:bodyPr wrap="square" anchor="ctr">
                <a:noAutofit/>
              </a:bodyPr>
              <a:lstStyle/>
              <a:p>
                <a:endParaRPr lang="en-GB" sz="1000" dirty="0">
                  <a:solidFill>
                    <a:srgbClr val="000000"/>
                  </a:solidFill>
                </a:endParaRPr>
              </a:p>
            </p:txBody>
          </p:sp>
          <p:sp>
            <p:nvSpPr>
              <p:cNvPr id="153" name="Rectangle 106"/>
              <p:cNvSpPr>
                <a:spLocks noChangeArrowheads="1"/>
              </p:cNvSpPr>
              <p:nvPr userDrawn="1"/>
            </p:nvSpPr>
            <p:spPr bwMode="gray">
              <a:xfrm>
                <a:off x="-2159000" y="11414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151, 151, 194</a:t>
                </a:r>
              </a:p>
            </p:txBody>
          </p:sp>
          <p:sp>
            <p:nvSpPr>
              <p:cNvPr id="154" name="Rectangle 107"/>
              <p:cNvSpPr>
                <a:spLocks noChangeArrowheads="1"/>
              </p:cNvSpPr>
              <p:nvPr userDrawn="1"/>
            </p:nvSpPr>
            <p:spPr bwMode="gray">
              <a:xfrm>
                <a:off x="-2449513" y="1440644"/>
                <a:ext cx="215900" cy="215900"/>
              </a:xfrm>
              <a:prstGeom prst="rect">
                <a:avLst/>
              </a:prstGeom>
              <a:solidFill>
                <a:srgbClr val="A0CAE9"/>
              </a:solidFill>
              <a:ln>
                <a:noFill/>
              </a:ln>
              <a:effectLst/>
            </p:spPr>
            <p:txBody>
              <a:bodyPr wrap="square" anchor="ctr">
                <a:noAutofit/>
              </a:bodyPr>
              <a:lstStyle/>
              <a:p>
                <a:endParaRPr lang="en-GB" sz="1000" dirty="0">
                  <a:solidFill>
                    <a:srgbClr val="000000"/>
                  </a:solidFill>
                </a:endParaRPr>
              </a:p>
            </p:txBody>
          </p:sp>
          <p:sp>
            <p:nvSpPr>
              <p:cNvPr id="155" name="Rectangle 108"/>
              <p:cNvSpPr>
                <a:spLocks noChangeArrowheads="1"/>
              </p:cNvSpPr>
              <p:nvPr userDrawn="1"/>
            </p:nvSpPr>
            <p:spPr bwMode="gray">
              <a:xfrm>
                <a:off x="-2159000" y="140571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160, 202, 233</a:t>
                </a:r>
              </a:p>
            </p:txBody>
          </p:sp>
          <p:sp>
            <p:nvSpPr>
              <p:cNvPr id="156" name="Rectangle 109"/>
              <p:cNvSpPr>
                <a:spLocks noChangeArrowheads="1"/>
              </p:cNvSpPr>
              <p:nvPr userDrawn="1"/>
            </p:nvSpPr>
            <p:spPr bwMode="gray">
              <a:xfrm>
                <a:off x="-2449513" y="1701603"/>
                <a:ext cx="215900" cy="215900"/>
              </a:xfrm>
              <a:prstGeom prst="rect">
                <a:avLst/>
              </a:prstGeom>
              <a:solidFill>
                <a:srgbClr val="CD66A3"/>
              </a:solidFill>
              <a:ln>
                <a:noFill/>
              </a:ln>
              <a:effectLst/>
            </p:spPr>
            <p:txBody>
              <a:bodyPr wrap="square" anchor="ctr">
                <a:noAutofit/>
              </a:bodyPr>
              <a:lstStyle/>
              <a:p>
                <a:endParaRPr lang="en-GB" sz="1000" dirty="0">
                  <a:solidFill>
                    <a:srgbClr val="000000"/>
                  </a:solidFill>
                </a:endParaRPr>
              </a:p>
            </p:txBody>
          </p:sp>
          <p:sp>
            <p:nvSpPr>
              <p:cNvPr id="157" name="Rectangle 110"/>
              <p:cNvSpPr>
                <a:spLocks noChangeArrowheads="1"/>
              </p:cNvSpPr>
              <p:nvPr userDrawn="1"/>
            </p:nvSpPr>
            <p:spPr bwMode="gray">
              <a:xfrm>
                <a:off x="-2159000" y="166667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205, 102, 163</a:t>
                </a:r>
              </a:p>
            </p:txBody>
          </p:sp>
          <p:sp>
            <p:nvSpPr>
              <p:cNvPr id="158" name="Rectangle 111"/>
              <p:cNvSpPr>
                <a:spLocks noChangeArrowheads="1"/>
              </p:cNvSpPr>
              <p:nvPr userDrawn="1"/>
            </p:nvSpPr>
            <p:spPr bwMode="gray">
              <a:xfrm>
                <a:off x="-2449513" y="1987353"/>
                <a:ext cx="215900" cy="215900"/>
              </a:xfrm>
              <a:prstGeom prst="rect">
                <a:avLst/>
              </a:prstGeom>
              <a:solidFill>
                <a:srgbClr val="E3E88A"/>
              </a:solidFill>
              <a:ln>
                <a:noFill/>
              </a:ln>
              <a:effectLst/>
            </p:spPr>
            <p:txBody>
              <a:bodyPr wrap="square" anchor="ctr">
                <a:noAutofit/>
              </a:bodyPr>
              <a:lstStyle/>
              <a:p>
                <a:endParaRPr lang="en-GB" sz="1000" dirty="0">
                  <a:solidFill>
                    <a:srgbClr val="000000"/>
                  </a:solidFill>
                </a:endParaRPr>
              </a:p>
            </p:txBody>
          </p:sp>
          <p:sp>
            <p:nvSpPr>
              <p:cNvPr id="159" name="Rectangle 112"/>
              <p:cNvSpPr>
                <a:spLocks noChangeArrowheads="1"/>
              </p:cNvSpPr>
              <p:nvPr userDrawn="1"/>
            </p:nvSpPr>
            <p:spPr bwMode="gray">
              <a:xfrm>
                <a:off x="-2159000" y="195242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227, 232, 138</a:t>
                </a:r>
              </a:p>
            </p:txBody>
          </p:sp>
          <p:sp>
            <p:nvSpPr>
              <p:cNvPr id="160" name="Rectangle 113"/>
              <p:cNvSpPr>
                <a:spLocks noChangeArrowheads="1"/>
              </p:cNvSpPr>
              <p:nvPr userDrawn="1"/>
            </p:nvSpPr>
            <p:spPr bwMode="gray">
              <a:xfrm>
                <a:off x="-2449513" y="679450"/>
                <a:ext cx="1648401"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nSpc>
                    <a:spcPct val="90000"/>
                  </a:lnSpc>
                  <a:spcBef>
                    <a:spcPct val="20000"/>
                  </a:spcBef>
                  <a:spcAft>
                    <a:spcPct val="20000"/>
                  </a:spcAft>
                </a:pPr>
                <a:r>
                  <a:rPr lang="en-GB" altLang="en-US" sz="1000" b="1" dirty="0">
                    <a:solidFill>
                      <a:srgbClr val="333333"/>
                    </a:solidFill>
                  </a:rPr>
                  <a:t>Secondary chart colours</a:t>
                </a:r>
              </a:p>
            </p:txBody>
          </p:sp>
          <p:sp>
            <p:nvSpPr>
              <p:cNvPr id="161" name="Rectangle 107"/>
              <p:cNvSpPr>
                <a:spLocks noChangeArrowheads="1"/>
              </p:cNvSpPr>
              <p:nvPr/>
            </p:nvSpPr>
            <p:spPr bwMode="gray">
              <a:xfrm>
                <a:off x="-2449513" y="2277866"/>
                <a:ext cx="215900" cy="215900"/>
              </a:xfrm>
              <a:prstGeom prst="rect">
                <a:avLst/>
              </a:prstGeom>
              <a:solidFill>
                <a:srgbClr val="85C097"/>
              </a:solidFill>
              <a:ln>
                <a:noFill/>
              </a:ln>
              <a:effectLst/>
            </p:spPr>
            <p:txBody>
              <a:bodyPr wrap="square" anchor="ctr">
                <a:noAutofit/>
              </a:bodyPr>
              <a:lstStyle/>
              <a:p>
                <a:endParaRPr lang="en-GB" sz="1000" dirty="0">
                  <a:solidFill>
                    <a:srgbClr val="000000"/>
                  </a:solidFill>
                </a:endParaRPr>
              </a:p>
            </p:txBody>
          </p:sp>
          <p:sp>
            <p:nvSpPr>
              <p:cNvPr id="162" name="Rectangle 108"/>
              <p:cNvSpPr>
                <a:spLocks noChangeArrowheads="1"/>
              </p:cNvSpPr>
              <p:nvPr/>
            </p:nvSpPr>
            <p:spPr bwMode="gray">
              <a:xfrm>
                <a:off x="-2159000" y="224294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133, 192, 151</a:t>
                </a:r>
              </a:p>
            </p:txBody>
          </p:sp>
          <p:sp>
            <p:nvSpPr>
              <p:cNvPr id="228" name="Rectangle 109"/>
              <p:cNvSpPr>
                <a:spLocks noChangeArrowheads="1"/>
              </p:cNvSpPr>
              <p:nvPr/>
            </p:nvSpPr>
            <p:spPr bwMode="gray">
              <a:xfrm>
                <a:off x="-2449513" y="3111995"/>
                <a:ext cx="215900" cy="215900"/>
              </a:xfrm>
              <a:prstGeom prst="rect">
                <a:avLst/>
              </a:prstGeom>
              <a:solidFill>
                <a:srgbClr val="CBCAE0"/>
              </a:solidFill>
              <a:ln>
                <a:noFill/>
              </a:ln>
              <a:effectLst/>
            </p:spPr>
            <p:txBody>
              <a:bodyPr wrap="square" anchor="ctr">
                <a:noAutofit/>
              </a:bodyPr>
              <a:lstStyle/>
              <a:p>
                <a:endParaRPr lang="en-GB" sz="1000" dirty="0">
                  <a:solidFill>
                    <a:srgbClr val="000000"/>
                  </a:solidFill>
                </a:endParaRPr>
              </a:p>
            </p:txBody>
          </p:sp>
          <p:sp>
            <p:nvSpPr>
              <p:cNvPr id="229" name="Rectangle 110"/>
              <p:cNvSpPr>
                <a:spLocks noChangeArrowheads="1"/>
              </p:cNvSpPr>
              <p:nvPr/>
            </p:nvSpPr>
            <p:spPr bwMode="gray">
              <a:xfrm>
                <a:off x="-2159000" y="307707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203, 202, 224</a:t>
                </a:r>
              </a:p>
            </p:txBody>
          </p:sp>
          <p:sp>
            <p:nvSpPr>
              <p:cNvPr id="230" name="Rectangle 111"/>
              <p:cNvSpPr>
                <a:spLocks noChangeArrowheads="1"/>
              </p:cNvSpPr>
              <p:nvPr/>
            </p:nvSpPr>
            <p:spPr bwMode="gray">
              <a:xfrm>
                <a:off x="-2449513" y="3397745"/>
                <a:ext cx="215900" cy="215900"/>
              </a:xfrm>
              <a:prstGeom prst="rect">
                <a:avLst/>
              </a:prstGeom>
              <a:solidFill>
                <a:srgbClr val="CFE4F4"/>
              </a:solidFill>
              <a:ln>
                <a:noFill/>
              </a:ln>
              <a:effectLst/>
            </p:spPr>
            <p:txBody>
              <a:bodyPr wrap="square" anchor="ctr">
                <a:noAutofit/>
              </a:bodyPr>
              <a:lstStyle/>
              <a:p>
                <a:endParaRPr lang="en-GB" sz="1000" dirty="0">
                  <a:solidFill>
                    <a:srgbClr val="000000"/>
                  </a:solidFill>
                </a:endParaRPr>
              </a:p>
            </p:txBody>
          </p:sp>
          <p:sp>
            <p:nvSpPr>
              <p:cNvPr id="231" name="Rectangle 112"/>
              <p:cNvSpPr>
                <a:spLocks noChangeArrowheads="1"/>
              </p:cNvSpPr>
              <p:nvPr/>
            </p:nvSpPr>
            <p:spPr bwMode="gray">
              <a:xfrm>
                <a:off x="-2159000" y="336282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207, 228, 244</a:t>
                </a:r>
              </a:p>
            </p:txBody>
          </p:sp>
          <p:sp>
            <p:nvSpPr>
              <p:cNvPr id="232" name="Rectangle 111"/>
              <p:cNvSpPr>
                <a:spLocks noChangeArrowheads="1"/>
              </p:cNvSpPr>
              <p:nvPr userDrawn="1"/>
            </p:nvSpPr>
            <p:spPr bwMode="gray">
              <a:xfrm>
                <a:off x="-2449513" y="3668954"/>
                <a:ext cx="215900" cy="215900"/>
              </a:xfrm>
              <a:prstGeom prst="rect">
                <a:avLst/>
              </a:prstGeom>
              <a:solidFill>
                <a:srgbClr val="E6B2D1"/>
              </a:solidFill>
              <a:ln>
                <a:noFill/>
              </a:ln>
              <a:effectLst/>
            </p:spPr>
            <p:txBody>
              <a:bodyPr wrap="square" anchor="ctr">
                <a:noAutofit/>
              </a:bodyPr>
              <a:lstStyle/>
              <a:p>
                <a:endParaRPr lang="en-GB" sz="1000" dirty="0">
                  <a:solidFill>
                    <a:srgbClr val="000000"/>
                  </a:solidFill>
                </a:endParaRPr>
              </a:p>
            </p:txBody>
          </p:sp>
          <p:sp>
            <p:nvSpPr>
              <p:cNvPr id="233" name="Rectangle 112"/>
              <p:cNvSpPr>
                <a:spLocks noChangeArrowheads="1"/>
              </p:cNvSpPr>
              <p:nvPr userDrawn="1"/>
            </p:nvSpPr>
            <p:spPr bwMode="gray">
              <a:xfrm>
                <a:off x="-2159000" y="3634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230, 178, 209</a:t>
                </a:r>
              </a:p>
            </p:txBody>
          </p:sp>
          <p:sp>
            <p:nvSpPr>
              <p:cNvPr id="234" name="Rectangle 111"/>
              <p:cNvSpPr>
                <a:spLocks noChangeArrowheads="1"/>
              </p:cNvSpPr>
              <p:nvPr userDrawn="1"/>
            </p:nvSpPr>
            <p:spPr bwMode="gray">
              <a:xfrm>
                <a:off x="-2449513" y="3954704"/>
                <a:ext cx="215900" cy="215900"/>
              </a:xfrm>
              <a:prstGeom prst="rect">
                <a:avLst/>
              </a:prstGeom>
              <a:solidFill>
                <a:srgbClr val="F1F4C4"/>
              </a:solidFill>
              <a:ln>
                <a:noFill/>
              </a:ln>
              <a:effectLst/>
            </p:spPr>
            <p:txBody>
              <a:bodyPr wrap="square" anchor="ctr">
                <a:noAutofit/>
              </a:bodyPr>
              <a:lstStyle/>
              <a:p>
                <a:endParaRPr lang="en-GB" sz="1000" dirty="0">
                  <a:solidFill>
                    <a:srgbClr val="000000"/>
                  </a:solidFill>
                </a:endParaRPr>
              </a:p>
            </p:txBody>
          </p:sp>
          <p:sp>
            <p:nvSpPr>
              <p:cNvPr id="235" name="Rectangle 112"/>
              <p:cNvSpPr>
                <a:spLocks noChangeArrowheads="1"/>
              </p:cNvSpPr>
              <p:nvPr userDrawn="1"/>
            </p:nvSpPr>
            <p:spPr bwMode="gray">
              <a:xfrm>
                <a:off x="-2159000" y="39197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241, 244, 196</a:t>
                </a:r>
              </a:p>
            </p:txBody>
          </p:sp>
          <p:sp>
            <p:nvSpPr>
              <p:cNvPr id="236" name="Rectangle 111"/>
              <p:cNvSpPr>
                <a:spLocks noChangeArrowheads="1"/>
              </p:cNvSpPr>
              <p:nvPr userDrawn="1"/>
            </p:nvSpPr>
            <p:spPr bwMode="gray">
              <a:xfrm>
                <a:off x="-2449513" y="4240454"/>
                <a:ext cx="215900" cy="215900"/>
              </a:xfrm>
              <a:prstGeom prst="rect">
                <a:avLst/>
              </a:prstGeom>
              <a:solidFill>
                <a:srgbClr val="C2DFCA"/>
              </a:solidFill>
              <a:ln>
                <a:noFill/>
              </a:ln>
              <a:effectLst/>
            </p:spPr>
            <p:txBody>
              <a:bodyPr wrap="square" anchor="ctr">
                <a:noAutofit/>
              </a:bodyPr>
              <a:lstStyle/>
              <a:p>
                <a:endParaRPr lang="en-GB" sz="1000" dirty="0">
                  <a:solidFill>
                    <a:srgbClr val="000000"/>
                  </a:solidFill>
                </a:endParaRPr>
              </a:p>
            </p:txBody>
          </p:sp>
          <p:sp>
            <p:nvSpPr>
              <p:cNvPr id="237" name="Rectangle 112"/>
              <p:cNvSpPr>
                <a:spLocks noChangeArrowheads="1"/>
              </p:cNvSpPr>
              <p:nvPr userDrawn="1"/>
            </p:nvSpPr>
            <p:spPr bwMode="gray">
              <a:xfrm>
                <a:off x="-2159000" y="42055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194, 223, 202</a:t>
                </a:r>
              </a:p>
            </p:txBody>
          </p:sp>
          <p:sp>
            <p:nvSpPr>
              <p:cNvPr id="238" name="Rectangle 111"/>
              <p:cNvSpPr>
                <a:spLocks noChangeArrowheads="1"/>
              </p:cNvSpPr>
              <p:nvPr userDrawn="1"/>
            </p:nvSpPr>
            <p:spPr bwMode="gray">
              <a:xfrm>
                <a:off x="-2449513" y="4992390"/>
                <a:ext cx="215900" cy="215900"/>
              </a:xfrm>
              <a:prstGeom prst="rect">
                <a:avLst/>
              </a:prstGeom>
              <a:solidFill>
                <a:srgbClr val="E5E5F0"/>
              </a:solidFill>
              <a:ln>
                <a:noFill/>
              </a:ln>
              <a:effectLst/>
            </p:spPr>
            <p:txBody>
              <a:bodyPr wrap="square" anchor="ctr">
                <a:noAutofit/>
              </a:bodyPr>
              <a:lstStyle/>
              <a:p>
                <a:endParaRPr lang="en-GB" sz="1000" dirty="0">
                  <a:solidFill>
                    <a:srgbClr val="000000"/>
                  </a:solidFill>
                </a:endParaRPr>
              </a:p>
            </p:txBody>
          </p:sp>
          <p:sp>
            <p:nvSpPr>
              <p:cNvPr id="239" name="Rectangle 112"/>
              <p:cNvSpPr>
                <a:spLocks noChangeArrowheads="1"/>
              </p:cNvSpPr>
              <p:nvPr userDrawn="1"/>
            </p:nvSpPr>
            <p:spPr bwMode="gray">
              <a:xfrm>
                <a:off x="-2159000" y="495746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229, 229, 240</a:t>
                </a:r>
              </a:p>
            </p:txBody>
          </p:sp>
          <p:sp>
            <p:nvSpPr>
              <p:cNvPr id="240" name="Rectangle 111"/>
              <p:cNvSpPr>
                <a:spLocks noChangeArrowheads="1"/>
              </p:cNvSpPr>
              <p:nvPr userDrawn="1"/>
            </p:nvSpPr>
            <p:spPr bwMode="gray">
              <a:xfrm>
                <a:off x="-2449513" y="5274954"/>
                <a:ext cx="215900" cy="215900"/>
              </a:xfrm>
              <a:prstGeom prst="rect">
                <a:avLst/>
              </a:prstGeom>
              <a:solidFill>
                <a:srgbClr val="E7F2F9"/>
              </a:solidFill>
              <a:ln>
                <a:noFill/>
              </a:ln>
              <a:effectLst/>
            </p:spPr>
            <p:txBody>
              <a:bodyPr wrap="square" anchor="ctr">
                <a:noAutofit/>
              </a:bodyPr>
              <a:lstStyle/>
              <a:p>
                <a:endParaRPr lang="en-GB" sz="1000" dirty="0">
                  <a:solidFill>
                    <a:srgbClr val="000000"/>
                  </a:solidFill>
                </a:endParaRPr>
              </a:p>
            </p:txBody>
          </p:sp>
          <p:sp>
            <p:nvSpPr>
              <p:cNvPr id="241" name="Rectangle 112"/>
              <p:cNvSpPr>
                <a:spLocks noChangeArrowheads="1"/>
              </p:cNvSpPr>
              <p:nvPr userDrawn="1"/>
            </p:nvSpPr>
            <p:spPr bwMode="gray">
              <a:xfrm>
                <a:off x="-2159000" y="5240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231, 242, 249</a:t>
                </a:r>
              </a:p>
            </p:txBody>
          </p:sp>
          <p:sp>
            <p:nvSpPr>
              <p:cNvPr id="242" name="Rectangle 111"/>
              <p:cNvSpPr>
                <a:spLocks noChangeArrowheads="1"/>
              </p:cNvSpPr>
              <p:nvPr userDrawn="1"/>
            </p:nvSpPr>
            <p:spPr bwMode="gray">
              <a:xfrm>
                <a:off x="-2449513" y="5551483"/>
                <a:ext cx="215900" cy="215900"/>
              </a:xfrm>
              <a:prstGeom prst="rect">
                <a:avLst/>
              </a:prstGeom>
              <a:solidFill>
                <a:srgbClr val="F2D9E8"/>
              </a:solidFill>
              <a:ln>
                <a:noFill/>
              </a:ln>
              <a:effectLst/>
            </p:spPr>
            <p:txBody>
              <a:bodyPr wrap="square" anchor="ctr">
                <a:noAutofit/>
              </a:bodyPr>
              <a:lstStyle/>
              <a:p>
                <a:endParaRPr lang="en-GB" sz="1000" dirty="0">
                  <a:solidFill>
                    <a:srgbClr val="000000"/>
                  </a:solidFill>
                </a:endParaRPr>
              </a:p>
            </p:txBody>
          </p:sp>
          <p:sp>
            <p:nvSpPr>
              <p:cNvPr id="243" name="Rectangle 112"/>
              <p:cNvSpPr>
                <a:spLocks noChangeArrowheads="1"/>
              </p:cNvSpPr>
              <p:nvPr userDrawn="1"/>
            </p:nvSpPr>
            <p:spPr bwMode="gray">
              <a:xfrm>
                <a:off x="-2159000" y="551655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242, 217, 232</a:t>
                </a:r>
              </a:p>
            </p:txBody>
          </p:sp>
          <p:sp>
            <p:nvSpPr>
              <p:cNvPr id="244" name="Rectangle 111"/>
              <p:cNvSpPr>
                <a:spLocks noChangeArrowheads="1"/>
              </p:cNvSpPr>
              <p:nvPr userDrawn="1"/>
            </p:nvSpPr>
            <p:spPr bwMode="gray">
              <a:xfrm>
                <a:off x="-2449513" y="5840449"/>
                <a:ext cx="215900" cy="215900"/>
              </a:xfrm>
              <a:prstGeom prst="rect">
                <a:avLst/>
              </a:prstGeom>
              <a:solidFill>
                <a:srgbClr val="F8F9E2"/>
              </a:solidFill>
              <a:ln>
                <a:noFill/>
              </a:ln>
              <a:effectLst/>
            </p:spPr>
            <p:txBody>
              <a:bodyPr wrap="square" anchor="ctr">
                <a:noAutofit/>
              </a:bodyPr>
              <a:lstStyle/>
              <a:p>
                <a:endParaRPr lang="en-GB" sz="1000" dirty="0">
                  <a:solidFill>
                    <a:srgbClr val="000000"/>
                  </a:solidFill>
                </a:endParaRPr>
              </a:p>
            </p:txBody>
          </p:sp>
          <p:sp>
            <p:nvSpPr>
              <p:cNvPr id="245" name="Rectangle 112"/>
              <p:cNvSpPr>
                <a:spLocks noChangeArrowheads="1"/>
              </p:cNvSpPr>
              <p:nvPr userDrawn="1"/>
            </p:nvSpPr>
            <p:spPr bwMode="gray">
              <a:xfrm>
                <a:off x="-2159000" y="580552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248, 249, 226</a:t>
                </a:r>
              </a:p>
            </p:txBody>
          </p:sp>
          <p:sp>
            <p:nvSpPr>
              <p:cNvPr id="246" name="Rectangle 111"/>
              <p:cNvSpPr>
                <a:spLocks noChangeArrowheads="1"/>
              </p:cNvSpPr>
              <p:nvPr userDrawn="1"/>
            </p:nvSpPr>
            <p:spPr bwMode="gray">
              <a:xfrm>
                <a:off x="-2449513" y="6126951"/>
                <a:ext cx="215900" cy="215900"/>
              </a:xfrm>
              <a:prstGeom prst="rect">
                <a:avLst/>
              </a:prstGeom>
              <a:solidFill>
                <a:srgbClr val="E1EFE5"/>
              </a:solidFill>
              <a:ln>
                <a:noFill/>
              </a:ln>
              <a:effectLst/>
            </p:spPr>
            <p:txBody>
              <a:bodyPr wrap="square" anchor="ctr">
                <a:noAutofit/>
              </a:bodyPr>
              <a:lstStyle/>
              <a:p>
                <a:endParaRPr lang="en-GB" sz="1000" dirty="0">
                  <a:solidFill>
                    <a:srgbClr val="000000"/>
                  </a:solidFill>
                </a:endParaRPr>
              </a:p>
            </p:txBody>
          </p:sp>
          <p:sp>
            <p:nvSpPr>
              <p:cNvPr id="266" name="Rectangle 112"/>
              <p:cNvSpPr>
                <a:spLocks noChangeArrowheads="1"/>
              </p:cNvSpPr>
              <p:nvPr userDrawn="1"/>
            </p:nvSpPr>
            <p:spPr bwMode="gray">
              <a:xfrm>
                <a:off x="-2159000" y="609202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225, 239, 229</a:t>
                </a:r>
              </a:p>
            </p:txBody>
          </p:sp>
          <p:sp>
            <p:nvSpPr>
              <p:cNvPr id="267" name="Rectangle 113"/>
              <p:cNvSpPr>
                <a:spLocks noChangeArrowheads="1"/>
              </p:cNvSpPr>
              <p:nvPr userDrawn="1"/>
            </p:nvSpPr>
            <p:spPr bwMode="gray">
              <a:xfrm>
                <a:off x="-2449513" y="97294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60% tints</a:t>
                </a:r>
              </a:p>
            </p:txBody>
          </p:sp>
          <p:sp>
            <p:nvSpPr>
              <p:cNvPr id="268" name="Rectangle 113"/>
              <p:cNvSpPr>
                <a:spLocks noChangeArrowheads="1"/>
              </p:cNvSpPr>
              <p:nvPr userDrawn="1"/>
            </p:nvSpPr>
            <p:spPr bwMode="gray">
              <a:xfrm>
                <a:off x="-2449513" y="2860261"/>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30% tints</a:t>
                </a:r>
              </a:p>
            </p:txBody>
          </p:sp>
          <p:sp>
            <p:nvSpPr>
              <p:cNvPr id="269" name="Rectangle 113"/>
              <p:cNvSpPr>
                <a:spLocks noChangeArrowheads="1"/>
              </p:cNvSpPr>
              <p:nvPr userDrawn="1"/>
            </p:nvSpPr>
            <p:spPr bwMode="gray">
              <a:xfrm>
                <a:off x="-2449513" y="4746818"/>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15% tints</a:t>
                </a:r>
              </a:p>
            </p:txBody>
          </p:sp>
        </p:grpSp>
        <p:grpSp>
          <p:nvGrpSpPr>
            <p:cNvPr id="140" name="Group 139"/>
            <p:cNvGrpSpPr/>
            <p:nvPr/>
          </p:nvGrpSpPr>
          <p:grpSpPr bwMode="gray">
            <a:xfrm>
              <a:off x="-2037167" y="4944062"/>
              <a:ext cx="1872000" cy="1234488"/>
              <a:chOff x="-4322546" y="1625900"/>
              <a:chExt cx="1872000" cy="1234488"/>
            </a:xfrm>
          </p:grpSpPr>
          <p:sp>
            <p:nvSpPr>
              <p:cNvPr id="144" name="Rectangle 104"/>
              <p:cNvSpPr>
                <a:spLocks noChangeArrowheads="1"/>
              </p:cNvSpPr>
              <p:nvPr userDrawn="1"/>
            </p:nvSpPr>
            <p:spPr bwMode="gray">
              <a:xfrm>
                <a:off x="-4322546" y="2035016"/>
                <a:ext cx="1872000" cy="825372"/>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5" name="Rectangle 109"/>
              <p:cNvSpPr>
                <a:spLocks noChangeArrowheads="1"/>
              </p:cNvSpPr>
              <p:nvPr userDrawn="1"/>
            </p:nvSpPr>
            <p:spPr bwMode="gray">
              <a:xfrm>
                <a:off x="-4190784" y="2285167"/>
                <a:ext cx="215900" cy="215900"/>
              </a:xfrm>
              <a:prstGeom prst="rect">
                <a:avLst/>
              </a:prstGeom>
              <a:solidFill>
                <a:srgbClr val="FF0000"/>
              </a:solidFill>
              <a:ln>
                <a:noFill/>
              </a:ln>
              <a:effectLst/>
            </p:spPr>
            <p:txBody>
              <a:bodyPr wrap="square" anchor="ctr">
                <a:noAutofit/>
              </a:bodyPr>
              <a:lstStyle/>
              <a:p>
                <a:endParaRPr lang="en-GB" sz="1000" dirty="0">
                  <a:solidFill>
                    <a:srgbClr val="000000"/>
                  </a:solidFill>
                </a:endParaRPr>
              </a:p>
            </p:txBody>
          </p:sp>
          <p:sp>
            <p:nvSpPr>
              <p:cNvPr id="146" name="Rectangle 110"/>
              <p:cNvSpPr>
                <a:spLocks noChangeArrowheads="1"/>
              </p:cNvSpPr>
              <p:nvPr userDrawn="1"/>
            </p:nvSpPr>
            <p:spPr bwMode="gray">
              <a:xfrm>
                <a:off x="-3900271" y="224706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Minus</a:t>
                </a:r>
              </a:p>
              <a:p>
                <a:r>
                  <a:rPr lang="en-GB" altLang="en-US" sz="1000" dirty="0">
                    <a:solidFill>
                      <a:srgbClr val="333333"/>
                    </a:solidFill>
                  </a:rPr>
                  <a:t>RGB= 255, 0, 0</a:t>
                </a:r>
              </a:p>
            </p:txBody>
          </p:sp>
          <p:sp>
            <p:nvSpPr>
              <p:cNvPr id="147" name="Rectangle 113"/>
              <p:cNvSpPr>
                <a:spLocks noChangeArrowheads="1"/>
              </p:cNvSpPr>
              <p:nvPr userDrawn="1"/>
            </p:nvSpPr>
            <p:spPr bwMode="gray">
              <a:xfrm>
                <a:off x="-4190784" y="2060416"/>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Positive and Negative</a:t>
                </a:r>
              </a:p>
            </p:txBody>
          </p:sp>
          <p:sp>
            <p:nvSpPr>
              <p:cNvPr id="148" name="Rectangle 111"/>
              <p:cNvSpPr>
                <a:spLocks noChangeArrowheads="1"/>
              </p:cNvSpPr>
              <p:nvPr/>
            </p:nvSpPr>
            <p:spPr bwMode="gray">
              <a:xfrm>
                <a:off x="-4190784" y="2599492"/>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49" name="Rectangle 112"/>
              <p:cNvSpPr>
                <a:spLocks noChangeArrowheads="1"/>
              </p:cNvSpPr>
              <p:nvPr/>
            </p:nvSpPr>
            <p:spPr bwMode="gray">
              <a:xfrm>
                <a:off x="-3900271" y="256139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Plus</a:t>
                </a:r>
              </a:p>
              <a:p>
                <a:r>
                  <a:rPr lang="en-GB" altLang="en-US" sz="1000" dirty="0">
                    <a:solidFill>
                      <a:srgbClr val="333333"/>
                    </a:solidFill>
                  </a:rPr>
                  <a:t>RGB= 52, 150, 81</a:t>
                </a:r>
              </a:p>
            </p:txBody>
          </p:sp>
          <p:sp>
            <p:nvSpPr>
              <p:cNvPr id="150" name="Rectangle 113"/>
              <p:cNvSpPr>
                <a:spLocks noChangeArrowheads="1"/>
              </p:cNvSpPr>
              <p:nvPr userDrawn="1"/>
            </p:nvSpPr>
            <p:spPr bwMode="gray">
              <a:xfrm>
                <a:off x="-4190784" y="162590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Map fill</a:t>
                </a:r>
              </a:p>
            </p:txBody>
          </p:sp>
        </p:grpSp>
        <p:pic>
          <p:nvPicPr>
            <p:cNvPr id="141" name="Picture 140"/>
            <p:cNvPicPr>
              <a:picLocks noChangeAspect="1"/>
            </p:cNvPicPr>
            <p:nvPr/>
          </p:nvPicPr>
          <p:blipFill>
            <a:blip r:embed="rId3"/>
            <a:stretch>
              <a:fillRect/>
            </a:stretch>
          </p:blipFill>
          <p:spPr>
            <a:xfrm>
              <a:off x="-1905405" y="1725732"/>
              <a:ext cx="154783" cy="138908"/>
            </a:xfrm>
            <a:prstGeom prst="rect">
              <a:avLst/>
            </a:prstGeom>
          </p:spPr>
        </p:pic>
        <p:sp>
          <p:nvSpPr>
            <p:cNvPr id="142" name="Rectangle 111"/>
            <p:cNvSpPr>
              <a:spLocks noChangeArrowheads="1"/>
            </p:cNvSpPr>
            <p:nvPr userDrawn="1"/>
          </p:nvSpPr>
          <p:spPr bwMode="gray">
            <a:xfrm>
              <a:off x="-1905405" y="5140784"/>
              <a:ext cx="215900" cy="215900"/>
            </a:xfrm>
            <a:prstGeom prst="rect">
              <a:avLst/>
            </a:prstGeom>
            <a:solidFill>
              <a:srgbClr val="D9D9D9"/>
            </a:solidFill>
            <a:ln>
              <a:noFill/>
            </a:ln>
            <a:effectLst/>
          </p:spPr>
          <p:txBody>
            <a:bodyPr wrap="square" anchor="ctr">
              <a:noAutofit/>
            </a:bodyPr>
            <a:lstStyle/>
            <a:p>
              <a:endParaRPr lang="en-GB" sz="1000" dirty="0">
                <a:solidFill>
                  <a:srgbClr val="000000"/>
                </a:solidFill>
              </a:endParaRPr>
            </a:p>
          </p:txBody>
        </p:sp>
        <p:sp>
          <p:nvSpPr>
            <p:cNvPr id="143" name="Rectangle 112"/>
            <p:cNvSpPr>
              <a:spLocks noChangeArrowheads="1"/>
            </p:cNvSpPr>
            <p:nvPr userDrawn="1"/>
          </p:nvSpPr>
          <p:spPr bwMode="gray">
            <a:xfrm>
              <a:off x="-1614892" y="510268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217, 217, 217</a:t>
              </a:r>
            </a:p>
          </p:txBody>
        </p:sp>
      </p:grpSp>
    </p:spTree>
    <p:extLst>
      <p:ext uri="{BB962C8B-B14F-4D97-AF65-F5344CB8AC3E}">
        <p14:creationId xmlns:p14="http://schemas.microsoft.com/office/powerpoint/2010/main" val="254291107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35">
          <p15:clr>
            <a:srgbClr val="FBAE40"/>
          </p15:clr>
        </p15:guide>
        <p15:guide id="2" orient="horz" pos="329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_Left_GRAPH_Right_Quarters">
    <p:spTree>
      <p:nvGrpSpPr>
        <p:cNvPr id="1" name=""/>
        <p:cNvGrpSpPr/>
        <p:nvPr/>
      </p:nvGrpSpPr>
      <p:grpSpPr>
        <a:xfrm>
          <a:off x="0" y="0"/>
          <a:ext cx="0" cy="0"/>
          <a:chOff x="0" y="0"/>
          <a:chExt cx="0" cy="0"/>
        </a:xfrm>
      </p:grpSpPr>
      <p:sp>
        <p:nvSpPr>
          <p:cNvPr id="28" name="Text Placeholder 3"/>
          <p:cNvSpPr>
            <a:spLocks noGrp="1"/>
          </p:cNvSpPr>
          <p:nvPr>
            <p:ph type="body" sz="quarter" idx="27" hasCustomPrompt="1"/>
          </p:nvPr>
        </p:nvSpPr>
        <p:spPr>
          <a:xfrm>
            <a:off x="4708800" y="1143000"/>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33" name="Text Placeholder 3"/>
          <p:cNvSpPr>
            <a:spLocks noGrp="1"/>
          </p:cNvSpPr>
          <p:nvPr>
            <p:ph type="body" sz="quarter" idx="34" hasCustomPrompt="1"/>
          </p:nvPr>
        </p:nvSpPr>
        <p:spPr>
          <a:xfrm>
            <a:off x="4708725" y="3743325"/>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6"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8" name="Chart Placeholder 3"/>
          <p:cNvSpPr>
            <a:spLocks noGrp="1"/>
          </p:cNvSpPr>
          <p:nvPr>
            <p:ph type="chart" sz="quarter" idx="40"/>
          </p:nvPr>
        </p:nvSpPr>
        <p:spPr>
          <a:xfrm>
            <a:off x="4708800" y="1400400"/>
            <a:ext cx="4140000" cy="2178000"/>
          </a:xfrm>
        </p:spPr>
        <p:txBody>
          <a:bodyPr/>
          <a:lstStyle/>
          <a:p>
            <a:r>
              <a:rPr lang="en-US" noProof="0" smtClean="0"/>
              <a:t>Click icon to add chart</a:t>
            </a:r>
            <a:endParaRPr lang="en-GB" noProof="0" dirty="0"/>
          </a:p>
        </p:txBody>
      </p:sp>
      <p:sp>
        <p:nvSpPr>
          <p:cNvPr id="19" name="Chart Placeholder 3"/>
          <p:cNvSpPr>
            <a:spLocks noGrp="1"/>
          </p:cNvSpPr>
          <p:nvPr>
            <p:ph type="chart" sz="quarter" idx="41"/>
          </p:nvPr>
        </p:nvSpPr>
        <p:spPr>
          <a:xfrm>
            <a:off x="4708800" y="4010418"/>
            <a:ext cx="4140000" cy="2178000"/>
          </a:xfrm>
        </p:spPr>
        <p:txBody>
          <a:bodyPr/>
          <a:lstStyle/>
          <a:p>
            <a:r>
              <a:rPr lang="en-US" noProof="0" smtClean="0"/>
              <a:t>Click icon to add chart</a:t>
            </a:r>
            <a:endParaRPr lang="en-GB" noProof="0" dirty="0"/>
          </a:p>
        </p:txBody>
      </p:sp>
      <p:sp>
        <p:nvSpPr>
          <p:cNvPr id="14" name="Rectangle 13"/>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
        <p:nvSpPr>
          <p:cNvPr id="15" name="Text Placeholder 5"/>
          <p:cNvSpPr>
            <a:spLocks noGrp="1"/>
          </p:cNvSpPr>
          <p:nvPr>
            <p:ph type="body" sz="quarter" idx="42"/>
          </p:nvPr>
        </p:nvSpPr>
        <p:spPr>
          <a:xfrm>
            <a:off x="374400" y="1144800"/>
            <a:ext cx="414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0" name="Text Placeholder 5"/>
          <p:cNvSpPr>
            <a:spLocks noGrp="1"/>
          </p:cNvSpPr>
          <p:nvPr>
            <p:ph type="body" sz="quarter" idx="38"/>
          </p:nvPr>
        </p:nvSpPr>
        <p:spPr>
          <a:xfrm>
            <a:off x="374400" y="3744000"/>
            <a:ext cx="414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39462339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_GRAPH_Quarters">
    <p:spTree>
      <p:nvGrpSpPr>
        <p:cNvPr id="1" name=""/>
        <p:cNvGrpSpPr/>
        <p:nvPr/>
      </p:nvGrpSpPr>
      <p:grpSpPr>
        <a:xfrm>
          <a:off x="0" y="0"/>
          <a:ext cx="0" cy="0"/>
          <a:chOff x="0" y="0"/>
          <a:chExt cx="0" cy="0"/>
        </a:xfrm>
      </p:grpSpPr>
      <p:sp>
        <p:nvSpPr>
          <p:cNvPr id="26" name="Text Placeholder 3"/>
          <p:cNvSpPr>
            <a:spLocks noGrp="1"/>
          </p:cNvSpPr>
          <p:nvPr>
            <p:ph type="body" sz="quarter" idx="25" hasCustomPrompt="1"/>
          </p:nvPr>
        </p:nvSpPr>
        <p:spPr>
          <a:xfrm>
            <a:off x="374325" y="1143000"/>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28" name="Text Placeholder 3"/>
          <p:cNvSpPr>
            <a:spLocks noGrp="1"/>
          </p:cNvSpPr>
          <p:nvPr>
            <p:ph type="body" sz="quarter" idx="27" hasCustomPrompt="1"/>
          </p:nvPr>
        </p:nvSpPr>
        <p:spPr>
          <a:xfrm>
            <a:off x="4708800" y="1143000"/>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31" name="Text Placeholder 3"/>
          <p:cNvSpPr>
            <a:spLocks noGrp="1"/>
          </p:cNvSpPr>
          <p:nvPr>
            <p:ph type="body" sz="quarter" idx="32" hasCustomPrompt="1"/>
          </p:nvPr>
        </p:nvSpPr>
        <p:spPr>
          <a:xfrm>
            <a:off x="374325" y="3762375"/>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33" name="Text Placeholder 3"/>
          <p:cNvSpPr>
            <a:spLocks noGrp="1"/>
          </p:cNvSpPr>
          <p:nvPr>
            <p:ph type="body" sz="quarter" idx="34" hasCustomPrompt="1"/>
          </p:nvPr>
        </p:nvSpPr>
        <p:spPr>
          <a:xfrm>
            <a:off x="4708725" y="3762375"/>
            <a:ext cx="414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6"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8"/>
          </p:nvPr>
        </p:nvSpPr>
        <p:spPr>
          <a:xfrm>
            <a:off x="374400" y="1400400"/>
            <a:ext cx="4140000" cy="2124000"/>
          </a:xfrm>
        </p:spPr>
        <p:txBody>
          <a:bodyPr/>
          <a:lstStyle/>
          <a:p>
            <a:r>
              <a:rPr lang="en-US" noProof="0" smtClean="0"/>
              <a:t>Click icon to add chart</a:t>
            </a:r>
            <a:endParaRPr lang="en-GB" noProof="0" dirty="0"/>
          </a:p>
        </p:txBody>
      </p:sp>
      <p:sp>
        <p:nvSpPr>
          <p:cNvPr id="17" name="Chart Placeholder 3"/>
          <p:cNvSpPr>
            <a:spLocks noGrp="1"/>
          </p:cNvSpPr>
          <p:nvPr>
            <p:ph type="chart" sz="quarter" idx="39"/>
          </p:nvPr>
        </p:nvSpPr>
        <p:spPr>
          <a:xfrm>
            <a:off x="374400" y="4029468"/>
            <a:ext cx="4140000" cy="2124000"/>
          </a:xfrm>
        </p:spPr>
        <p:txBody>
          <a:bodyPr/>
          <a:lstStyle/>
          <a:p>
            <a:r>
              <a:rPr lang="en-US" noProof="0" smtClean="0"/>
              <a:t>Click icon to add chart</a:t>
            </a:r>
            <a:endParaRPr lang="en-GB" noProof="0" dirty="0"/>
          </a:p>
        </p:txBody>
      </p:sp>
      <p:sp>
        <p:nvSpPr>
          <p:cNvPr id="18" name="Chart Placeholder 3"/>
          <p:cNvSpPr>
            <a:spLocks noGrp="1"/>
          </p:cNvSpPr>
          <p:nvPr>
            <p:ph type="chart" sz="quarter" idx="40"/>
          </p:nvPr>
        </p:nvSpPr>
        <p:spPr>
          <a:xfrm>
            <a:off x="4708800" y="1400400"/>
            <a:ext cx="4140000" cy="2124000"/>
          </a:xfrm>
        </p:spPr>
        <p:txBody>
          <a:bodyPr/>
          <a:lstStyle/>
          <a:p>
            <a:r>
              <a:rPr lang="en-US" noProof="0" smtClean="0"/>
              <a:t>Click icon to add chart</a:t>
            </a:r>
            <a:endParaRPr lang="en-GB" noProof="0" dirty="0"/>
          </a:p>
        </p:txBody>
      </p:sp>
      <p:sp>
        <p:nvSpPr>
          <p:cNvPr id="19" name="Chart Placeholder 3"/>
          <p:cNvSpPr>
            <a:spLocks noGrp="1"/>
          </p:cNvSpPr>
          <p:nvPr>
            <p:ph type="chart" sz="quarter" idx="41"/>
          </p:nvPr>
        </p:nvSpPr>
        <p:spPr>
          <a:xfrm>
            <a:off x="4708800" y="4029468"/>
            <a:ext cx="4140000" cy="2124000"/>
          </a:xfrm>
        </p:spPr>
        <p:txBody>
          <a:bodyPr/>
          <a:lstStyle/>
          <a:p>
            <a:r>
              <a:rPr lang="en-US" noProof="0" smtClean="0"/>
              <a:t>Click icon to add chart</a:t>
            </a:r>
            <a:endParaRPr lang="en-GB" noProof="0" dirty="0"/>
          </a:p>
        </p:txBody>
      </p:sp>
      <p:sp>
        <p:nvSpPr>
          <p:cNvPr id="14" name="Rectangle 13"/>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754273784"/>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APH_Quarters">
    <p:spTree>
      <p:nvGrpSpPr>
        <p:cNvPr id="1" name=""/>
        <p:cNvGrpSpPr/>
        <p:nvPr/>
      </p:nvGrpSpPr>
      <p:grpSpPr>
        <a:xfrm>
          <a:off x="0" y="0"/>
          <a:ext cx="0" cy="0"/>
          <a:chOff x="0" y="0"/>
          <a:chExt cx="0" cy="0"/>
        </a:xfrm>
      </p:grpSpPr>
      <p:sp>
        <p:nvSpPr>
          <p:cNvPr id="5" name="Slide Number Placeholder 4"/>
          <p:cNvSpPr>
            <a:spLocks noGrp="1"/>
          </p:cNvSpPr>
          <p:nvPr>
            <p:ph type="sldNum" sz="quarter" idx="3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6"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8"/>
          </p:nvPr>
        </p:nvSpPr>
        <p:spPr>
          <a:xfrm>
            <a:off x="374400" y="1144800"/>
            <a:ext cx="4140000" cy="2448000"/>
          </a:xfrm>
        </p:spPr>
        <p:txBody>
          <a:bodyPr/>
          <a:lstStyle/>
          <a:p>
            <a:r>
              <a:rPr lang="en-US" noProof="0" smtClean="0"/>
              <a:t>Click icon to add chart</a:t>
            </a:r>
            <a:endParaRPr lang="en-GB" noProof="0" dirty="0"/>
          </a:p>
        </p:txBody>
      </p:sp>
      <p:sp>
        <p:nvSpPr>
          <p:cNvPr id="17" name="Chart Placeholder 3"/>
          <p:cNvSpPr>
            <a:spLocks noGrp="1"/>
          </p:cNvSpPr>
          <p:nvPr>
            <p:ph type="chart" sz="quarter" idx="39"/>
          </p:nvPr>
        </p:nvSpPr>
        <p:spPr>
          <a:xfrm>
            <a:off x="374400" y="3762000"/>
            <a:ext cx="4140000" cy="2448000"/>
          </a:xfrm>
        </p:spPr>
        <p:txBody>
          <a:bodyPr/>
          <a:lstStyle/>
          <a:p>
            <a:r>
              <a:rPr lang="en-US" noProof="0" smtClean="0"/>
              <a:t>Click icon to add chart</a:t>
            </a:r>
            <a:endParaRPr lang="en-GB" noProof="0" dirty="0"/>
          </a:p>
        </p:txBody>
      </p:sp>
      <p:sp>
        <p:nvSpPr>
          <p:cNvPr id="18" name="Chart Placeholder 3"/>
          <p:cNvSpPr>
            <a:spLocks noGrp="1"/>
          </p:cNvSpPr>
          <p:nvPr>
            <p:ph type="chart" sz="quarter" idx="40"/>
          </p:nvPr>
        </p:nvSpPr>
        <p:spPr>
          <a:xfrm>
            <a:off x="4708800" y="1144800"/>
            <a:ext cx="4140000" cy="2448000"/>
          </a:xfrm>
        </p:spPr>
        <p:txBody>
          <a:bodyPr/>
          <a:lstStyle/>
          <a:p>
            <a:r>
              <a:rPr lang="en-US" noProof="0" smtClean="0"/>
              <a:t>Click icon to add chart</a:t>
            </a:r>
            <a:endParaRPr lang="en-GB" noProof="0" dirty="0"/>
          </a:p>
        </p:txBody>
      </p:sp>
      <p:sp>
        <p:nvSpPr>
          <p:cNvPr id="19" name="Chart Placeholder 3"/>
          <p:cNvSpPr>
            <a:spLocks noGrp="1"/>
          </p:cNvSpPr>
          <p:nvPr>
            <p:ph type="chart" sz="quarter" idx="41"/>
          </p:nvPr>
        </p:nvSpPr>
        <p:spPr>
          <a:xfrm>
            <a:off x="4708800" y="3762000"/>
            <a:ext cx="4140000" cy="2448000"/>
          </a:xfrm>
        </p:spPr>
        <p:txBody>
          <a:bodyPr/>
          <a:lstStyle/>
          <a:p>
            <a:r>
              <a:rPr lang="en-US" noProof="0" smtClean="0"/>
              <a:t>Click icon to add chart</a:t>
            </a:r>
            <a:endParaRPr lang="en-GB" noProof="0" dirty="0"/>
          </a:p>
        </p:txBody>
      </p:sp>
      <p:sp>
        <p:nvSpPr>
          <p:cNvPr id="14" name="Rectangle 13"/>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364907038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_Triple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1"/>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2"/>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3"/>
          </p:nvPr>
        </p:nvSpPr>
        <p:spPr>
          <a:xfrm>
            <a:off x="374400" y="1144800"/>
            <a:ext cx="270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ext Placeholder 5"/>
          <p:cNvSpPr>
            <a:spLocks noGrp="1"/>
          </p:cNvSpPr>
          <p:nvPr>
            <p:ph type="body" sz="quarter" idx="34"/>
          </p:nvPr>
        </p:nvSpPr>
        <p:spPr>
          <a:xfrm>
            <a:off x="3268800" y="1144800"/>
            <a:ext cx="270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Text Placeholder 5"/>
          <p:cNvSpPr>
            <a:spLocks noGrp="1"/>
          </p:cNvSpPr>
          <p:nvPr>
            <p:ph type="body" sz="quarter" idx="35"/>
          </p:nvPr>
        </p:nvSpPr>
        <p:spPr>
          <a:xfrm>
            <a:off x="6163200" y="1144800"/>
            <a:ext cx="270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02111517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_GRAPH_TEXT_Triple ">
    <p:spTree>
      <p:nvGrpSpPr>
        <p:cNvPr id="1" name=""/>
        <p:cNvGrpSpPr/>
        <p:nvPr/>
      </p:nvGrpSpPr>
      <p:grpSpPr>
        <a:xfrm>
          <a:off x="0" y="0"/>
          <a:ext cx="0" cy="0"/>
          <a:chOff x="0" y="0"/>
          <a:chExt cx="0" cy="0"/>
        </a:xfrm>
      </p:grpSpPr>
      <p:sp>
        <p:nvSpPr>
          <p:cNvPr id="37" name="Text Placeholder 3"/>
          <p:cNvSpPr>
            <a:spLocks noGrp="1"/>
          </p:cNvSpPr>
          <p:nvPr>
            <p:ph type="body" sz="quarter" idx="28" hasCustomPrompt="1"/>
          </p:nvPr>
        </p:nvSpPr>
        <p:spPr>
          <a:xfrm>
            <a:off x="374324" y="1143000"/>
            <a:ext cx="270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39" name="Text Placeholder 3"/>
          <p:cNvSpPr>
            <a:spLocks noGrp="1"/>
          </p:cNvSpPr>
          <p:nvPr>
            <p:ph type="body" sz="quarter" idx="30" hasCustomPrompt="1"/>
          </p:nvPr>
        </p:nvSpPr>
        <p:spPr>
          <a:xfrm>
            <a:off x="3267192" y="1143000"/>
            <a:ext cx="270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4"/>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4"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6"/>
          </p:nvPr>
        </p:nvSpPr>
        <p:spPr>
          <a:xfrm>
            <a:off x="374400" y="1400400"/>
            <a:ext cx="2700000" cy="4784400"/>
          </a:xfrm>
        </p:spPr>
        <p:txBody>
          <a:bodyPr/>
          <a:lstStyle/>
          <a:p>
            <a:r>
              <a:rPr lang="en-US" noProof="0" smtClean="0"/>
              <a:t>Click icon to add chart</a:t>
            </a:r>
            <a:endParaRPr lang="en-GB" noProof="0" dirty="0"/>
          </a:p>
        </p:txBody>
      </p:sp>
      <p:sp>
        <p:nvSpPr>
          <p:cNvPr id="15" name="Chart Placeholder 3"/>
          <p:cNvSpPr>
            <a:spLocks noGrp="1"/>
          </p:cNvSpPr>
          <p:nvPr>
            <p:ph type="chart" sz="quarter" idx="37"/>
          </p:nvPr>
        </p:nvSpPr>
        <p:spPr>
          <a:xfrm>
            <a:off x="3267192" y="1400400"/>
            <a:ext cx="2700000" cy="4784400"/>
          </a:xfrm>
        </p:spPr>
        <p:txBody>
          <a:bodyPr/>
          <a:lstStyle/>
          <a:p>
            <a:r>
              <a:rPr lang="en-US" noProof="0" smtClean="0"/>
              <a:t>Click icon to add chart</a:t>
            </a:r>
            <a:endParaRPr lang="en-GB" noProof="0" dirty="0"/>
          </a:p>
        </p:txBody>
      </p:sp>
      <p:sp>
        <p:nvSpPr>
          <p:cNvPr id="12" name="Rectangle 11"/>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
        <p:nvSpPr>
          <p:cNvPr id="13" name="Text Placeholder 5"/>
          <p:cNvSpPr>
            <a:spLocks noGrp="1"/>
          </p:cNvSpPr>
          <p:nvPr>
            <p:ph type="body" sz="quarter" idx="38"/>
          </p:nvPr>
        </p:nvSpPr>
        <p:spPr>
          <a:xfrm>
            <a:off x="6163200" y="1144800"/>
            <a:ext cx="270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92471969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_GRAPH_Triple ">
    <p:spTree>
      <p:nvGrpSpPr>
        <p:cNvPr id="1" name=""/>
        <p:cNvGrpSpPr/>
        <p:nvPr/>
      </p:nvGrpSpPr>
      <p:grpSpPr>
        <a:xfrm>
          <a:off x="0" y="0"/>
          <a:ext cx="0" cy="0"/>
          <a:chOff x="0" y="0"/>
          <a:chExt cx="0" cy="0"/>
        </a:xfrm>
      </p:grpSpPr>
      <p:sp>
        <p:nvSpPr>
          <p:cNvPr id="37" name="Text Placeholder 3"/>
          <p:cNvSpPr>
            <a:spLocks noGrp="1"/>
          </p:cNvSpPr>
          <p:nvPr>
            <p:ph type="body" sz="quarter" idx="28" hasCustomPrompt="1"/>
          </p:nvPr>
        </p:nvSpPr>
        <p:spPr>
          <a:xfrm>
            <a:off x="374324" y="1143000"/>
            <a:ext cx="270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39" name="Text Placeholder 3"/>
          <p:cNvSpPr>
            <a:spLocks noGrp="1"/>
          </p:cNvSpPr>
          <p:nvPr>
            <p:ph type="body" sz="quarter" idx="30" hasCustomPrompt="1"/>
          </p:nvPr>
        </p:nvSpPr>
        <p:spPr>
          <a:xfrm>
            <a:off x="3267192" y="1143000"/>
            <a:ext cx="270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41" name="Text Placeholder 3"/>
          <p:cNvSpPr>
            <a:spLocks noGrp="1"/>
          </p:cNvSpPr>
          <p:nvPr>
            <p:ph type="body" sz="quarter" idx="32" hasCustomPrompt="1"/>
          </p:nvPr>
        </p:nvSpPr>
        <p:spPr>
          <a:xfrm>
            <a:off x="6161990" y="1143000"/>
            <a:ext cx="270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4"/>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4"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6"/>
          </p:nvPr>
        </p:nvSpPr>
        <p:spPr>
          <a:xfrm>
            <a:off x="374400" y="1400400"/>
            <a:ext cx="2700000" cy="4838400"/>
          </a:xfrm>
        </p:spPr>
        <p:txBody>
          <a:bodyPr/>
          <a:lstStyle/>
          <a:p>
            <a:r>
              <a:rPr lang="en-US" noProof="0" smtClean="0"/>
              <a:t>Click icon to add chart</a:t>
            </a:r>
            <a:endParaRPr lang="en-GB" noProof="0" dirty="0"/>
          </a:p>
        </p:txBody>
      </p:sp>
      <p:sp>
        <p:nvSpPr>
          <p:cNvPr id="15" name="Chart Placeholder 3"/>
          <p:cNvSpPr>
            <a:spLocks noGrp="1"/>
          </p:cNvSpPr>
          <p:nvPr>
            <p:ph type="chart" sz="quarter" idx="37"/>
          </p:nvPr>
        </p:nvSpPr>
        <p:spPr>
          <a:xfrm>
            <a:off x="3267192" y="1400400"/>
            <a:ext cx="2700000" cy="4838400"/>
          </a:xfrm>
        </p:spPr>
        <p:txBody>
          <a:bodyPr/>
          <a:lstStyle/>
          <a:p>
            <a:r>
              <a:rPr lang="en-US" noProof="0" smtClean="0"/>
              <a:t>Click icon to add chart</a:t>
            </a:r>
            <a:endParaRPr lang="en-GB" noProof="0" dirty="0"/>
          </a:p>
        </p:txBody>
      </p:sp>
      <p:sp>
        <p:nvSpPr>
          <p:cNvPr id="16" name="Chart Placeholder 3"/>
          <p:cNvSpPr>
            <a:spLocks noGrp="1"/>
          </p:cNvSpPr>
          <p:nvPr>
            <p:ph type="chart" sz="quarter" idx="38"/>
          </p:nvPr>
        </p:nvSpPr>
        <p:spPr>
          <a:xfrm>
            <a:off x="6161990" y="1400400"/>
            <a:ext cx="2700000" cy="4838400"/>
          </a:xfrm>
        </p:spPr>
        <p:txBody>
          <a:bodyPr/>
          <a:lstStyle/>
          <a:p>
            <a:r>
              <a:rPr lang="en-US" noProof="0" smtClean="0"/>
              <a:t>Click icon to add chart</a:t>
            </a:r>
            <a:endParaRPr lang="en-GB" noProof="0" dirty="0"/>
          </a:p>
        </p:txBody>
      </p:sp>
      <p:sp>
        <p:nvSpPr>
          <p:cNvPr id="12" name="Rectangle 11"/>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43534325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RAPH_Triple ">
    <p:spTree>
      <p:nvGrpSpPr>
        <p:cNvPr id="1" name=""/>
        <p:cNvGrpSpPr/>
        <p:nvPr/>
      </p:nvGrpSpPr>
      <p:grpSpPr>
        <a:xfrm>
          <a:off x="0" y="0"/>
          <a:ext cx="0" cy="0"/>
          <a:chOff x="0" y="0"/>
          <a:chExt cx="0" cy="0"/>
        </a:xfrm>
      </p:grpSpPr>
      <p:sp>
        <p:nvSpPr>
          <p:cNvPr id="5" name="Slide Number Placeholder 4"/>
          <p:cNvSpPr>
            <a:spLocks noGrp="1"/>
          </p:cNvSpPr>
          <p:nvPr>
            <p:ph type="sldNum" sz="quarter" idx="34"/>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4"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Chart Placeholder 3"/>
          <p:cNvSpPr>
            <a:spLocks noGrp="1"/>
          </p:cNvSpPr>
          <p:nvPr>
            <p:ph type="chart" sz="quarter" idx="36"/>
          </p:nvPr>
        </p:nvSpPr>
        <p:spPr>
          <a:xfrm>
            <a:off x="374400" y="1144800"/>
            <a:ext cx="2700000" cy="5040000"/>
          </a:xfrm>
        </p:spPr>
        <p:txBody>
          <a:bodyPr/>
          <a:lstStyle/>
          <a:p>
            <a:r>
              <a:rPr lang="en-US" noProof="0" smtClean="0"/>
              <a:t>Click icon to add chart</a:t>
            </a:r>
            <a:endParaRPr lang="en-GB" noProof="0" dirty="0"/>
          </a:p>
        </p:txBody>
      </p:sp>
      <p:sp>
        <p:nvSpPr>
          <p:cNvPr id="15" name="Chart Placeholder 3"/>
          <p:cNvSpPr>
            <a:spLocks noGrp="1"/>
          </p:cNvSpPr>
          <p:nvPr>
            <p:ph type="chart" sz="quarter" idx="37"/>
          </p:nvPr>
        </p:nvSpPr>
        <p:spPr>
          <a:xfrm>
            <a:off x="3267192" y="1144800"/>
            <a:ext cx="2700000" cy="5040000"/>
          </a:xfrm>
        </p:spPr>
        <p:txBody>
          <a:bodyPr/>
          <a:lstStyle/>
          <a:p>
            <a:r>
              <a:rPr lang="en-US" noProof="0" smtClean="0"/>
              <a:t>Click icon to add chart</a:t>
            </a:r>
            <a:endParaRPr lang="en-GB" noProof="0" dirty="0"/>
          </a:p>
        </p:txBody>
      </p:sp>
      <p:sp>
        <p:nvSpPr>
          <p:cNvPr id="16" name="Chart Placeholder 3"/>
          <p:cNvSpPr>
            <a:spLocks noGrp="1"/>
          </p:cNvSpPr>
          <p:nvPr>
            <p:ph type="chart" sz="quarter" idx="38"/>
          </p:nvPr>
        </p:nvSpPr>
        <p:spPr>
          <a:xfrm>
            <a:off x="6161990" y="1144800"/>
            <a:ext cx="2700000" cy="5040000"/>
          </a:xfrm>
        </p:spPr>
        <p:txBody>
          <a:bodyPr/>
          <a:lstStyle/>
          <a:p>
            <a:r>
              <a:rPr lang="en-US" noProof="0" smtClean="0"/>
              <a:t>Click icon to add chart</a:t>
            </a:r>
            <a:endParaRPr lang="en-GB" noProof="0" dirty="0"/>
          </a:p>
        </p:txBody>
      </p:sp>
      <p:sp>
        <p:nvSpPr>
          <p:cNvPr id="12" name="Rectangle 11"/>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88080565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_Quad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5"/>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7"/>
          </p:nvPr>
        </p:nvSpPr>
        <p:spPr>
          <a:xfrm>
            <a:off x="374400" y="1144800"/>
            <a:ext cx="198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Text Placeholder 5"/>
          <p:cNvSpPr>
            <a:spLocks noGrp="1"/>
          </p:cNvSpPr>
          <p:nvPr>
            <p:ph type="body" sz="quarter" idx="38"/>
          </p:nvPr>
        </p:nvSpPr>
        <p:spPr>
          <a:xfrm>
            <a:off x="2538000" y="1144800"/>
            <a:ext cx="198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3" name="Text Placeholder 5"/>
          <p:cNvSpPr>
            <a:spLocks noGrp="1"/>
          </p:cNvSpPr>
          <p:nvPr>
            <p:ph type="body" sz="quarter" idx="39"/>
          </p:nvPr>
        </p:nvSpPr>
        <p:spPr>
          <a:xfrm>
            <a:off x="4705200" y="1144800"/>
            <a:ext cx="198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4" name="Text Placeholder 5"/>
          <p:cNvSpPr>
            <a:spLocks noGrp="1"/>
          </p:cNvSpPr>
          <p:nvPr>
            <p:ph type="body" sz="quarter" idx="40"/>
          </p:nvPr>
        </p:nvSpPr>
        <p:spPr>
          <a:xfrm>
            <a:off x="6876000" y="1144800"/>
            <a:ext cx="198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240620051"/>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_GRAPH_Qu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41" name="Text Placeholder 3"/>
          <p:cNvSpPr>
            <a:spLocks noGrp="1"/>
          </p:cNvSpPr>
          <p:nvPr>
            <p:ph type="body" sz="quarter" idx="31" hasCustomPrompt="1"/>
          </p:nvPr>
        </p:nvSpPr>
        <p:spPr>
          <a:xfrm>
            <a:off x="374324" y="1143000"/>
            <a:ext cx="1978351"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43" name="Text Placeholder 3"/>
          <p:cNvSpPr>
            <a:spLocks noGrp="1"/>
          </p:cNvSpPr>
          <p:nvPr>
            <p:ph type="body" sz="quarter" idx="33" hasCustomPrompt="1"/>
          </p:nvPr>
        </p:nvSpPr>
        <p:spPr>
          <a:xfrm>
            <a:off x="2538595" y="1143000"/>
            <a:ext cx="1978351"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45" name="Text Placeholder 3"/>
          <p:cNvSpPr>
            <a:spLocks noGrp="1"/>
          </p:cNvSpPr>
          <p:nvPr>
            <p:ph type="body" sz="quarter" idx="35" hasCustomPrompt="1"/>
          </p:nvPr>
        </p:nvSpPr>
        <p:spPr>
          <a:xfrm>
            <a:off x="4707312" y="1143000"/>
            <a:ext cx="1978351"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47" name="Text Placeholder 3"/>
          <p:cNvSpPr>
            <a:spLocks noGrp="1"/>
          </p:cNvSpPr>
          <p:nvPr>
            <p:ph type="body" sz="quarter" idx="37" hasCustomPrompt="1"/>
          </p:nvPr>
        </p:nvSpPr>
        <p:spPr>
          <a:xfrm>
            <a:off x="6876029" y="1143000"/>
            <a:ext cx="1978351"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5"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Chart Placeholder 5"/>
          <p:cNvSpPr>
            <a:spLocks noGrp="1"/>
          </p:cNvSpPr>
          <p:nvPr>
            <p:ph type="chart" sz="quarter" idx="41"/>
          </p:nvPr>
        </p:nvSpPr>
        <p:spPr>
          <a:xfrm>
            <a:off x="374324" y="1400400"/>
            <a:ext cx="1980000" cy="4838400"/>
          </a:xfrm>
        </p:spPr>
        <p:txBody>
          <a:bodyPr/>
          <a:lstStyle/>
          <a:p>
            <a:r>
              <a:rPr lang="en-US" noProof="0" smtClean="0"/>
              <a:t>Click icon to add chart</a:t>
            </a:r>
            <a:endParaRPr lang="en-GB" noProof="0" dirty="0"/>
          </a:p>
        </p:txBody>
      </p:sp>
      <p:sp>
        <p:nvSpPr>
          <p:cNvPr id="16" name="Chart Placeholder 5"/>
          <p:cNvSpPr>
            <a:spLocks noGrp="1"/>
          </p:cNvSpPr>
          <p:nvPr>
            <p:ph type="chart" sz="quarter" idx="42"/>
          </p:nvPr>
        </p:nvSpPr>
        <p:spPr>
          <a:xfrm>
            <a:off x="2536946" y="1400400"/>
            <a:ext cx="1980000" cy="4838400"/>
          </a:xfrm>
        </p:spPr>
        <p:txBody>
          <a:bodyPr/>
          <a:lstStyle/>
          <a:p>
            <a:r>
              <a:rPr lang="en-US" noProof="0" smtClean="0"/>
              <a:t>Click icon to add chart</a:t>
            </a:r>
            <a:endParaRPr lang="en-GB" noProof="0" dirty="0"/>
          </a:p>
        </p:txBody>
      </p:sp>
      <p:sp>
        <p:nvSpPr>
          <p:cNvPr id="17" name="Chart Placeholder 5"/>
          <p:cNvSpPr>
            <a:spLocks noGrp="1"/>
          </p:cNvSpPr>
          <p:nvPr>
            <p:ph type="chart" sz="quarter" idx="43"/>
          </p:nvPr>
        </p:nvSpPr>
        <p:spPr>
          <a:xfrm>
            <a:off x="4705663" y="1400400"/>
            <a:ext cx="1980000" cy="4838400"/>
          </a:xfrm>
        </p:spPr>
        <p:txBody>
          <a:bodyPr/>
          <a:lstStyle/>
          <a:p>
            <a:r>
              <a:rPr lang="en-US" noProof="0" smtClean="0"/>
              <a:t>Click icon to add chart</a:t>
            </a:r>
            <a:endParaRPr lang="en-GB" noProof="0" dirty="0"/>
          </a:p>
        </p:txBody>
      </p:sp>
      <p:sp>
        <p:nvSpPr>
          <p:cNvPr id="18" name="Chart Placeholder 5"/>
          <p:cNvSpPr>
            <a:spLocks noGrp="1"/>
          </p:cNvSpPr>
          <p:nvPr>
            <p:ph type="chart" sz="quarter" idx="44"/>
          </p:nvPr>
        </p:nvSpPr>
        <p:spPr>
          <a:xfrm>
            <a:off x="6874380" y="1400400"/>
            <a:ext cx="1980000" cy="4838400"/>
          </a:xfrm>
        </p:spPr>
        <p:txBody>
          <a:bodyPr/>
          <a:lstStyle/>
          <a:p>
            <a:r>
              <a:rPr lang="en-US" noProof="0" smtClean="0"/>
              <a:t>Click icon to add chart</a:t>
            </a:r>
            <a:endParaRPr lang="en-GB" noProof="0" dirty="0"/>
          </a:p>
        </p:txBody>
      </p:sp>
      <p:sp>
        <p:nvSpPr>
          <p:cNvPr id="14" name="Rectangle 13"/>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51090479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PH_Qua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5"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Chart Placeholder 5"/>
          <p:cNvSpPr>
            <a:spLocks noGrp="1"/>
          </p:cNvSpPr>
          <p:nvPr>
            <p:ph type="chart" sz="quarter" idx="41"/>
          </p:nvPr>
        </p:nvSpPr>
        <p:spPr>
          <a:xfrm>
            <a:off x="374324" y="1144800"/>
            <a:ext cx="1980000" cy="5040000"/>
          </a:xfrm>
        </p:spPr>
        <p:txBody>
          <a:bodyPr/>
          <a:lstStyle/>
          <a:p>
            <a:r>
              <a:rPr lang="en-US" noProof="0" smtClean="0"/>
              <a:t>Click icon to add chart</a:t>
            </a:r>
            <a:endParaRPr lang="en-GB" noProof="0" dirty="0"/>
          </a:p>
        </p:txBody>
      </p:sp>
      <p:sp>
        <p:nvSpPr>
          <p:cNvPr id="16" name="Chart Placeholder 5"/>
          <p:cNvSpPr>
            <a:spLocks noGrp="1"/>
          </p:cNvSpPr>
          <p:nvPr>
            <p:ph type="chart" sz="quarter" idx="42"/>
          </p:nvPr>
        </p:nvSpPr>
        <p:spPr>
          <a:xfrm>
            <a:off x="2536946" y="1144800"/>
            <a:ext cx="1980000" cy="5040000"/>
          </a:xfrm>
        </p:spPr>
        <p:txBody>
          <a:bodyPr/>
          <a:lstStyle/>
          <a:p>
            <a:r>
              <a:rPr lang="en-US" noProof="0" smtClean="0"/>
              <a:t>Click icon to add chart</a:t>
            </a:r>
            <a:endParaRPr lang="en-GB" noProof="0" dirty="0"/>
          </a:p>
        </p:txBody>
      </p:sp>
      <p:sp>
        <p:nvSpPr>
          <p:cNvPr id="17" name="Chart Placeholder 5"/>
          <p:cNvSpPr>
            <a:spLocks noGrp="1"/>
          </p:cNvSpPr>
          <p:nvPr>
            <p:ph type="chart" sz="quarter" idx="43"/>
          </p:nvPr>
        </p:nvSpPr>
        <p:spPr>
          <a:xfrm>
            <a:off x="4705663" y="1144800"/>
            <a:ext cx="1980000" cy="5040000"/>
          </a:xfrm>
        </p:spPr>
        <p:txBody>
          <a:bodyPr/>
          <a:lstStyle/>
          <a:p>
            <a:r>
              <a:rPr lang="en-US" noProof="0" smtClean="0"/>
              <a:t>Click icon to add chart</a:t>
            </a:r>
            <a:endParaRPr lang="en-GB" noProof="0" dirty="0"/>
          </a:p>
        </p:txBody>
      </p:sp>
      <p:sp>
        <p:nvSpPr>
          <p:cNvPr id="18" name="Chart Placeholder 5"/>
          <p:cNvSpPr>
            <a:spLocks noGrp="1"/>
          </p:cNvSpPr>
          <p:nvPr>
            <p:ph type="chart" sz="quarter" idx="44"/>
          </p:nvPr>
        </p:nvSpPr>
        <p:spPr>
          <a:xfrm>
            <a:off x="6874380" y="1144800"/>
            <a:ext cx="1980000" cy="5040000"/>
          </a:xfrm>
        </p:spPr>
        <p:txBody>
          <a:bodyPr/>
          <a:lstStyle/>
          <a:p>
            <a:r>
              <a:rPr lang="en-US" noProof="0" smtClean="0"/>
              <a:t>Click icon to add chart</a:t>
            </a:r>
            <a:endParaRPr lang="en-GB" noProof="0" dirty="0"/>
          </a:p>
        </p:txBody>
      </p:sp>
      <p:sp>
        <p:nvSpPr>
          <p:cNvPr id="14" name="Rectangle 13"/>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4298346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For Picture Cover A">
    <p:spTree>
      <p:nvGrpSpPr>
        <p:cNvPr id="1" name=""/>
        <p:cNvGrpSpPr/>
        <p:nvPr/>
      </p:nvGrpSpPr>
      <p:grpSpPr>
        <a:xfrm>
          <a:off x="0" y="0"/>
          <a:ext cx="0" cy="0"/>
          <a:chOff x="0" y="0"/>
          <a:chExt cx="0" cy="0"/>
        </a:xfrm>
      </p:grpSpPr>
      <p:sp>
        <p:nvSpPr>
          <p:cNvPr id="95" name="Picture Placeholder 94"/>
          <p:cNvSpPr>
            <a:spLocks noGrp="1"/>
          </p:cNvSpPr>
          <p:nvPr>
            <p:ph type="pic" sz="quarter" idx="15"/>
          </p:nvPr>
        </p:nvSpPr>
        <p:spPr bwMode="gray">
          <a:xfrm>
            <a:off x="302175" y="304144"/>
            <a:ext cx="8514435" cy="5444512"/>
          </a:xfrm>
          <a:custGeom>
            <a:avLst/>
            <a:gdLst>
              <a:gd name="connsiteX0" fmla="*/ 76192 w 8514435"/>
              <a:gd name="connsiteY0" fmla="*/ 0 h 5444512"/>
              <a:gd name="connsiteX1" fmla="*/ 8438243 w 8514435"/>
              <a:gd name="connsiteY1" fmla="*/ 0 h 5444512"/>
              <a:gd name="connsiteX2" fmla="*/ 8514435 w 8514435"/>
              <a:gd name="connsiteY2" fmla="*/ 76236 h 5444512"/>
              <a:gd name="connsiteX3" fmla="*/ 8514435 w 8514435"/>
              <a:gd name="connsiteY3" fmla="*/ 5368276 h 5444512"/>
              <a:gd name="connsiteX4" fmla="*/ 8438243 w 8514435"/>
              <a:gd name="connsiteY4" fmla="*/ 5444512 h 5444512"/>
              <a:gd name="connsiteX5" fmla="*/ 76192 w 8514435"/>
              <a:gd name="connsiteY5" fmla="*/ 5444512 h 5444512"/>
              <a:gd name="connsiteX6" fmla="*/ 0 w 8514435"/>
              <a:gd name="connsiteY6" fmla="*/ 5368276 h 5444512"/>
              <a:gd name="connsiteX7" fmla="*/ 0 w 8514435"/>
              <a:gd name="connsiteY7" fmla="*/ 4436743 h 5444512"/>
              <a:gd name="connsiteX8" fmla="*/ 0 w 8514435"/>
              <a:gd name="connsiteY8" fmla="*/ 4309433 h 5444512"/>
              <a:gd name="connsiteX9" fmla="*/ 58948 w 8514435"/>
              <a:gd name="connsiteY9" fmla="*/ 4309433 h 5444512"/>
              <a:gd name="connsiteX10" fmla="*/ 5339303 w 8514435"/>
              <a:gd name="connsiteY10" fmla="*/ 4309433 h 5444512"/>
              <a:gd name="connsiteX11" fmla="*/ 5440605 w 8514435"/>
              <a:gd name="connsiteY11" fmla="*/ 4207853 h 5444512"/>
              <a:gd name="connsiteX12" fmla="*/ 5440605 w 8514435"/>
              <a:gd name="connsiteY12" fmla="*/ 3897812 h 5444512"/>
              <a:gd name="connsiteX13" fmla="*/ 5440605 w 8514435"/>
              <a:gd name="connsiteY13" fmla="*/ 3801329 h 5444512"/>
              <a:gd name="connsiteX14" fmla="*/ 5440605 w 8514435"/>
              <a:gd name="connsiteY14" fmla="*/ 3787424 h 5444512"/>
              <a:gd name="connsiteX15" fmla="*/ 5440605 w 8514435"/>
              <a:gd name="connsiteY15" fmla="*/ 3702383 h 5444512"/>
              <a:gd name="connsiteX16" fmla="*/ 5440605 w 8514435"/>
              <a:gd name="connsiteY16" fmla="*/ 3688513 h 5444512"/>
              <a:gd name="connsiteX17" fmla="*/ 5440605 w 8514435"/>
              <a:gd name="connsiteY17" fmla="*/ 3668591 h 5444512"/>
              <a:gd name="connsiteX18" fmla="*/ 5440605 w 8514435"/>
              <a:gd name="connsiteY18" fmla="*/ 3604568 h 5444512"/>
              <a:gd name="connsiteX19" fmla="*/ 5440605 w 8514435"/>
              <a:gd name="connsiteY19" fmla="*/ 3603839 h 5444512"/>
              <a:gd name="connsiteX20" fmla="*/ 5440605 w 8514435"/>
              <a:gd name="connsiteY20" fmla="*/ 3471830 h 5444512"/>
              <a:gd name="connsiteX21" fmla="*/ 5440605 w 8514435"/>
              <a:gd name="connsiteY21" fmla="*/ 3471101 h 5444512"/>
              <a:gd name="connsiteX22" fmla="*/ 5440605 w 8514435"/>
              <a:gd name="connsiteY22" fmla="*/ 3418688 h 5444512"/>
              <a:gd name="connsiteX23" fmla="*/ 5440605 w 8514435"/>
              <a:gd name="connsiteY23" fmla="*/ 3407078 h 5444512"/>
              <a:gd name="connsiteX24" fmla="*/ 5440605 w 8514435"/>
              <a:gd name="connsiteY24" fmla="*/ 3285950 h 5444512"/>
              <a:gd name="connsiteX25" fmla="*/ 5440605 w 8514435"/>
              <a:gd name="connsiteY25" fmla="*/ 3274340 h 5444512"/>
              <a:gd name="connsiteX26" fmla="*/ 5440605 w 8514435"/>
              <a:gd name="connsiteY26" fmla="*/ 3245478 h 5444512"/>
              <a:gd name="connsiteX27" fmla="*/ 5440605 w 8514435"/>
              <a:gd name="connsiteY27" fmla="*/ 3221927 h 5444512"/>
              <a:gd name="connsiteX28" fmla="*/ 5440605 w 8514435"/>
              <a:gd name="connsiteY28" fmla="*/ 3112740 h 5444512"/>
              <a:gd name="connsiteX29" fmla="*/ 5440605 w 8514435"/>
              <a:gd name="connsiteY29" fmla="*/ 3089189 h 5444512"/>
              <a:gd name="connsiteX30" fmla="*/ 5440605 w 8514435"/>
              <a:gd name="connsiteY30" fmla="*/ 3083811 h 5444512"/>
              <a:gd name="connsiteX31" fmla="*/ 5440605 w 8514435"/>
              <a:gd name="connsiteY31" fmla="*/ 3048717 h 5444512"/>
              <a:gd name="connsiteX32" fmla="*/ 5440605 w 8514435"/>
              <a:gd name="connsiteY32" fmla="*/ 2951073 h 5444512"/>
              <a:gd name="connsiteX33" fmla="*/ 5440605 w 8514435"/>
              <a:gd name="connsiteY33" fmla="*/ 2933288 h 5444512"/>
              <a:gd name="connsiteX34" fmla="*/ 5440605 w 8514435"/>
              <a:gd name="connsiteY34" fmla="*/ 2915979 h 5444512"/>
              <a:gd name="connsiteX35" fmla="*/ 5440605 w 8514435"/>
              <a:gd name="connsiteY35" fmla="*/ 2887050 h 5444512"/>
              <a:gd name="connsiteX36" fmla="*/ 5440605 w 8514435"/>
              <a:gd name="connsiteY36" fmla="*/ 2800550 h 5444512"/>
              <a:gd name="connsiteX37" fmla="*/ 5440605 w 8514435"/>
              <a:gd name="connsiteY37" fmla="*/ 2793513 h 5444512"/>
              <a:gd name="connsiteX38" fmla="*/ 5440605 w 8514435"/>
              <a:gd name="connsiteY38" fmla="*/ 2754312 h 5444512"/>
              <a:gd name="connsiteX39" fmla="*/ 5440605 w 8514435"/>
              <a:gd name="connsiteY39" fmla="*/ 2736527 h 5444512"/>
              <a:gd name="connsiteX40" fmla="*/ 5440605 w 8514435"/>
              <a:gd name="connsiteY40" fmla="*/ 2664086 h 5444512"/>
              <a:gd name="connsiteX41" fmla="*/ 5440605 w 8514435"/>
              <a:gd name="connsiteY41" fmla="*/ 2660775 h 5444512"/>
              <a:gd name="connsiteX42" fmla="*/ 5440605 w 8514435"/>
              <a:gd name="connsiteY42" fmla="*/ 2603789 h 5444512"/>
              <a:gd name="connsiteX43" fmla="*/ 5440605 w 8514435"/>
              <a:gd name="connsiteY43" fmla="*/ 2596752 h 5444512"/>
              <a:gd name="connsiteX44" fmla="*/ 5440605 w 8514435"/>
              <a:gd name="connsiteY44" fmla="*/ 2544610 h 5444512"/>
              <a:gd name="connsiteX45" fmla="*/ 5440605 w 8514435"/>
              <a:gd name="connsiteY45" fmla="*/ 2531348 h 5444512"/>
              <a:gd name="connsiteX46" fmla="*/ 5440605 w 8514435"/>
              <a:gd name="connsiteY46" fmla="*/ 2467325 h 5444512"/>
              <a:gd name="connsiteX47" fmla="*/ 5440605 w 8514435"/>
              <a:gd name="connsiteY47" fmla="*/ 2464014 h 5444512"/>
              <a:gd name="connsiteX48" fmla="*/ 5440605 w 8514435"/>
              <a:gd name="connsiteY48" fmla="*/ 2434687 h 5444512"/>
              <a:gd name="connsiteX49" fmla="*/ 5440605 w 8514435"/>
              <a:gd name="connsiteY49" fmla="*/ 2411872 h 5444512"/>
              <a:gd name="connsiteX50" fmla="*/ 5440605 w 8514435"/>
              <a:gd name="connsiteY50" fmla="*/ 2347849 h 5444512"/>
              <a:gd name="connsiteX51" fmla="*/ 5440605 w 8514435"/>
              <a:gd name="connsiteY51" fmla="*/ 2334587 h 5444512"/>
              <a:gd name="connsiteX52" fmla="*/ 5440605 w 8514435"/>
              <a:gd name="connsiteY52" fmla="*/ 2333919 h 5444512"/>
              <a:gd name="connsiteX53" fmla="*/ 5440605 w 8514435"/>
              <a:gd name="connsiteY53" fmla="*/ 2301949 h 5444512"/>
              <a:gd name="connsiteX54" fmla="*/ 5440605 w 8514435"/>
              <a:gd name="connsiteY54" fmla="*/ 2241907 h 5444512"/>
              <a:gd name="connsiteX55" fmla="*/ 5440605 w 8514435"/>
              <a:gd name="connsiteY55" fmla="*/ 2237926 h 5444512"/>
              <a:gd name="connsiteX56" fmla="*/ 5440605 w 8514435"/>
              <a:gd name="connsiteY56" fmla="*/ 2215111 h 5444512"/>
              <a:gd name="connsiteX57" fmla="*/ 5440605 w 8514435"/>
              <a:gd name="connsiteY57" fmla="*/ 2201181 h 5444512"/>
              <a:gd name="connsiteX58" fmla="*/ 5440605 w 8514435"/>
              <a:gd name="connsiteY58" fmla="*/ 2158254 h 5444512"/>
              <a:gd name="connsiteX59" fmla="*/ 5440605 w 8514435"/>
              <a:gd name="connsiteY59" fmla="*/ 2137158 h 5444512"/>
              <a:gd name="connsiteX60" fmla="*/ 5440605 w 8514435"/>
              <a:gd name="connsiteY60" fmla="*/ 2109169 h 5444512"/>
              <a:gd name="connsiteX61" fmla="*/ 5440605 w 8514435"/>
              <a:gd name="connsiteY61" fmla="*/ 2105188 h 5444512"/>
              <a:gd name="connsiteX62" fmla="*/ 5440605 w 8514435"/>
              <a:gd name="connsiteY62" fmla="*/ 2082562 h 5444512"/>
              <a:gd name="connsiteX63" fmla="*/ 5440605 w 8514435"/>
              <a:gd name="connsiteY63" fmla="*/ 2045146 h 5444512"/>
              <a:gd name="connsiteX64" fmla="*/ 5440605 w 8514435"/>
              <a:gd name="connsiteY64" fmla="*/ 2025516 h 5444512"/>
              <a:gd name="connsiteX65" fmla="*/ 5440605 w 8514435"/>
              <a:gd name="connsiteY65" fmla="*/ 2014432 h 5444512"/>
              <a:gd name="connsiteX66" fmla="*/ 5440605 w 8514435"/>
              <a:gd name="connsiteY66" fmla="*/ 2004420 h 5444512"/>
              <a:gd name="connsiteX67" fmla="*/ 5440605 w 8514435"/>
              <a:gd name="connsiteY67" fmla="*/ 1961493 h 5444512"/>
              <a:gd name="connsiteX68" fmla="*/ 5440605 w 8514435"/>
              <a:gd name="connsiteY68" fmla="*/ 1949824 h 5444512"/>
              <a:gd name="connsiteX69" fmla="*/ 5440605 w 8514435"/>
              <a:gd name="connsiteY69" fmla="*/ 1912408 h 5444512"/>
              <a:gd name="connsiteX70" fmla="*/ 5440605 w 8514435"/>
              <a:gd name="connsiteY70" fmla="*/ 1899268 h 5444512"/>
              <a:gd name="connsiteX71" fmla="*/ 5440605 w 8514435"/>
              <a:gd name="connsiteY71" fmla="*/ 1885801 h 5444512"/>
              <a:gd name="connsiteX72" fmla="*/ 5440605 w 8514435"/>
              <a:gd name="connsiteY72" fmla="*/ 1881694 h 5444512"/>
              <a:gd name="connsiteX73" fmla="*/ 5440605 w 8514435"/>
              <a:gd name="connsiteY73" fmla="*/ 1828755 h 5444512"/>
              <a:gd name="connsiteX74" fmla="*/ 5440605 w 8514435"/>
              <a:gd name="connsiteY74" fmla="*/ 1817671 h 5444512"/>
              <a:gd name="connsiteX75" fmla="*/ 5440605 w 8514435"/>
              <a:gd name="connsiteY75" fmla="*/ 1809578 h 5444512"/>
              <a:gd name="connsiteX76" fmla="*/ 5440605 w 8514435"/>
              <a:gd name="connsiteY76" fmla="*/ 1766530 h 5444512"/>
              <a:gd name="connsiteX77" fmla="*/ 5440605 w 8514435"/>
              <a:gd name="connsiteY77" fmla="*/ 1753063 h 5444512"/>
              <a:gd name="connsiteX78" fmla="*/ 5440605 w 8514435"/>
              <a:gd name="connsiteY78" fmla="*/ 1742178 h 5444512"/>
              <a:gd name="connsiteX79" fmla="*/ 5440605 w 8514435"/>
              <a:gd name="connsiteY79" fmla="*/ 1702507 h 5444512"/>
              <a:gd name="connsiteX80" fmla="*/ 5440605 w 8514435"/>
              <a:gd name="connsiteY80" fmla="*/ 1693884 h 5444512"/>
              <a:gd name="connsiteX81" fmla="*/ 5440605 w 8514435"/>
              <a:gd name="connsiteY81" fmla="*/ 1684933 h 5444512"/>
              <a:gd name="connsiteX82" fmla="*/ 5440605 w 8514435"/>
              <a:gd name="connsiteY82" fmla="*/ 1676840 h 5444512"/>
              <a:gd name="connsiteX83" fmla="*/ 5440605 w 8514435"/>
              <a:gd name="connsiteY83" fmla="*/ 1661510 h 5444512"/>
              <a:gd name="connsiteX84" fmla="*/ 5440605 w 8514435"/>
              <a:gd name="connsiteY84" fmla="*/ 1627545 h 5444512"/>
              <a:gd name="connsiteX85" fmla="*/ 5440605 w 8514435"/>
              <a:gd name="connsiteY85" fmla="*/ 1612817 h 5444512"/>
              <a:gd name="connsiteX86" fmla="*/ 5440605 w 8514435"/>
              <a:gd name="connsiteY86" fmla="*/ 1609440 h 5444512"/>
              <a:gd name="connsiteX87" fmla="*/ 5440605 w 8514435"/>
              <a:gd name="connsiteY87" fmla="*/ 1571602 h 5444512"/>
              <a:gd name="connsiteX88" fmla="*/ 5440605 w 8514435"/>
              <a:gd name="connsiteY88" fmla="*/ 1569769 h 5444512"/>
              <a:gd name="connsiteX89" fmla="*/ 5440605 w 8514435"/>
              <a:gd name="connsiteY89" fmla="*/ 1545417 h 5444512"/>
              <a:gd name="connsiteX90" fmla="*/ 5440605 w 8514435"/>
              <a:gd name="connsiteY90" fmla="*/ 1543168 h 5444512"/>
              <a:gd name="connsiteX91" fmla="*/ 5440605 w 8514435"/>
              <a:gd name="connsiteY91" fmla="*/ 1509136 h 5444512"/>
              <a:gd name="connsiteX92" fmla="*/ 5440605 w 8514435"/>
              <a:gd name="connsiteY92" fmla="*/ 1497123 h 5444512"/>
              <a:gd name="connsiteX93" fmla="*/ 5440605 w 8514435"/>
              <a:gd name="connsiteY93" fmla="*/ 1496598 h 5444512"/>
              <a:gd name="connsiteX94" fmla="*/ 5440605 w 8514435"/>
              <a:gd name="connsiteY94" fmla="*/ 1494807 h 5444512"/>
              <a:gd name="connsiteX95" fmla="*/ 5440605 w 8514435"/>
              <a:gd name="connsiteY95" fmla="*/ 1480079 h 5444512"/>
              <a:gd name="connsiteX96" fmla="*/ 5440605 w 8514435"/>
              <a:gd name="connsiteY96" fmla="*/ 1464749 h 5444512"/>
              <a:gd name="connsiteX97" fmla="*/ 5440605 w 8514435"/>
              <a:gd name="connsiteY97" fmla="*/ 1430784 h 5444512"/>
              <a:gd name="connsiteX98" fmla="*/ 5440605 w 8514435"/>
              <a:gd name="connsiteY98" fmla="*/ 1412679 h 5444512"/>
              <a:gd name="connsiteX99" fmla="*/ 5440605 w 8514435"/>
              <a:gd name="connsiteY99" fmla="*/ 1298046 h 5444512"/>
              <a:gd name="connsiteX100" fmla="*/ 5339303 w 8514435"/>
              <a:gd name="connsiteY100" fmla="*/ 1196546 h 5444512"/>
              <a:gd name="connsiteX101" fmla="*/ 0 w 8514435"/>
              <a:gd name="connsiteY101" fmla="*/ 1196546 h 5444512"/>
              <a:gd name="connsiteX102" fmla="*/ 0 w 8514435"/>
              <a:gd name="connsiteY102" fmla="*/ 1183966 h 5444512"/>
              <a:gd name="connsiteX103" fmla="*/ 0 w 8514435"/>
              <a:gd name="connsiteY103" fmla="*/ 76236 h 5444512"/>
              <a:gd name="connsiteX104" fmla="*/ 76192 w 8514435"/>
              <a:gd name="connsiteY104" fmla="*/ 0 h 544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8514435" h="5444512">
                <a:moveTo>
                  <a:pt x="76192" y="0"/>
                </a:moveTo>
                <a:cubicBezTo>
                  <a:pt x="8438243" y="0"/>
                  <a:pt x="8438243" y="0"/>
                  <a:pt x="8438243" y="0"/>
                </a:cubicBezTo>
                <a:cubicBezTo>
                  <a:pt x="8479514" y="0"/>
                  <a:pt x="8514435" y="31765"/>
                  <a:pt x="8514435" y="76236"/>
                </a:cubicBezTo>
                <a:lnTo>
                  <a:pt x="8514435" y="5368276"/>
                </a:lnTo>
                <a:cubicBezTo>
                  <a:pt x="8514435" y="5409571"/>
                  <a:pt x="8479514" y="5444512"/>
                  <a:pt x="8438243" y="5444512"/>
                </a:cubicBezTo>
                <a:cubicBezTo>
                  <a:pt x="76192" y="5444512"/>
                  <a:pt x="76192" y="5444512"/>
                  <a:pt x="76192" y="5444512"/>
                </a:cubicBezTo>
                <a:cubicBezTo>
                  <a:pt x="34921" y="5444512"/>
                  <a:pt x="0" y="5409571"/>
                  <a:pt x="0" y="5368276"/>
                </a:cubicBezTo>
                <a:cubicBezTo>
                  <a:pt x="0" y="5037524"/>
                  <a:pt x="0" y="4727443"/>
                  <a:pt x="0" y="4436743"/>
                </a:cubicBezTo>
                <a:lnTo>
                  <a:pt x="0" y="4309433"/>
                </a:lnTo>
                <a:lnTo>
                  <a:pt x="58948" y="4309433"/>
                </a:lnTo>
                <a:cubicBezTo>
                  <a:pt x="5339303" y="4309433"/>
                  <a:pt x="5339303" y="4309433"/>
                  <a:pt x="5339303" y="4309433"/>
                </a:cubicBezTo>
                <a:cubicBezTo>
                  <a:pt x="5339303" y="4309433"/>
                  <a:pt x="5440605" y="4309433"/>
                  <a:pt x="5440605" y="4207853"/>
                </a:cubicBezTo>
                <a:cubicBezTo>
                  <a:pt x="5440605" y="4082465"/>
                  <a:pt x="5440605" y="3980587"/>
                  <a:pt x="5440605" y="3897812"/>
                </a:cubicBezTo>
                <a:lnTo>
                  <a:pt x="5440605" y="3801329"/>
                </a:lnTo>
                <a:lnTo>
                  <a:pt x="5440605" y="3787424"/>
                </a:lnTo>
                <a:lnTo>
                  <a:pt x="5440605" y="3702383"/>
                </a:lnTo>
                <a:lnTo>
                  <a:pt x="5440605" y="3688513"/>
                </a:lnTo>
                <a:lnTo>
                  <a:pt x="5440605" y="3668591"/>
                </a:lnTo>
                <a:lnTo>
                  <a:pt x="5440605" y="3604568"/>
                </a:lnTo>
                <a:lnTo>
                  <a:pt x="5440605" y="3603839"/>
                </a:lnTo>
                <a:lnTo>
                  <a:pt x="5440605" y="3471830"/>
                </a:lnTo>
                <a:lnTo>
                  <a:pt x="5440605" y="3471101"/>
                </a:lnTo>
                <a:lnTo>
                  <a:pt x="5440605" y="3418688"/>
                </a:lnTo>
                <a:lnTo>
                  <a:pt x="5440605" y="3407078"/>
                </a:lnTo>
                <a:lnTo>
                  <a:pt x="5440605" y="3285950"/>
                </a:lnTo>
                <a:lnTo>
                  <a:pt x="5440605" y="3274340"/>
                </a:lnTo>
                <a:lnTo>
                  <a:pt x="5440605" y="3245478"/>
                </a:lnTo>
                <a:lnTo>
                  <a:pt x="5440605" y="3221927"/>
                </a:lnTo>
                <a:lnTo>
                  <a:pt x="5440605" y="3112740"/>
                </a:lnTo>
                <a:lnTo>
                  <a:pt x="5440605" y="3089189"/>
                </a:lnTo>
                <a:lnTo>
                  <a:pt x="5440605" y="3083811"/>
                </a:lnTo>
                <a:lnTo>
                  <a:pt x="5440605" y="3048717"/>
                </a:lnTo>
                <a:lnTo>
                  <a:pt x="5440605" y="2951073"/>
                </a:lnTo>
                <a:lnTo>
                  <a:pt x="5440605" y="2933288"/>
                </a:lnTo>
                <a:lnTo>
                  <a:pt x="5440605" y="2915979"/>
                </a:lnTo>
                <a:lnTo>
                  <a:pt x="5440605" y="2887050"/>
                </a:lnTo>
                <a:lnTo>
                  <a:pt x="5440605" y="2800550"/>
                </a:lnTo>
                <a:lnTo>
                  <a:pt x="5440605" y="2793513"/>
                </a:lnTo>
                <a:lnTo>
                  <a:pt x="5440605" y="2754312"/>
                </a:lnTo>
                <a:lnTo>
                  <a:pt x="5440605" y="2736527"/>
                </a:lnTo>
                <a:lnTo>
                  <a:pt x="5440605" y="2664086"/>
                </a:lnTo>
                <a:lnTo>
                  <a:pt x="5440605" y="2660775"/>
                </a:lnTo>
                <a:lnTo>
                  <a:pt x="5440605" y="2603789"/>
                </a:lnTo>
                <a:lnTo>
                  <a:pt x="5440605" y="2596752"/>
                </a:lnTo>
                <a:lnTo>
                  <a:pt x="5440605" y="2544610"/>
                </a:lnTo>
                <a:lnTo>
                  <a:pt x="5440605" y="2531348"/>
                </a:lnTo>
                <a:lnTo>
                  <a:pt x="5440605" y="2467325"/>
                </a:lnTo>
                <a:lnTo>
                  <a:pt x="5440605" y="2464014"/>
                </a:lnTo>
                <a:lnTo>
                  <a:pt x="5440605" y="2434687"/>
                </a:lnTo>
                <a:lnTo>
                  <a:pt x="5440605" y="2411872"/>
                </a:lnTo>
                <a:lnTo>
                  <a:pt x="5440605" y="2347849"/>
                </a:lnTo>
                <a:lnTo>
                  <a:pt x="5440605" y="2334587"/>
                </a:lnTo>
                <a:lnTo>
                  <a:pt x="5440605" y="2333919"/>
                </a:lnTo>
                <a:lnTo>
                  <a:pt x="5440605" y="2301949"/>
                </a:lnTo>
                <a:lnTo>
                  <a:pt x="5440605" y="2241907"/>
                </a:lnTo>
                <a:lnTo>
                  <a:pt x="5440605" y="2237926"/>
                </a:lnTo>
                <a:lnTo>
                  <a:pt x="5440605" y="2215111"/>
                </a:lnTo>
                <a:lnTo>
                  <a:pt x="5440605" y="2201181"/>
                </a:lnTo>
                <a:lnTo>
                  <a:pt x="5440605" y="2158254"/>
                </a:lnTo>
                <a:lnTo>
                  <a:pt x="5440605" y="2137158"/>
                </a:lnTo>
                <a:lnTo>
                  <a:pt x="5440605" y="2109169"/>
                </a:lnTo>
                <a:lnTo>
                  <a:pt x="5440605" y="2105188"/>
                </a:lnTo>
                <a:lnTo>
                  <a:pt x="5440605" y="2082562"/>
                </a:lnTo>
                <a:lnTo>
                  <a:pt x="5440605" y="2045146"/>
                </a:lnTo>
                <a:lnTo>
                  <a:pt x="5440605" y="2025516"/>
                </a:lnTo>
                <a:lnTo>
                  <a:pt x="5440605" y="2014432"/>
                </a:lnTo>
                <a:lnTo>
                  <a:pt x="5440605" y="2004420"/>
                </a:lnTo>
                <a:lnTo>
                  <a:pt x="5440605" y="1961493"/>
                </a:lnTo>
                <a:lnTo>
                  <a:pt x="5440605" y="1949824"/>
                </a:lnTo>
                <a:lnTo>
                  <a:pt x="5440605" y="1912408"/>
                </a:lnTo>
                <a:lnTo>
                  <a:pt x="5440605" y="1899268"/>
                </a:lnTo>
                <a:lnTo>
                  <a:pt x="5440605" y="1885801"/>
                </a:lnTo>
                <a:lnTo>
                  <a:pt x="5440605" y="1881694"/>
                </a:lnTo>
                <a:lnTo>
                  <a:pt x="5440605" y="1828755"/>
                </a:lnTo>
                <a:lnTo>
                  <a:pt x="5440605" y="1817671"/>
                </a:lnTo>
                <a:lnTo>
                  <a:pt x="5440605" y="1809578"/>
                </a:lnTo>
                <a:lnTo>
                  <a:pt x="5440605" y="1766530"/>
                </a:lnTo>
                <a:lnTo>
                  <a:pt x="5440605" y="1753063"/>
                </a:lnTo>
                <a:lnTo>
                  <a:pt x="5440605" y="1742178"/>
                </a:lnTo>
                <a:lnTo>
                  <a:pt x="5440605" y="1702507"/>
                </a:lnTo>
                <a:lnTo>
                  <a:pt x="5440605" y="1693884"/>
                </a:lnTo>
                <a:lnTo>
                  <a:pt x="5440605" y="1684933"/>
                </a:lnTo>
                <a:lnTo>
                  <a:pt x="5440605" y="1676840"/>
                </a:lnTo>
                <a:lnTo>
                  <a:pt x="5440605" y="1661510"/>
                </a:lnTo>
                <a:cubicBezTo>
                  <a:pt x="5440605" y="1627545"/>
                  <a:pt x="5440605" y="1627545"/>
                  <a:pt x="5440605" y="1627545"/>
                </a:cubicBezTo>
                <a:lnTo>
                  <a:pt x="5440605" y="1612817"/>
                </a:lnTo>
                <a:lnTo>
                  <a:pt x="5440605" y="1609440"/>
                </a:lnTo>
                <a:cubicBezTo>
                  <a:pt x="5440605" y="1595111"/>
                  <a:pt x="5440605" y="1582573"/>
                  <a:pt x="5440605" y="1571602"/>
                </a:cubicBezTo>
                <a:lnTo>
                  <a:pt x="5440605" y="1569769"/>
                </a:lnTo>
                <a:lnTo>
                  <a:pt x="5440605" y="1545417"/>
                </a:lnTo>
                <a:lnTo>
                  <a:pt x="5440605" y="1543168"/>
                </a:lnTo>
                <a:cubicBezTo>
                  <a:pt x="5440605" y="1527048"/>
                  <a:pt x="5440605" y="1516301"/>
                  <a:pt x="5440605" y="1509136"/>
                </a:cubicBezTo>
                <a:lnTo>
                  <a:pt x="5440605" y="1497123"/>
                </a:lnTo>
                <a:lnTo>
                  <a:pt x="5440605" y="1496598"/>
                </a:lnTo>
                <a:cubicBezTo>
                  <a:pt x="5440605" y="1494807"/>
                  <a:pt x="5440605" y="1494807"/>
                  <a:pt x="5440605" y="1494807"/>
                </a:cubicBezTo>
                <a:lnTo>
                  <a:pt x="5440605" y="1480079"/>
                </a:lnTo>
                <a:lnTo>
                  <a:pt x="5440605" y="1464749"/>
                </a:lnTo>
                <a:cubicBezTo>
                  <a:pt x="5440605" y="1430784"/>
                  <a:pt x="5440605" y="1430784"/>
                  <a:pt x="5440605" y="1430784"/>
                </a:cubicBezTo>
                <a:lnTo>
                  <a:pt x="5440605" y="1412679"/>
                </a:lnTo>
                <a:cubicBezTo>
                  <a:pt x="5440605" y="1298046"/>
                  <a:pt x="5440605" y="1298046"/>
                  <a:pt x="5440605" y="1298046"/>
                </a:cubicBezTo>
                <a:cubicBezTo>
                  <a:pt x="5440605" y="1298046"/>
                  <a:pt x="5440605" y="1196546"/>
                  <a:pt x="5339303" y="1196546"/>
                </a:cubicBezTo>
                <a:lnTo>
                  <a:pt x="0" y="1196546"/>
                </a:lnTo>
                <a:lnTo>
                  <a:pt x="0" y="1183966"/>
                </a:lnTo>
                <a:cubicBezTo>
                  <a:pt x="0" y="76236"/>
                  <a:pt x="0" y="76236"/>
                  <a:pt x="0" y="76236"/>
                </a:cubicBezTo>
                <a:cubicBezTo>
                  <a:pt x="0" y="31765"/>
                  <a:pt x="34921" y="0"/>
                  <a:pt x="76192" y="0"/>
                </a:cubicBezTo>
                <a:close/>
              </a:path>
            </a:pathLst>
          </a:custGeom>
        </p:spPr>
        <p:txBody>
          <a:bodyPr wrap="square" lIns="360000" tIns="360000">
            <a:noAutofit/>
          </a:bodyPr>
          <a:lstStyle>
            <a:lvl1pPr>
              <a:defRPr lang="en-GB" sz="1050" b="1" dirty="0">
                <a:solidFill>
                  <a:schemeClr val="tx1"/>
                </a:solidFill>
              </a:defRPr>
            </a:lvl1pPr>
          </a:lstStyle>
          <a:p>
            <a:r>
              <a:rPr lang="en-US" noProof="0" smtClean="0"/>
              <a:t>Click icon to add picture</a:t>
            </a:r>
            <a:endParaRPr lang="en-GB" noProof="0" dirty="0"/>
          </a:p>
        </p:txBody>
      </p:sp>
      <p:sp>
        <p:nvSpPr>
          <p:cNvPr id="46" name="Freeform 45"/>
          <p:cNvSpPr>
            <a:spLocks/>
          </p:cNvSpPr>
          <p:nvPr userDrawn="1"/>
        </p:nvSpPr>
        <p:spPr bwMode="gray">
          <a:xfrm>
            <a:off x="-1" y="4002182"/>
            <a:ext cx="5742780" cy="620920"/>
          </a:xfrm>
          <a:custGeom>
            <a:avLst/>
            <a:gdLst>
              <a:gd name="connsiteX0" fmla="*/ 0 w 5742780"/>
              <a:gd name="connsiteY0" fmla="*/ 0 h 620920"/>
              <a:gd name="connsiteX1" fmla="*/ 5742780 w 5742780"/>
              <a:gd name="connsiteY1" fmla="*/ 0 h 620920"/>
              <a:gd name="connsiteX2" fmla="*/ 5742780 w 5742780"/>
              <a:gd name="connsiteY2" fmla="*/ 13870 h 620920"/>
              <a:gd name="connsiteX3" fmla="*/ 5742780 w 5742780"/>
              <a:gd name="connsiteY3" fmla="*/ 519340 h 620920"/>
              <a:gd name="connsiteX4" fmla="*/ 5641478 w 5742780"/>
              <a:gd name="connsiteY4" fmla="*/ 620920 h 620920"/>
              <a:gd name="connsiteX5" fmla="*/ 361123 w 5742780"/>
              <a:gd name="connsiteY5" fmla="*/ 620920 h 620920"/>
              <a:gd name="connsiteX6" fmla="*/ 0 w 5742780"/>
              <a:gd name="connsiteY6" fmla="*/ 620920 h 6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2780" h="620920">
                <a:moveTo>
                  <a:pt x="0" y="0"/>
                </a:moveTo>
                <a:lnTo>
                  <a:pt x="5742780" y="0"/>
                </a:lnTo>
                <a:lnTo>
                  <a:pt x="5742780" y="13870"/>
                </a:lnTo>
                <a:cubicBezTo>
                  <a:pt x="5742780" y="111829"/>
                  <a:pt x="5742780" y="268564"/>
                  <a:pt x="5742780" y="519340"/>
                </a:cubicBezTo>
                <a:cubicBezTo>
                  <a:pt x="5742780" y="620920"/>
                  <a:pt x="5641478" y="620920"/>
                  <a:pt x="5641478" y="620920"/>
                </a:cubicBezTo>
                <a:cubicBezTo>
                  <a:pt x="5641478" y="620920"/>
                  <a:pt x="5641478" y="620920"/>
                  <a:pt x="361123" y="620920"/>
                </a:cubicBezTo>
                <a:lnTo>
                  <a:pt x="0" y="620920"/>
                </a:lnTo>
                <a:close/>
              </a:path>
            </a:pathLst>
          </a:custGeom>
          <a:solidFill>
            <a:srgbClr val="A8A8A8">
              <a:alpha val="50196"/>
            </a:srgbClr>
          </a:solidFill>
          <a:ln w="9525">
            <a:solidFill>
              <a:srgbClr val="ADADAD"/>
            </a:solidFill>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97" name="Freeform 96"/>
          <p:cNvSpPr>
            <a:spLocks/>
          </p:cNvSpPr>
          <p:nvPr userDrawn="1"/>
        </p:nvSpPr>
        <p:spPr bwMode="gray">
          <a:xfrm>
            <a:off x="-1" y="1506993"/>
            <a:ext cx="5742780" cy="2498204"/>
          </a:xfrm>
          <a:custGeom>
            <a:avLst/>
            <a:gdLst>
              <a:gd name="connsiteX0" fmla="*/ 0 w 5742780"/>
              <a:gd name="connsiteY0" fmla="*/ 0 h 2498204"/>
              <a:gd name="connsiteX1" fmla="*/ 355272 w 5742780"/>
              <a:gd name="connsiteY1" fmla="*/ 0 h 2498204"/>
              <a:gd name="connsiteX2" fmla="*/ 5679159 w 5742780"/>
              <a:gd name="connsiteY2" fmla="*/ 0 h 2498204"/>
              <a:gd name="connsiteX3" fmla="*/ 5700043 w 5742780"/>
              <a:gd name="connsiteY3" fmla="*/ 9556 h 2498204"/>
              <a:gd name="connsiteX4" fmla="*/ 5742780 w 5742780"/>
              <a:gd name="connsiteY4" fmla="*/ 95197 h 2498204"/>
              <a:gd name="connsiteX5" fmla="*/ 5742780 w 5742780"/>
              <a:gd name="connsiteY5" fmla="*/ 209830 h 2498204"/>
              <a:gd name="connsiteX6" fmla="*/ 5742780 w 5742780"/>
              <a:gd name="connsiteY6" fmla="*/ 227935 h 2498204"/>
              <a:gd name="connsiteX7" fmla="*/ 5742780 w 5742780"/>
              <a:gd name="connsiteY7" fmla="*/ 261900 h 2498204"/>
              <a:gd name="connsiteX8" fmla="*/ 5742780 w 5742780"/>
              <a:gd name="connsiteY8" fmla="*/ 277230 h 2498204"/>
              <a:gd name="connsiteX9" fmla="*/ 5742780 w 5742780"/>
              <a:gd name="connsiteY9" fmla="*/ 291958 h 2498204"/>
              <a:gd name="connsiteX10" fmla="*/ 5742780 w 5742780"/>
              <a:gd name="connsiteY10" fmla="*/ 293749 h 2498204"/>
              <a:gd name="connsiteX11" fmla="*/ 5742780 w 5742780"/>
              <a:gd name="connsiteY11" fmla="*/ 294274 h 2498204"/>
              <a:gd name="connsiteX12" fmla="*/ 5742780 w 5742780"/>
              <a:gd name="connsiteY12" fmla="*/ 306287 h 2498204"/>
              <a:gd name="connsiteX13" fmla="*/ 5742780 w 5742780"/>
              <a:gd name="connsiteY13" fmla="*/ 340319 h 2498204"/>
              <a:gd name="connsiteX14" fmla="*/ 5742780 w 5742780"/>
              <a:gd name="connsiteY14" fmla="*/ 342568 h 2498204"/>
              <a:gd name="connsiteX15" fmla="*/ 5742780 w 5742780"/>
              <a:gd name="connsiteY15" fmla="*/ 366920 h 2498204"/>
              <a:gd name="connsiteX16" fmla="*/ 5742780 w 5742780"/>
              <a:gd name="connsiteY16" fmla="*/ 368753 h 2498204"/>
              <a:gd name="connsiteX17" fmla="*/ 5742780 w 5742780"/>
              <a:gd name="connsiteY17" fmla="*/ 406591 h 2498204"/>
              <a:gd name="connsiteX18" fmla="*/ 5742780 w 5742780"/>
              <a:gd name="connsiteY18" fmla="*/ 409968 h 2498204"/>
              <a:gd name="connsiteX19" fmla="*/ 5742780 w 5742780"/>
              <a:gd name="connsiteY19" fmla="*/ 424696 h 2498204"/>
              <a:gd name="connsiteX20" fmla="*/ 5742780 w 5742780"/>
              <a:gd name="connsiteY20" fmla="*/ 458661 h 2498204"/>
              <a:gd name="connsiteX21" fmla="*/ 5742780 w 5742780"/>
              <a:gd name="connsiteY21" fmla="*/ 473991 h 2498204"/>
              <a:gd name="connsiteX22" fmla="*/ 5742780 w 5742780"/>
              <a:gd name="connsiteY22" fmla="*/ 482084 h 2498204"/>
              <a:gd name="connsiteX23" fmla="*/ 5742780 w 5742780"/>
              <a:gd name="connsiteY23" fmla="*/ 491035 h 2498204"/>
              <a:gd name="connsiteX24" fmla="*/ 5742780 w 5742780"/>
              <a:gd name="connsiteY24" fmla="*/ 499658 h 2498204"/>
              <a:gd name="connsiteX25" fmla="*/ 5742780 w 5742780"/>
              <a:gd name="connsiteY25" fmla="*/ 539329 h 2498204"/>
              <a:gd name="connsiteX26" fmla="*/ 5742780 w 5742780"/>
              <a:gd name="connsiteY26" fmla="*/ 550214 h 2498204"/>
              <a:gd name="connsiteX27" fmla="*/ 5742780 w 5742780"/>
              <a:gd name="connsiteY27" fmla="*/ 563681 h 2498204"/>
              <a:gd name="connsiteX28" fmla="*/ 5742780 w 5742780"/>
              <a:gd name="connsiteY28" fmla="*/ 606729 h 2498204"/>
              <a:gd name="connsiteX29" fmla="*/ 5742780 w 5742780"/>
              <a:gd name="connsiteY29" fmla="*/ 614822 h 2498204"/>
              <a:gd name="connsiteX30" fmla="*/ 5742780 w 5742780"/>
              <a:gd name="connsiteY30" fmla="*/ 625906 h 2498204"/>
              <a:gd name="connsiteX31" fmla="*/ 5742780 w 5742780"/>
              <a:gd name="connsiteY31" fmla="*/ 678845 h 2498204"/>
              <a:gd name="connsiteX32" fmla="*/ 5742780 w 5742780"/>
              <a:gd name="connsiteY32" fmla="*/ 682952 h 2498204"/>
              <a:gd name="connsiteX33" fmla="*/ 5742780 w 5742780"/>
              <a:gd name="connsiteY33" fmla="*/ 696419 h 2498204"/>
              <a:gd name="connsiteX34" fmla="*/ 5742780 w 5742780"/>
              <a:gd name="connsiteY34" fmla="*/ 709559 h 2498204"/>
              <a:gd name="connsiteX35" fmla="*/ 5742780 w 5742780"/>
              <a:gd name="connsiteY35" fmla="*/ 746975 h 2498204"/>
              <a:gd name="connsiteX36" fmla="*/ 5742780 w 5742780"/>
              <a:gd name="connsiteY36" fmla="*/ 758644 h 2498204"/>
              <a:gd name="connsiteX37" fmla="*/ 5742780 w 5742780"/>
              <a:gd name="connsiteY37" fmla="*/ 801571 h 2498204"/>
              <a:gd name="connsiteX38" fmla="*/ 5742780 w 5742780"/>
              <a:gd name="connsiteY38" fmla="*/ 811583 h 2498204"/>
              <a:gd name="connsiteX39" fmla="*/ 5742780 w 5742780"/>
              <a:gd name="connsiteY39" fmla="*/ 822667 h 2498204"/>
              <a:gd name="connsiteX40" fmla="*/ 5742780 w 5742780"/>
              <a:gd name="connsiteY40" fmla="*/ 842297 h 2498204"/>
              <a:gd name="connsiteX41" fmla="*/ 5742780 w 5742780"/>
              <a:gd name="connsiteY41" fmla="*/ 879713 h 2498204"/>
              <a:gd name="connsiteX42" fmla="*/ 5742780 w 5742780"/>
              <a:gd name="connsiteY42" fmla="*/ 902339 h 2498204"/>
              <a:gd name="connsiteX43" fmla="*/ 5742780 w 5742780"/>
              <a:gd name="connsiteY43" fmla="*/ 906320 h 2498204"/>
              <a:gd name="connsiteX44" fmla="*/ 5742780 w 5742780"/>
              <a:gd name="connsiteY44" fmla="*/ 934309 h 2498204"/>
              <a:gd name="connsiteX45" fmla="*/ 5742780 w 5742780"/>
              <a:gd name="connsiteY45" fmla="*/ 955405 h 2498204"/>
              <a:gd name="connsiteX46" fmla="*/ 5742780 w 5742780"/>
              <a:gd name="connsiteY46" fmla="*/ 998332 h 2498204"/>
              <a:gd name="connsiteX47" fmla="*/ 5742780 w 5742780"/>
              <a:gd name="connsiteY47" fmla="*/ 1012262 h 2498204"/>
              <a:gd name="connsiteX48" fmla="*/ 5742780 w 5742780"/>
              <a:gd name="connsiteY48" fmla="*/ 1035077 h 2498204"/>
              <a:gd name="connsiteX49" fmla="*/ 5742780 w 5742780"/>
              <a:gd name="connsiteY49" fmla="*/ 1039058 h 2498204"/>
              <a:gd name="connsiteX50" fmla="*/ 5742780 w 5742780"/>
              <a:gd name="connsiteY50" fmla="*/ 1099100 h 2498204"/>
              <a:gd name="connsiteX51" fmla="*/ 5742780 w 5742780"/>
              <a:gd name="connsiteY51" fmla="*/ 1131070 h 2498204"/>
              <a:gd name="connsiteX52" fmla="*/ 5742780 w 5742780"/>
              <a:gd name="connsiteY52" fmla="*/ 1131738 h 2498204"/>
              <a:gd name="connsiteX53" fmla="*/ 5742780 w 5742780"/>
              <a:gd name="connsiteY53" fmla="*/ 1145000 h 2498204"/>
              <a:gd name="connsiteX54" fmla="*/ 5742780 w 5742780"/>
              <a:gd name="connsiteY54" fmla="*/ 1209023 h 2498204"/>
              <a:gd name="connsiteX55" fmla="*/ 5742780 w 5742780"/>
              <a:gd name="connsiteY55" fmla="*/ 1231838 h 2498204"/>
              <a:gd name="connsiteX56" fmla="*/ 5742780 w 5742780"/>
              <a:gd name="connsiteY56" fmla="*/ 1261165 h 2498204"/>
              <a:gd name="connsiteX57" fmla="*/ 5742780 w 5742780"/>
              <a:gd name="connsiteY57" fmla="*/ 1264476 h 2498204"/>
              <a:gd name="connsiteX58" fmla="*/ 5742780 w 5742780"/>
              <a:gd name="connsiteY58" fmla="*/ 1328499 h 2498204"/>
              <a:gd name="connsiteX59" fmla="*/ 5742780 w 5742780"/>
              <a:gd name="connsiteY59" fmla="*/ 1341761 h 2498204"/>
              <a:gd name="connsiteX60" fmla="*/ 5742780 w 5742780"/>
              <a:gd name="connsiteY60" fmla="*/ 1393903 h 2498204"/>
              <a:gd name="connsiteX61" fmla="*/ 5742780 w 5742780"/>
              <a:gd name="connsiteY61" fmla="*/ 1400940 h 2498204"/>
              <a:gd name="connsiteX62" fmla="*/ 5742780 w 5742780"/>
              <a:gd name="connsiteY62" fmla="*/ 1457926 h 2498204"/>
              <a:gd name="connsiteX63" fmla="*/ 5742780 w 5742780"/>
              <a:gd name="connsiteY63" fmla="*/ 1461237 h 2498204"/>
              <a:gd name="connsiteX64" fmla="*/ 5742780 w 5742780"/>
              <a:gd name="connsiteY64" fmla="*/ 1533678 h 2498204"/>
              <a:gd name="connsiteX65" fmla="*/ 5742780 w 5742780"/>
              <a:gd name="connsiteY65" fmla="*/ 1551463 h 2498204"/>
              <a:gd name="connsiteX66" fmla="*/ 5742780 w 5742780"/>
              <a:gd name="connsiteY66" fmla="*/ 1590664 h 2498204"/>
              <a:gd name="connsiteX67" fmla="*/ 5742780 w 5742780"/>
              <a:gd name="connsiteY67" fmla="*/ 1597701 h 2498204"/>
              <a:gd name="connsiteX68" fmla="*/ 5742780 w 5742780"/>
              <a:gd name="connsiteY68" fmla="*/ 1684201 h 2498204"/>
              <a:gd name="connsiteX69" fmla="*/ 5742780 w 5742780"/>
              <a:gd name="connsiteY69" fmla="*/ 1713130 h 2498204"/>
              <a:gd name="connsiteX70" fmla="*/ 5742780 w 5742780"/>
              <a:gd name="connsiteY70" fmla="*/ 1730439 h 2498204"/>
              <a:gd name="connsiteX71" fmla="*/ 5742780 w 5742780"/>
              <a:gd name="connsiteY71" fmla="*/ 1748224 h 2498204"/>
              <a:gd name="connsiteX72" fmla="*/ 5742780 w 5742780"/>
              <a:gd name="connsiteY72" fmla="*/ 1845868 h 2498204"/>
              <a:gd name="connsiteX73" fmla="*/ 5742780 w 5742780"/>
              <a:gd name="connsiteY73" fmla="*/ 1880962 h 2498204"/>
              <a:gd name="connsiteX74" fmla="*/ 5742780 w 5742780"/>
              <a:gd name="connsiteY74" fmla="*/ 1886340 h 2498204"/>
              <a:gd name="connsiteX75" fmla="*/ 5742780 w 5742780"/>
              <a:gd name="connsiteY75" fmla="*/ 1909891 h 2498204"/>
              <a:gd name="connsiteX76" fmla="*/ 5742780 w 5742780"/>
              <a:gd name="connsiteY76" fmla="*/ 2019078 h 2498204"/>
              <a:gd name="connsiteX77" fmla="*/ 5742780 w 5742780"/>
              <a:gd name="connsiteY77" fmla="*/ 2042629 h 2498204"/>
              <a:gd name="connsiteX78" fmla="*/ 5742780 w 5742780"/>
              <a:gd name="connsiteY78" fmla="*/ 2071491 h 2498204"/>
              <a:gd name="connsiteX79" fmla="*/ 5742780 w 5742780"/>
              <a:gd name="connsiteY79" fmla="*/ 2083101 h 2498204"/>
              <a:gd name="connsiteX80" fmla="*/ 5742780 w 5742780"/>
              <a:gd name="connsiteY80" fmla="*/ 2204229 h 2498204"/>
              <a:gd name="connsiteX81" fmla="*/ 5742780 w 5742780"/>
              <a:gd name="connsiteY81" fmla="*/ 2215839 h 2498204"/>
              <a:gd name="connsiteX82" fmla="*/ 5742780 w 5742780"/>
              <a:gd name="connsiteY82" fmla="*/ 2268252 h 2498204"/>
              <a:gd name="connsiteX83" fmla="*/ 5742780 w 5742780"/>
              <a:gd name="connsiteY83" fmla="*/ 2268981 h 2498204"/>
              <a:gd name="connsiteX84" fmla="*/ 5742780 w 5742780"/>
              <a:gd name="connsiteY84" fmla="*/ 2400990 h 2498204"/>
              <a:gd name="connsiteX85" fmla="*/ 5742780 w 5742780"/>
              <a:gd name="connsiteY85" fmla="*/ 2401719 h 2498204"/>
              <a:gd name="connsiteX86" fmla="*/ 5742780 w 5742780"/>
              <a:gd name="connsiteY86" fmla="*/ 2465742 h 2498204"/>
              <a:gd name="connsiteX87" fmla="*/ 5742780 w 5742780"/>
              <a:gd name="connsiteY87" fmla="*/ 2498204 h 2498204"/>
              <a:gd name="connsiteX88" fmla="*/ 5606311 w 5742780"/>
              <a:gd name="connsiteY88" fmla="*/ 2498204 h 2498204"/>
              <a:gd name="connsiteX89" fmla="*/ 5572772 w 5742780"/>
              <a:gd name="connsiteY89" fmla="*/ 2498204 h 2498204"/>
              <a:gd name="connsiteX90" fmla="*/ 5215584 w 5742780"/>
              <a:gd name="connsiteY90" fmla="*/ 2498204 h 2498204"/>
              <a:gd name="connsiteX91" fmla="*/ 5148090 w 5742780"/>
              <a:gd name="connsiteY91" fmla="*/ 2498204 h 2498204"/>
              <a:gd name="connsiteX92" fmla="*/ 4790902 w 5742780"/>
              <a:gd name="connsiteY92" fmla="*/ 2498204 h 2498204"/>
              <a:gd name="connsiteX93" fmla="*/ 4688037 w 5742780"/>
              <a:gd name="connsiteY93" fmla="*/ 2498204 h 2498204"/>
              <a:gd name="connsiteX94" fmla="*/ 4330849 w 5742780"/>
              <a:gd name="connsiteY94" fmla="*/ 2498204 h 2498204"/>
              <a:gd name="connsiteX95" fmla="*/ 4191198 w 5742780"/>
              <a:gd name="connsiteY95" fmla="*/ 2498204 h 2498204"/>
              <a:gd name="connsiteX96" fmla="*/ 3834010 w 5742780"/>
              <a:gd name="connsiteY96" fmla="*/ 2498204 h 2498204"/>
              <a:gd name="connsiteX97" fmla="*/ 3656160 w 5742780"/>
              <a:gd name="connsiteY97" fmla="*/ 2498204 h 2498204"/>
              <a:gd name="connsiteX98" fmla="*/ 3298972 w 5742780"/>
              <a:gd name="connsiteY98" fmla="*/ 2498204 h 2498204"/>
              <a:gd name="connsiteX99" fmla="*/ 3081506 w 5742780"/>
              <a:gd name="connsiteY99" fmla="*/ 2498204 h 2498204"/>
              <a:gd name="connsiteX100" fmla="*/ 2724318 w 5742780"/>
              <a:gd name="connsiteY100" fmla="*/ 2498204 h 2498204"/>
              <a:gd name="connsiteX101" fmla="*/ 2465823 w 5742780"/>
              <a:gd name="connsiteY101" fmla="*/ 2498204 h 2498204"/>
              <a:gd name="connsiteX102" fmla="*/ 2108635 w 5742780"/>
              <a:gd name="connsiteY102" fmla="*/ 2498204 h 2498204"/>
              <a:gd name="connsiteX103" fmla="*/ 1807695 w 5742780"/>
              <a:gd name="connsiteY103" fmla="*/ 2498204 h 2498204"/>
              <a:gd name="connsiteX104" fmla="*/ 1450507 w 5742780"/>
              <a:gd name="connsiteY104" fmla="*/ 2498204 h 2498204"/>
              <a:gd name="connsiteX105" fmla="*/ 1105707 w 5742780"/>
              <a:gd name="connsiteY105" fmla="*/ 2498204 h 2498204"/>
              <a:gd name="connsiteX106" fmla="*/ 748519 w 5742780"/>
              <a:gd name="connsiteY106" fmla="*/ 2498204 h 2498204"/>
              <a:gd name="connsiteX107" fmla="*/ 355272 w 5742780"/>
              <a:gd name="connsiteY107" fmla="*/ 2498204 h 2498204"/>
              <a:gd name="connsiteX108" fmla="*/ 0 w 5742780"/>
              <a:gd name="connsiteY108" fmla="*/ 2498204 h 2498204"/>
              <a:gd name="connsiteX109" fmla="*/ 0 w 5742780"/>
              <a:gd name="connsiteY109" fmla="*/ 2465742 h 2498204"/>
              <a:gd name="connsiteX110" fmla="*/ 0 w 5742780"/>
              <a:gd name="connsiteY110" fmla="*/ 2401719 h 2498204"/>
              <a:gd name="connsiteX111" fmla="*/ 0 w 5742780"/>
              <a:gd name="connsiteY111" fmla="*/ 2268981 h 2498204"/>
              <a:gd name="connsiteX112" fmla="*/ 0 w 5742780"/>
              <a:gd name="connsiteY112" fmla="*/ 323196 h 2498204"/>
              <a:gd name="connsiteX113" fmla="*/ 0 w 5742780"/>
              <a:gd name="connsiteY113" fmla="*/ 190458 h 2498204"/>
              <a:gd name="connsiteX114" fmla="*/ 0 w 5742780"/>
              <a:gd name="connsiteY114" fmla="*/ 126435 h 249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5742780" h="2498204">
                <a:moveTo>
                  <a:pt x="0" y="0"/>
                </a:moveTo>
                <a:lnTo>
                  <a:pt x="355272" y="0"/>
                </a:lnTo>
                <a:lnTo>
                  <a:pt x="5679159" y="0"/>
                </a:lnTo>
                <a:lnTo>
                  <a:pt x="5700043" y="9556"/>
                </a:lnTo>
                <a:cubicBezTo>
                  <a:pt x="5742780" y="38103"/>
                  <a:pt x="5742780" y="95197"/>
                  <a:pt x="5742780" y="95197"/>
                </a:cubicBezTo>
                <a:cubicBezTo>
                  <a:pt x="5742780" y="95197"/>
                  <a:pt x="5742780" y="95197"/>
                  <a:pt x="5742780" y="209830"/>
                </a:cubicBezTo>
                <a:lnTo>
                  <a:pt x="5742780" y="227935"/>
                </a:lnTo>
                <a:cubicBezTo>
                  <a:pt x="5742780" y="227935"/>
                  <a:pt x="5742780" y="227935"/>
                  <a:pt x="5742780" y="261900"/>
                </a:cubicBezTo>
                <a:lnTo>
                  <a:pt x="5742780" y="277230"/>
                </a:lnTo>
                <a:lnTo>
                  <a:pt x="5742780" y="291958"/>
                </a:lnTo>
                <a:cubicBezTo>
                  <a:pt x="5742780" y="291958"/>
                  <a:pt x="5742780" y="291958"/>
                  <a:pt x="5742780" y="293749"/>
                </a:cubicBezTo>
                <a:lnTo>
                  <a:pt x="5742780" y="294274"/>
                </a:lnTo>
                <a:lnTo>
                  <a:pt x="5742780" y="306287"/>
                </a:lnTo>
                <a:cubicBezTo>
                  <a:pt x="5742780" y="313452"/>
                  <a:pt x="5742780" y="324199"/>
                  <a:pt x="5742780" y="340319"/>
                </a:cubicBezTo>
                <a:lnTo>
                  <a:pt x="5742780" y="342568"/>
                </a:lnTo>
                <a:lnTo>
                  <a:pt x="5742780" y="366920"/>
                </a:lnTo>
                <a:lnTo>
                  <a:pt x="5742780" y="368753"/>
                </a:lnTo>
                <a:cubicBezTo>
                  <a:pt x="5742780" y="379724"/>
                  <a:pt x="5742780" y="392262"/>
                  <a:pt x="5742780" y="406591"/>
                </a:cubicBezTo>
                <a:lnTo>
                  <a:pt x="5742780" y="409968"/>
                </a:lnTo>
                <a:lnTo>
                  <a:pt x="5742780" y="424696"/>
                </a:lnTo>
                <a:cubicBezTo>
                  <a:pt x="5742780" y="424696"/>
                  <a:pt x="5742780" y="424696"/>
                  <a:pt x="5742780" y="458661"/>
                </a:cubicBezTo>
                <a:lnTo>
                  <a:pt x="5742780" y="473991"/>
                </a:lnTo>
                <a:lnTo>
                  <a:pt x="5742780" y="482084"/>
                </a:lnTo>
                <a:lnTo>
                  <a:pt x="5742780" y="491035"/>
                </a:lnTo>
                <a:lnTo>
                  <a:pt x="5742780" y="499658"/>
                </a:lnTo>
                <a:lnTo>
                  <a:pt x="5742780" y="539329"/>
                </a:lnTo>
                <a:lnTo>
                  <a:pt x="5742780" y="550214"/>
                </a:lnTo>
                <a:lnTo>
                  <a:pt x="5742780" y="563681"/>
                </a:lnTo>
                <a:lnTo>
                  <a:pt x="5742780" y="606729"/>
                </a:lnTo>
                <a:lnTo>
                  <a:pt x="5742780" y="614822"/>
                </a:lnTo>
                <a:lnTo>
                  <a:pt x="5742780" y="625906"/>
                </a:lnTo>
                <a:lnTo>
                  <a:pt x="5742780" y="678845"/>
                </a:lnTo>
                <a:lnTo>
                  <a:pt x="5742780" y="682952"/>
                </a:lnTo>
                <a:lnTo>
                  <a:pt x="5742780" y="696419"/>
                </a:lnTo>
                <a:lnTo>
                  <a:pt x="5742780" y="709559"/>
                </a:lnTo>
                <a:lnTo>
                  <a:pt x="5742780" y="746975"/>
                </a:lnTo>
                <a:lnTo>
                  <a:pt x="5742780" y="758644"/>
                </a:lnTo>
                <a:lnTo>
                  <a:pt x="5742780" y="801571"/>
                </a:lnTo>
                <a:lnTo>
                  <a:pt x="5742780" y="811583"/>
                </a:lnTo>
                <a:lnTo>
                  <a:pt x="5742780" y="822667"/>
                </a:lnTo>
                <a:lnTo>
                  <a:pt x="5742780" y="842297"/>
                </a:lnTo>
                <a:lnTo>
                  <a:pt x="5742780" y="879713"/>
                </a:lnTo>
                <a:lnTo>
                  <a:pt x="5742780" y="902339"/>
                </a:lnTo>
                <a:lnTo>
                  <a:pt x="5742780" y="906320"/>
                </a:lnTo>
                <a:lnTo>
                  <a:pt x="5742780" y="934309"/>
                </a:lnTo>
                <a:lnTo>
                  <a:pt x="5742780" y="955405"/>
                </a:lnTo>
                <a:lnTo>
                  <a:pt x="5742780" y="998332"/>
                </a:lnTo>
                <a:lnTo>
                  <a:pt x="5742780" y="1012262"/>
                </a:lnTo>
                <a:lnTo>
                  <a:pt x="5742780" y="1035077"/>
                </a:lnTo>
                <a:lnTo>
                  <a:pt x="5742780" y="1039058"/>
                </a:lnTo>
                <a:lnTo>
                  <a:pt x="5742780" y="1099100"/>
                </a:lnTo>
                <a:lnTo>
                  <a:pt x="5742780" y="1131070"/>
                </a:lnTo>
                <a:lnTo>
                  <a:pt x="5742780" y="1131738"/>
                </a:lnTo>
                <a:lnTo>
                  <a:pt x="5742780" y="1145000"/>
                </a:lnTo>
                <a:lnTo>
                  <a:pt x="5742780" y="1209023"/>
                </a:lnTo>
                <a:lnTo>
                  <a:pt x="5742780" y="1231838"/>
                </a:lnTo>
                <a:lnTo>
                  <a:pt x="5742780" y="1261165"/>
                </a:lnTo>
                <a:lnTo>
                  <a:pt x="5742780" y="1264476"/>
                </a:lnTo>
                <a:lnTo>
                  <a:pt x="5742780" y="1328499"/>
                </a:lnTo>
                <a:lnTo>
                  <a:pt x="5742780" y="1341761"/>
                </a:lnTo>
                <a:lnTo>
                  <a:pt x="5742780" y="1393903"/>
                </a:lnTo>
                <a:lnTo>
                  <a:pt x="5742780" y="1400940"/>
                </a:lnTo>
                <a:lnTo>
                  <a:pt x="5742780" y="1457926"/>
                </a:lnTo>
                <a:lnTo>
                  <a:pt x="5742780" y="1461237"/>
                </a:lnTo>
                <a:lnTo>
                  <a:pt x="5742780" y="1533678"/>
                </a:lnTo>
                <a:lnTo>
                  <a:pt x="5742780" y="1551463"/>
                </a:lnTo>
                <a:lnTo>
                  <a:pt x="5742780" y="1590664"/>
                </a:lnTo>
                <a:lnTo>
                  <a:pt x="5742780" y="1597701"/>
                </a:lnTo>
                <a:lnTo>
                  <a:pt x="5742780" y="1684201"/>
                </a:lnTo>
                <a:lnTo>
                  <a:pt x="5742780" y="1713130"/>
                </a:lnTo>
                <a:lnTo>
                  <a:pt x="5742780" y="1730439"/>
                </a:lnTo>
                <a:lnTo>
                  <a:pt x="5742780" y="1748224"/>
                </a:lnTo>
                <a:lnTo>
                  <a:pt x="5742780" y="1845868"/>
                </a:lnTo>
                <a:lnTo>
                  <a:pt x="5742780" y="1880962"/>
                </a:lnTo>
                <a:lnTo>
                  <a:pt x="5742780" y="1886340"/>
                </a:lnTo>
                <a:lnTo>
                  <a:pt x="5742780" y="1909891"/>
                </a:lnTo>
                <a:lnTo>
                  <a:pt x="5742780" y="2019078"/>
                </a:lnTo>
                <a:lnTo>
                  <a:pt x="5742780" y="2042629"/>
                </a:lnTo>
                <a:lnTo>
                  <a:pt x="5742780" y="2071491"/>
                </a:lnTo>
                <a:lnTo>
                  <a:pt x="5742780" y="2083101"/>
                </a:lnTo>
                <a:lnTo>
                  <a:pt x="5742780" y="2204229"/>
                </a:lnTo>
                <a:lnTo>
                  <a:pt x="5742780" y="2215839"/>
                </a:lnTo>
                <a:lnTo>
                  <a:pt x="5742780" y="2268252"/>
                </a:lnTo>
                <a:lnTo>
                  <a:pt x="5742780" y="2268981"/>
                </a:lnTo>
                <a:lnTo>
                  <a:pt x="5742780" y="2400990"/>
                </a:lnTo>
                <a:lnTo>
                  <a:pt x="5742780" y="2401719"/>
                </a:lnTo>
                <a:lnTo>
                  <a:pt x="5742780" y="2465742"/>
                </a:lnTo>
                <a:lnTo>
                  <a:pt x="5742780" y="2498204"/>
                </a:lnTo>
                <a:lnTo>
                  <a:pt x="5606311" y="2498204"/>
                </a:lnTo>
                <a:lnTo>
                  <a:pt x="5572772" y="2498204"/>
                </a:lnTo>
                <a:lnTo>
                  <a:pt x="5215584" y="2498204"/>
                </a:lnTo>
                <a:lnTo>
                  <a:pt x="5148090" y="2498204"/>
                </a:lnTo>
                <a:lnTo>
                  <a:pt x="4790902" y="2498204"/>
                </a:lnTo>
                <a:lnTo>
                  <a:pt x="4688037" y="2498204"/>
                </a:lnTo>
                <a:lnTo>
                  <a:pt x="4330849" y="2498204"/>
                </a:lnTo>
                <a:lnTo>
                  <a:pt x="4191198" y="2498204"/>
                </a:lnTo>
                <a:lnTo>
                  <a:pt x="3834010" y="2498204"/>
                </a:lnTo>
                <a:lnTo>
                  <a:pt x="3656160" y="2498204"/>
                </a:lnTo>
                <a:lnTo>
                  <a:pt x="3298972" y="2498204"/>
                </a:lnTo>
                <a:lnTo>
                  <a:pt x="3081506" y="2498204"/>
                </a:lnTo>
                <a:lnTo>
                  <a:pt x="2724318" y="2498204"/>
                </a:lnTo>
                <a:lnTo>
                  <a:pt x="2465823" y="2498204"/>
                </a:lnTo>
                <a:lnTo>
                  <a:pt x="2108635" y="2498204"/>
                </a:lnTo>
                <a:lnTo>
                  <a:pt x="1807695" y="2498204"/>
                </a:lnTo>
                <a:lnTo>
                  <a:pt x="1450507" y="2498204"/>
                </a:lnTo>
                <a:lnTo>
                  <a:pt x="1105707" y="2498204"/>
                </a:lnTo>
                <a:lnTo>
                  <a:pt x="748519" y="2498204"/>
                </a:lnTo>
                <a:lnTo>
                  <a:pt x="355272" y="2498204"/>
                </a:lnTo>
                <a:lnTo>
                  <a:pt x="0" y="2498204"/>
                </a:lnTo>
                <a:lnTo>
                  <a:pt x="0" y="2465742"/>
                </a:lnTo>
                <a:lnTo>
                  <a:pt x="0" y="2401719"/>
                </a:lnTo>
                <a:lnTo>
                  <a:pt x="0" y="2268981"/>
                </a:lnTo>
                <a:lnTo>
                  <a:pt x="0" y="323196"/>
                </a:lnTo>
                <a:lnTo>
                  <a:pt x="0" y="190458"/>
                </a:lnTo>
                <a:lnTo>
                  <a:pt x="0" y="126435"/>
                </a:lnTo>
                <a:close/>
              </a:path>
            </a:pathLst>
          </a:custGeom>
          <a:solidFill>
            <a:srgbClr val="F0F0F0">
              <a:alpha val="49804"/>
            </a:srgbClr>
          </a:solidFill>
          <a:ln w="9525">
            <a:solidFill>
              <a:srgbClr val="F2F2F2"/>
            </a:solidFill>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51" name="Title 1"/>
          <p:cNvSpPr>
            <a:spLocks noGrp="1"/>
          </p:cNvSpPr>
          <p:nvPr>
            <p:ph type="ctrTitle" hasCustomPrompt="1"/>
          </p:nvPr>
        </p:nvSpPr>
        <p:spPr bwMode="gray">
          <a:xfrm>
            <a:off x="376238" y="1835149"/>
            <a:ext cx="5366541" cy="897682"/>
          </a:xfrm>
        </p:spPr>
        <p:txBody>
          <a:bodyPr anchor="t" anchorCtr="0">
            <a:noAutofit/>
          </a:bodyPr>
          <a:lstStyle>
            <a:lvl1pPr algn="l">
              <a:lnSpc>
                <a:spcPts val="3500"/>
              </a:lnSpc>
              <a:defRPr sz="3000" b="0">
                <a:solidFill>
                  <a:schemeClr val="tx2"/>
                </a:solidFill>
              </a:defRPr>
            </a:lvl1pPr>
          </a:lstStyle>
          <a:p>
            <a:r>
              <a:rPr lang="en-GB" noProof="0" dirty="0" smtClean="0"/>
              <a:t>Click to edit </a:t>
            </a:r>
            <a:br>
              <a:rPr lang="en-GB" noProof="0" dirty="0" smtClean="0"/>
            </a:br>
            <a:r>
              <a:rPr lang="en-GB" noProof="0" dirty="0" smtClean="0"/>
              <a:t>Master title style</a:t>
            </a:r>
            <a:endParaRPr lang="en-GB" noProof="0" dirty="0"/>
          </a:p>
        </p:txBody>
      </p:sp>
      <p:sp>
        <p:nvSpPr>
          <p:cNvPr id="52" name="Subtitle 2"/>
          <p:cNvSpPr>
            <a:spLocks noGrp="1"/>
          </p:cNvSpPr>
          <p:nvPr>
            <p:ph type="subTitle" idx="1"/>
          </p:nvPr>
        </p:nvSpPr>
        <p:spPr bwMode="gray">
          <a:xfrm>
            <a:off x="355701" y="4150517"/>
            <a:ext cx="4971123" cy="138499"/>
          </a:xfrm>
        </p:spPr>
        <p:txBody>
          <a:bodyPr anchor="t" anchorCtr="0">
            <a:noAutofit/>
          </a:bodyPr>
          <a:lstStyle>
            <a:lvl1pPr marL="0" indent="0" algn="l">
              <a:lnSpc>
                <a:spcPct val="100000"/>
              </a:lnSpc>
              <a:buNone/>
              <a:defRPr sz="900" b="0" i="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noProof="0" smtClean="0"/>
              <a:t>Click to edit Master subtitle style</a:t>
            </a:r>
            <a:endParaRPr lang="en-GB" noProof="0" dirty="0"/>
          </a:p>
        </p:txBody>
      </p:sp>
      <p:sp>
        <p:nvSpPr>
          <p:cNvPr id="53" name="Text Placeholder 6"/>
          <p:cNvSpPr>
            <a:spLocks noGrp="1"/>
          </p:cNvSpPr>
          <p:nvPr>
            <p:ph type="body" sz="quarter" idx="11"/>
          </p:nvPr>
        </p:nvSpPr>
        <p:spPr bwMode="gray">
          <a:xfrm>
            <a:off x="520697" y="2967100"/>
            <a:ext cx="4392000" cy="385233"/>
          </a:xfrm>
        </p:spPr>
        <p:txBody>
          <a:bodyPr anchor="ctr"/>
          <a:lstStyle>
            <a:lvl1pPr>
              <a:lnSpc>
                <a:spcPts val="2200"/>
              </a:lnSpc>
              <a:defRPr sz="2000" b="0">
                <a:solidFill>
                  <a:schemeClr val="tx1"/>
                </a:solidFill>
              </a:defRPr>
            </a:lvl1pPr>
          </a:lstStyle>
          <a:p>
            <a:pPr lvl="0"/>
            <a:r>
              <a:rPr lang="en-US" noProof="0" smtClean="0"/>
              <a:t>Click to edit Master text styles</a:t>
            </a:r>
          </a:p>
        </p:txBody>
      </p:sp>
      <p:sp>
        <p:nvSpPr>
          <p:cNvPr id="59" name="Text Placeholder 2"/>
          <p:cNvSpPr>
            <a:spLocks noGrp="1"/>
          </p:cNvSpPr>
          <p:nvPr>
            <p:ph type="body" sz="quarter" idx="14" hasCustomPrompt="1"/>
          </p:nvPr>
        </p:nvSpPr>
        <p:spPr>
          <a:xfrm>
            <a:off x="355700" y="4320078"/>
            <a:ext cx="4971123" cy="177538"/>
          </a:xfrm>
        </p:spPr>
        <p:txBody>
          <a:bodyPr tIns="0" bIns="0" anchor="t" anchorCtr="0"/>
          <a:lstStyle>
            <a:lvl1pPr marL="0" indent="0" algn="l">
              <a:lnSpc>
                <a:spcPct val="100000"/>
              </a:lnSpc>
              <a:buNone/>
              <a:defRPr sz="900">
                <a:solidFill>
                  <a:schemeClr val="bg1"/>
                </a:solidFill>
                <a:latin typeface="+mn-lt"/>
              </a:defRPr>
            </a:lvl1pPr>
            <a:lvl2pPr>
              <a:defRPr sz="2200">
                <a:solidFill>
                  <a:srgbClr val="000000"/>
                </a:solidFill>
              </a:defRPr>
            </a:lvl2pPr>
            <a:lvl3pPr>
              <a:defRPr sz="2200">
                <a:solidFill>
                  <a:srgbClr val="000000"/>
                </a:solidFill>
              </a:defRPr>
            </a:lvl3pPr>
            <a:lvl4pPr>
              <a:defRPr sz="2200">
                <a:solidFill>
                  <a:srgbClr val="000000"/>
                </a:solidFill>
              </a:defRPr>
            </a:lvl4pPr>
            <a:lvl5pPr>
              <a:defRPr sz="2200">
                <a:solidFill>
                  <a:srgbClr val="000000"/>
                </a:solidFill>
              </a:defRPr>
            </a:lvl5pPr>
          </a:lstStyle>
          <a:p>
            <a:pPr lvl="0"/>
            <a:r>
              <a:rPr lang="en-GB" noProof="0" dirty="0" smtClean="0"/>
              <a:t>Click to edit location and date</a:t>
            </a:r>
          </a:p>
        </p:txBody>
      </p:sp>
      <p:sp>
        <p:nvSpPr>
          <p:cNvPr id="49" name="Rectangle 48"/>
          <p:cNvSpPr/>
          <p:nvPr userDrawn="1"/>
        </p:nvSpPr>
        <p:spPr>
          <a:xfrm>
            <a:off x="343692" y="6426518"/>
            <a:ext cx="2479040" cy="23505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nSpc>
                <a:spcPct val="90000"/>
              </a:lnSpc>
            </a:pPr>
            <a:r>
              <a:rPr lang="en-GB" sz="900" dirty="0">
                <a:solidFill>
                  <a:srgbClr val="767676"/>
                </a:solidFill>
              </a:rPr>
              <a:t>ING Wholesale Banking</a:t>
            </a:r>
          </a:p>
        </p:txBody>
      </p:sp>
      <p:pic>
        <p:nvPicPr>
          <p:cNvPr id="50" name="Picture 49"/>
          <p:cNvPicPr>
            <a:picLocks noChangeAspect="1"/>
          </p:cNvPicPr>
          <p:nvPr userDrawn="1"/>
        </p:nvPicPr>
        <p:blipFill>
          <a:blip r:embed="rId2"/>
          <a:stretch>
            <a:fillRect/>
          </a:stretch>
        </p:blipFill>
        <p:spPr>
          <a:xfrm>
            <a:off x="7323813" y="6203775"/>
            <a:ext cx="1518197" cy="378000"/>
          </a:xfrm>
          <a:prstGeom prst="rect">
            <a:avLst/>
          </a:prstGeom>
          <a:effectLst>
            <a:reflection blurRad="6350" stA="52000" endA="300" endPos="35000" dir="5400000" sy="-100000" algn="bl" rotWithShape="0"/>
          </a:effectLst>
        </p:spPr>
      </p:pic>
      <p:sp>
        <p:nvSpPr>
          <p:cNvPr id="2" name="Footer Placeholder 1"/>
          <p:cNvSpPr>
            <a:spLocks noGrp="1"/>
          </p:cNvSpPr>
          <p:nvPr>
            <p:ph type="ftr" sz="quarter" idx="1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grpSp>
        <p:nvGrpSpPr>
          <p:cNvPr id="91" name="Group 90"/>
          <p:cNvGrpSpPr/>
          <p:nvPr userDrawn="1"/>
        </p:nvGrpSpPr>
        <p:grpSpPr>
          <a:xfrm>
            <a:off x="-2040443" y="6432353"/>
            <a:ext cx="1872000" cy="430419"/>
            <a:chOff x="-2040443" y="6302385"/>
            <a:chExt cx="1872000" cy="560378"/>
          </a:xfrm>
        </p:grpSpPr>
        <p:sp>
          <p:nvSpPr>
            <p:cNvPr id="92" name="Rectangle 104"/>
            <p:cNvSpPr>
              <a:spLocks noChangeArrowheads="1"/>
            </p:cNvSpPr>
            <p:nvPr userDrawn="1"/>
          </p:nvSpPr>
          <p:spPr bwMode="gray">
            <a:xfrm>
              <a:off x="-2040443" y="6305273"/>
              <a:ext cx="1462593" cy="557490"/>
            </a:xfrm>
            <a:prstGeom prst="rect">
              <a:avLst/>
            </a:prstGeom>
            <a:solidFill>
              <a:srgbClr val="60A6DA"/>
            </a:solidFill>
            <a:ln>
              <a:noFill/>
            </a:ln>
            <a:effectLst/>
          </p:spPr>
          <p:txBody>
            <a:bodyPr wrap="square" lIns="72000" tIns="180000" rIns="72000" bIns="180000" anchor="ctr">
              <a:noAutofit/>
            </a:bodyPr>
            <a:lstStyle/>
            <a:p>
              <a:pPr>
                <a:lnSpc>
                  <a:spcPct val="90000"/>
                </a:lnSpc>
                <a:spcBef>
                  <a:spcPct val="20000"/>
                </a:spcBef>
                <a:spcAft>
                  <a:spcPct val="20000"/>
                </a:spcAft>
                <a:defRPr/>
              </a:pPr>
              <a:r>
                <a:rPr lang="en-GB" altLang="en-US" sz="1200" b="1" kern="0" dirty="0">
                  <a:solidFill>
                    <a:srgbClr val="FDFDFD"/>
                  </a:solidFill>
                </a:rPr>
                <a:t>No content below </a:t>
              </a:r>
              <a:br>
                <a:rPr lang="en-GB" altLang="en-US" sz="1200" b="1" kern="0" dirty="0">
                  <a:solidFill>
                    <a:srgbClr val="FDFDFD"/>
                  </a:solidFill>
                </a:rPr>
              </a:br>
              <a:r>
                <a:rPr lang="en-GB" altLang="en-US" sz="1200" b="1" kern="0" dirty="0">
                  <a:solidFill>
                    <a:srgbClr val="FDFDFD"/>
                  </a:solidFill>
                </a:rPr>
                <a:t>the grey line</a:t>
              </a:r>
            </a:p>
          </p:txBody>
        </p:sp>
        <p:grpSp>
          <p:nvGrpSpPr>
            <p:cNvPr id="93" name="Group 92"/>
            <p:cNvGrpSpPr/>
            <p:nvPr userDrawn="1"/>
          </p:nvGrpSpPr>
          <p:grpSpPr bwMode="gray">
            <a:xfrm>
              <a:off x="-546100" y="6302385"/>
              <a:ext cx="377657" cy="553234"/>
              <a:chOff x="-2035174" y="6304766"/>
              <a:chExt cx="1872000" cy="553234"/>
            </a:xfrm>
          </p:grpSpPr>
          <p:cxnSp>
            <p:nvCxnSpPr>
              <p:cNvPr id="94" name="Straight Connector 93"/>
              <p:cNvCxnSpPr/>
              <p:nvPr userDrawn="1"/>
            </p:nvCxnSpPr>
            <p:spPr bwMode="gray">
              <a:xfrm>
                <a:off x="-2035174" y="6858000"/>
                <a:ext cx="1872000" cy="0"/>
              </a:xfrm>
              <a:prstGeom prst="line">
                <a:avLst/>
              </a:prstGeom>
              <a:noFill/>
              <a:ln w="6350" cap="flat" cmpd="sng" algn="ctr">
                <a:solidFill>
                  <a:srgbClr val="C90068"/>
                </a:solidFill>
                <a:prstDash val="dash"/>
                <a:miter lim="800000"/>
              </a:ln>
              <a:effectLst/>
            </p:spPr>
          </p:cxnSp>
          <p:cxnSp>
            <p:nvCxnSpPr>
              <p:cNvPr id="96" name="Straight Connector 95"/>
              <p:cNvCxnSpPr/>
              <p:nvPr userDrawn="1"/>
            </p:nvCxnSpPr>
            <p:spPr bwMode="gray">
              <a:xfrm>
                <a:off x="-2035174" y="6304766"/>
                <a:ext cx="1872000" cy="0"/>
              </a:xfrm>
              <a:prstGeom prst="line">
                <a:avLst/>
              </a:prstGeom>
              <a:noFill/>
              <a:ln w="6350" cap="flat" cmpd="sng" algn="ctr">
                <a:solidFill>
                  <a:srgbClr val="C90068"/>
                </a:solidFill>
                <a:prstDash val="dash"/>
                <a:miter lim="800000"/>
              </a:ln>
              <a:effectLst/>
            </p:spPr>
          </p:cxnSp>
        </p:grpSp>
      </p:grpSp>
      <p:grpSp>
        <p:nvGrpSpPr>
          <p:cNvPr id="98" name="Group 97"/>
          <p:cNvGrpSpPr/>
          <p:nvPr userDrawn="1"/>
        </p:nvGrpSpPr>
        <p:grpSpPr>
          <a:xfrm>
            <a:off x="-3757621" y="34623"/>
            <a:ext cx="3592454" cy="6143927"/>
            <a:chOff x="-3757621" y="34623"/>
            <a:chExt cx="3592454" cy="6143927"/>
          </a:xfrm>
        </p:grpSpPr>
        <p:sp>
          <p:nvSpPr>
            <p:cNvPr id="99" name="Rectangle 104"/>
            <p:cNvSpPr>
              <a:spLocks noChangeArrowheads="1"/>
            </p:cNvSpPr>
            <p:nvPr userDrawn="1"/>
          </p:nvSpPr>
          <p:spPr bwMode="gray">
            <a:xfrm>
              <a:off x="-2037167" y="2392680"/>
              <a:ext cx="1872000" cy="296049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3" name="Rectangle 104"/>
            <p:cNvSpPr>
              <a:spLocks noChangeArrowheads="1"/>
            </p:cNvSpPr>
            <p:nvPr userDrawn="1"/>
          </p:nvSpPr>
          <p:spPr bwMode="gray">
            <a:xfrm>
              <a:off x="-2037167" y="282273"/>
              <a:ext cx="1872000" cy="207230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4" name="Rectangle 105"/>
            <p:cNvSpPr>
              <a:spLocks noChangeArrowheads="1"/>
            </p:cNvSpPr>
            <p:nvPr userDrawn="1"/>
          </p:nvSpPr>
          <p:spPr bwMode="gray">
            <a:xfrm>
              <a:off x="-1905405" y="545505"/>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45" name="Rectangle 106"/>
            <p:cNvSpPr>
              <a:spLocks noChangeArrowheads="1"/>
            </p:cNvSpPr>
            <p:nvPr userDrawn="1"/>
          </p:nvSpPr>
          <p:spPr bwMode="gray">
            <a:xfrm>
              <a:off x="-1614892" y="51058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46" name="Rectangle 107"/>
            <p:cNvSpPr>
              <a:spLocks noChangeArrowheads="1"/>
            </p:cNvSpPr>
            <p:nvPr userDrawn="1"/>
          </p:nvSpPr>
          <p:spPr bwMode="gray">
            <a:xfrm>
              <a:off x="-1905405" y="892730"/>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47" name="Rectangle 108"/>
            <p:cNvSpPr>
              <a:spLocks noChangeArrowheads="1"/>
            </p:cNvSpPr>
            <p:nvPr userDrawn="1"/>
          </p:nvSpPr>
          <p:spPr bwMode="gray">
            <a:xfrm>
              <a:off x="-1614892" y="85780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48" name="Rectangle 113"/>
            <p:cNvSpPr>
              <a:spLocks noChangeArrowheads="1"/>
            </p:cNvSpPr>
            <p:nvPr userDrawn="1"/>
          </p:nvSpPr>
          <p:spPr bwMode="gray">
            <a:xfrm>
              <a:off x="-1905405" y="34623"/>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200" b="1" dirty="0">
                  <a:solidFill>
                    <a:srgbClr val="333333"/>
                  </a:solidFill>
                </a:rPr>
                <a:t>Colour Guidelines</a:t>
              </a:r>
            </a:p>
          </p:txBody>
        </p:sp>
        <p:sp>
          <p:nvSpPr>
            <p:cNvPr id="149" name="Rectangle 109"/>
            <p:cNvSpPr>
              <a:spLocks noChangeArrowheads="1"/>
            </p:cNvSpPr>
            <p:nvPr/>
          </p:nvSpPr>
          <p:spPr bwMode="gray">
            <a:xfrm>
              <a:off x="-1905405" y="1239904"/>
              <a:ext cx="215900" cy="215900"/>
            </a:xfrm>
            <a:prstGeom prst="rect">
              <a:avLst/>
            </a:prstGeom>
            <a:solidFill>
              <a:schemeClr val="bg2"/>
            </a:solidFill>
            <a:ln>
              <a:noFill/>
            </a:ln>
            <a:effectLst/>
          </p:spPr>
          <p:txBody>
            <a:bodyPr wrap="square" anchor="ctr">
              <a:noAutofit/>
            </a:bodyPr>
            <a:lstStyle/>
            <a:p>
              <a:endParaRPr lang="en-GB" sz="1000" dirty="0">
                <a:solidFill>
                  <a:srgbClr val="000000"/>
                </a:solidFill>
              </a:endParaRPr>
            </a:p>
          </p:txBody>
        </p:sp>
        <p:sp>
          <p:nvSpPr>
            <p:cNvPr id="150" name="Rectangle 110"/>
            <p:cNvSpPr>
              <a:spLocks noChangeArrowheads="1"/>
            </p:cNvSpPr>
            <p:nvPr/>
          </p:nvSpPr>
          <p:spPr bwMode="gray">
            <a:xfrm>
              <a:off x="-1614892" y="12049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Mid Grey</a:t>
              </a:r>
            </a:p>
            <a:p>
              <a:r>
                <a:rPr lang="en-GB" altLang="en-US" sz="1000" dirty="0">
                  <a:solidFill>
                    <a:srgbClr val="333333"/>
                  </a:solidFill>
                </a:rPr>
                <a:t>RGB= 118, 118, 118</a:t>
              </a:r>
            </a:p>
          </p:txBody>
        </p:sp>
        <p:sp>
          <p:nvSpPr>
            <p:cNvPr id="151" name="Rectangle 111"/>
            <p:cNvSpPr>
              <a:spLocks noChangeArrowheads="1"/>
            </p:cNvSpPr>
            <p:nvPr/>
          </p:nvSpPr>
          <p:spPr bwMode="gray">
            <a:xfrm>
              <a:off x="-1905405" y="1579286"/>
              <a:ext cx="215900" cy="215900"/>
            </a:xfrm>
            <a:prstGeom prst="rect">
              <a:avLst/>
            </a:prstGeom>
            <a:solidFill>
              <a:schemeClr val="tx1"/>
            </a:solidFill>
            <a:ln>
              <a:noFill/>
            </a:ln>
            <a:effectLst/>
          </p:spPr>
          <p:txBody>
            <a:bodyPr wrap="square" anchor="ctr">
              <a:noAutofit/>
            </a:bodyPr>
            <a:lstStyle/>
            <a:p>
              <a:endParaRPr lang="en-GB" sz="1000" dirty="0">
                <a:solidFill>
                  <a:srgbClr val="000000"/>
                </a:solidFill>
              </a:endParaRPr>
            </a:p>
          </p:txBody>
        </p:sp>
        <p:sp>
          <p:nvSpPr>
            <p:cNvPr id="152" name="Rectangle 112"/>
            <p:cNvSpPr>
              <a:spLocks noChangeArrowheads="1"/>
            </p:cNvSpPr>
            <p:nvPr/>
          </p:nvSpPr>
          <p:spPr bwMode="gray">
            <a:xfrm>
              <a:off x="-1614892" y="15443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Text Colour only</a:t>
              </a:r>
            </a:p>
            <a:p>
              <a:r>
                <a:rPr lang="en-GB" altLang="en-US" sz="1000" dirty="0">
                  <a:solidFill>
                    <a:srgbClr val="333333"/>
                  </a:solidFill>
                </a:rPr>
                <a:t>RGB= 51, 51, 51</a:t>
              </a:r>
            </a:p>
          </p:txBody>
        </p:sp>
        <p:sp>
          <p:nvSpPr>
            <p:cNvPr id="153" name="Rectangle 113"/>
            <p:cNvSpPr>
              <a:spLocks noChangeArrowheads="1"/>
            </p:cNvSpPr>
            <p:nvPr userDrawn="1"/>
          </p:nvSpPr>
          <p:spPr bwMode="gray">
            <a:xfrm>
              <a:off x="-1905405" y="366607"/>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colours</a:t>
              </a:r>
            </a:p>
          </p:txBody>
        </p:sp>
        <p:sp>
          <p:nvSpPr>
            <p:cNvPr id="154" name="Rectangle 107"/>
            <p:cNvSpPr>
              <a:spLocks noChangeArrowheads="1"/>
            </p:cNvSpPr>
            <p:nvPr userDrawn="1"/>
          </p:nvSpPr>
          <p:spPr bwMode="gray">
            <a:xfrm>
              <a:off x="-1905405" y="1991719"/>
              <a:ext cx="215900" cy="215900"/>
            </a:xfrm>
            <a:prstGeom prst="rect">
              <a:avLst/>
            </a:prstGeom>
            <a:solidFill>
              <a:srgbClr val="F0F0F0"/>
            </a:solidFill>
            <a:ln>
              <a:noFill/>
            </a:ln>
            <a:effectLst/>
          </p:spPr>
          <p:txBody>
            <a:bodyPr wrap="square" anchor="ctr">
              <a:noAutofit/>
            </a:bodyPr>
            <a:lstStyle/>
            <a:p>
              <a:endParaRPr lang="en-GB" sz="1000" dirty="0">
                <a:solidFill>
                  <a:srgbClr val="000000"/>
                </a:solidFill>
              </a:endParaRPr>
            </a:p>
          </p:txBody>
        </p:sp>
        <p:sp>
          <p:nvSpPr>
            <p:cNvPr id="155" name="Rectangle 108"/>
            <p:cNvSpPr>
              <a:spLocks noChangeArrowheads="1"/>
            </p:cNvSpPr>
            <p:nvPr userDrawn="1"/>
          </p:nvSpPr>
          <p:spPr bwMode="gray">
            <a:xfrm>
              <a:off x="-1614893" y="1956794"/>
              <a:ext cx="1449725"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Background colour &amp; 3</a:t>
              </a:r>
              <a:r>
                <a:rPr lang="en-GB" altLang="en-US" sz="1000" baseline="30000" dirty="0">
                  <a:solidFill>
                    <a:srgbClr val="333333"/>
                  </a:solidFill>
                </a:rPr>
                <a:t>rd</a:t>
              </a:r>
              <a:r>
                <a:rPr lang="en-GB" altLang="en-US" sz="1000" dirty="0">
                  <a:solidFill>
                    <a:srgbClr val="333333"/>
                  </a:solidFill>
                </a:rPr>
                <a:t> Grey where needed</a:t>
              </a:r>
            </a:p>
            <a:p>
              <a:r>
                <a:rPr lang="en-GB" altLang="en-US" sz="1000" dirty="0">
                  <a:solidFill>
                    <a:srgbClr val="333333"/>
                  </a:solidFill>
                </a:rPr>
                <a:t>RGB= 240, 240, 240</a:t>
              </a:r>
            </a:p>
          </p:txBody>
        </p:sp>
        <p:sp>
          <p:nvSpPr>
            <p:cNvPr id="156" name="Rectangle 105"/>
            <p:cNvSpPr>
              <a:spLocks noChangeArrowheads="1"/>
            </p:cNvSpPr>
            <p:nvPr userDrawn="1"/>
          </p:nvSpPr>
          <p:spPr bwMode="gray">
            <a:xfrm>
              <a:off x="-1905405" y="2648931"/>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57" name="Rectangle 106"/>
            <p:cNvSpPr>
              <a:spLocks noChangeArrowheads="1"/>
            </p:cNvSpPr>
            <p:nvPr userDrawn="1"/>
          </p:nvSpPr>
          <p:spPr bwMode="gray">
            <a:xfrm>
              <a:off x="-1614892" y="261400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58" name="Rectangle 107"/>
            <p:cNvSpPr>
              <a:spLocks noChangeArrowheads="1"/>
            </p:cNvSpPr>
            <p:nvPr userDrawn="1"/>
          </p:nvSpPr>
          <p:spPr bwMode="gray">
            <a:xfrm>
              <a:off x="-1905405" y="2981235"/>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59" name="Rectangle 108"/>
            <p:cNvSpPr>
              <a:spLocks noChangeArrowheads="1"/>
            </p:cNvSpPr>
            <p:nvPr userDrawn="1"/>
          </p:nvSpPr>
          <p:spPr bwMode="gray">
            <a:xfrm>
              <a:off x="-1614892" y="294585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60" name="Rectangle 109"/>
            <p:cNvSpPr>
              <a:spLocks noChangeArrowheads="1"/>
            </p:cNvSpPr>
            <p:nvPr/>
          </p:nvSpPr>
          <p:spPr bwMode="gray">
            <a:xfrm>
              <a:off x="-1905405" y="3313539"/>
              <a:ext cx="215900" cy="215900"/>
            </a:xfrm>
            <a:prstGeom prst="rect">
              <a:avLst/>
            </a:prstGeom>
            <a:solidFill>
              <a:srgbClr val="525199"/>
            </a:solidFill>
            <a:ln>
              <a:noFill/>
            </a:ln>
            <a:effectLst/>
          </p:spPr>
          <p:txBody>
            <a:bodyPr wrap="square" anchor="ctr">
              <a:noAutofit/>
            </a:bodyPr>
            <a:lstStyle/>
            <a:p>
              <a:endParaRPr lang="en-GB" sz="1000" dirty="0">
                <a:solidFill>
                  <a:srgbClr val="000000"/>
                </a:solidFill>
              </a:endParaRPr>
            </a:p>
          </p:txBody>
        </p:sp>
        <p:sp>
          <p:nvSpPr>
            <p:cNvPr id="161" name="Rectangle 110"/>
            <p:cNvSpPr>
              <a:spLocks noChangeArrowheads="1"/>
            </p:cNvSpPr>
            <p:nvPr/>
          </p:nvSpPr>
          <p:spPr bwMode="gray">
            <a:xfrm>
              <a:off x="-1614892" y="327770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Indigo</a:t>
              </a:r>
            </a:p>
            <a:p>
              <a:r>
                <a:rPr lang="en-GB" altLang="en-US" sz="1000" dirty="0">
                  <a:solidFill>
                    <a:srgbClr val="333333"/>
                  </a:solidFill>
                </a:rPr>
                <a:t>RGB= 82, 81, 153</a:t>
              </a:r>
            </a:p>
          </p:txBody>
        </p:sp>
        <p:sp>
          <p:nvSpPr>
            <p:cNvPr id="162" name="Rectangle 111"/>
            <p:cNvSpPr>
              <a:spLocks noChangeArrowheads="1"/>
            </p:cNvSpPr>
            <p:nvPr/>
          </p:nvSpPr>
          <p:spPr bwMode="gray">
            <a:xfrm>
              <a:off x="-1905405" y="3645843"/>
              <a:ext cx="215900" cy="215900"/>
            </a:xfrm>
            <a:prstGeom prst="rect">
              <a:avLst/>
            </a:prstGeom>
            <a:solidFill>
              <a:schemeClr val="accent4"/>
            </a:solidFill>
            <a:ln>
              <a:noFill/>
            </a:ln>
            <a:effectLst/>
          </p:spPr>
          <p:txBody>
            <a:bodyPr wrap="square" anchor="ctr">
              <a:noAutofit/>
            </a:bodyPr>
            <a:lstStyle/>
            <a:p>
              <a:endParaRPr lang="en-GB" sz="1000" dirty="0">
                <a:solidFill>
                  <a:srgbClr val="000000"/>
                </a:solidFill>
              </a:endParaRPr>
            </a:p>
          </p:txBody>
        </p:sp>
        <p:sp>
          <p:nvSpPr>
            <p:cNvPr id="163" name="Rectangle 112"/>
            <p:cNvSpPr>
              <a:spLocks noChangeArrowheads="1"/>
            </p:cNvSpPr>
            <p:nvPr/>
          </p:nvSpPr>
          <p:spPr bwMode="gray">
            <a:xfrm>
              <a:off x="-1614892" y="360955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Sky</a:t>
              </a:r>
            </a:p>
            <a:p>
              <a:r>
                <a:rPr lang="en-GB" altLang="en-US" sz="1000" dirty="0">
                  <a:solidFill>
                    <a:srgbClr val="333333"/>
                  </a:solidFill>
                </a:rPr>
                <a:t>RGB= 96, 166, 218</a:t>
              </a:r>
            </a:p>
          </p:txBody>
        </p:sp>
        <p:sp>
          <p:nvSpPr>
            <p:cNvPr id="164" name="Rectangle 113"/>
            <p:cNvSpPr>
              <a:spLocks noChangeArrowheads="1"/>
            </p:cNvSpPr>
            <p:nvPr/>
          </p:nvSpPr>
          <p:spPr bwMode="gray">
            <a:xfrm>
              <a:off x="-1905405" y="2420992"/>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chart colours</a:t>
              </a:r>
            </a:p>
          </p:txBody>
        </p:sp>
        <p:sp>
          <p:nvSpPr>
            <p:cNvPr id="165" name="Rectangle 107"/>
            <p:cNvSpPr>
              <a:spLocks noChangeArrowheads="1"/>
            </p:cNvSpPr>
            <p:nvPr/>
          </p:nvSpPr>
          <p:spPr bwMode="gray">
            <a:xfrm>
              <a:off x="-1905405" y="3978147"/>
              <a:ext cx="215900" cy="215900"/>
            </a:xfrm>
            <a:prstGeom prst="rect">
              <a:avLst/>
            </a:prstGeom>
            <a:solidFill>
              <a:schemeClr val="accent5"/>
            </a:solidFill>
            <a:ln>
              <a:noFill/>
            </a:ln>
            <a:effectLst/>
          </p:spPr>
          <p:txBody>
            <a:bodyPr wrap="square" anchor="ctr">
              <a:noAutofit/>
            </a:bodyPr>
            <a:lstStyle/>
            <a:p>
              <a:endParaRPr lang="en-GB" sz="1000" dirty="0">
                <a:solidFill>
                  <a:srgbClr val="000000"/>
                </a:solidFill>
              </a:endParaRPr>
            </a:p>
          </p:txBody>
        </p:sp>
        <p:sp>
          <p:nvSpPr>
            <p:cNvPr id="166" name="Rectangle 108"/>
            <p:cNvSpPr>
              <a:spLocks noChangeArrowheads="1"/>
            </p:cNvSpPr>
            <p:nvPr/>
          </p:nvSpPr>
          <p:spPr bwMode="gray">
            <a:xfrm>
              <a:off x="-1614892" y="394141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Fuchsia</a:t>
              </a:r>
            </a:p>
            <a:p>
              <a:r>
                <a:rPr lang="en-GB" altLang="en-US" sz="1000" dirty="0">
                  <a:solidFill>
                    <a:srgbClr val="333333"/>
                  </a:solidFill>
                </a:rPr>
                <a:t>RGB= 171, 0, 102</a:t>
              </a:r>
            </a:p>
          </p:txBody>
        </p:sp>
        <p:sp>
          <p:nvSpPr>
            <p:cNvPr id="167" name="Rectangle 109"/>
            <p:cNvSpPr>
              <a:spLocks noChangeArrowheads="1"/>
            </p:cNvSpPr>
            <p:nvPr/>
          </p:nvSpPr>
          <p:spPr bwMode="gray">
            <a:xfrm>
              <a:off x="-1905405" y="4310451"/>
              <a:ext cx="215900" cy="215900"/>
            </a:xfrm>
            <a:prstGeom prst="rect">
              <a:avLst/>
            </a:prstGeom>
            <a:solidFill>
              <a:schemeClr val="accent6"/>
            </a:solidFill>
            <a:ln>
              <a:noFill/>
            </a:ln>
            <a:effectLst/>
          </p:spPr>
          <p:txBody>
            <a:bodyPr wrap="square" anchor="ctr">
              <a:noAutofit/>
            </a:bodyPr>
            <a:lstStyle/>
            <a:p>
              <a:endParaRPr lang="en-GB" sz="1000" dirty="0">
                <a:solidFill>
                  <a:srgbClr val="000000"/>
                </a:solidFill>
              </a:endParaRPr>
            </a:p>
          </p:txBody>
        </p:sp>
        <p:sp>
          <p:nvSpPr>
            <p:cNvPr id="168" name="Rectangle 110"/>
            <p:cNvSpPr>
              <a:spLocks noChangeArrowheads="1"/>
            </p:cNvSpPr>
            <p:nvPr/>
          </p:nvSpPr>
          <p:spPr bwMode="gray">
            <a:xfrm>
              <a:off x="-1614892" y="42732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Lime</a:t>
              </a:r>
            </a:p>
            <a:p>
              <a:r>
                <a:rPr lang="en-GB" altLang="en-US" sz="1000" dirty="0">
                  <a:solidFill>
                    <a:srgbClr val="333333"/>
                  </a:solidFill>
                </a:rPr>
                <a:t>RGB= 208, 217, 60</a:t>
              </a:r>
            </a:p>
          </p:txBody>
        </p:sp>
        <p:sp>
          <p:nvSpPr>
            <p:cNvPr id="169" name="Rectangle 111"/>
            <p:cNvSpPr>
              <a:spLocks noChangeArrowheads="1"/>
            </p:cNvSpPr>
            <p:nvPr/>
          </p:nvSpPr>
          <p:spPr bwMode="gray">
            <a:xfrm>
              <a:off x="-1905405" y="4642755"/>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70" name="Rectangle 112"/>
            <p:cNvSpPr>
              <a:spLocks noChangeArrowheads="1"/>
            </p:cNvSpPr>
            <p:nvPr/>
          </p:nvSpPr>
          <p:spPr bwMode="gray">
            <a:xfrm>
              <a:off x="-1614892" y="46051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Leaf</a:t>
              </a:r>
            </a:p>
            <a:p>
              <a:r>
                <a:rPr lang="en-GB" altLang="en-US" sz="1000" dirty="0">
                  <a:solidFill>
                    <a:srgbClr val="333333"/>
                  </a:solidFill>
                </a:rPr>
                <a:t>RGB= 52, 150, 81</a:t>
              </a:r>
            </a:p>
          </p:txBody>
        </p:sp>
        <p:grpSp>
          <p:nvGrpSpPr>
            <p:cNvPr id="171" name="Group 170"/>
            <p:cNvGrpSpPr/>
            <p:nvPr/>
          </p:nvGrpSpPr>
          <p:grpSpPr bwMode="gray">
            <a:xfrm>
              <a:off x="-3757621" y="282274"/>
              <a:ext cx="1823762" cy="5896276"/>
              <a:chOff x="-2581275" y="588529"/>
              <a:chExt cx="1823762" cy="5896276"/>
            </a:xfrm>
          </p:grpSpPr>
          <p:sp>
            <p:nvSpPr>
              <p:cNvPr id="183" name="Rectangle 104"/>
              <p:cNvSpPr>
                <a:spLocks noChangeArrowheads="1"/>
              </p:cNvSpPr>
              <p:nvPr userDrawn="1"/>
            </p:nvSpPr>
            <p:spPr bwMode="gray">
              <a:xfrm>
                <a:off x="-2581275" y="588529"/>
                <a:ext cx="1632754" cy="5896276"/>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84" name="Rectangle 105"/>
              <p:cNvSpPr>
                <a:spLocks noChangeArrowheads="1"/>
              </p:cNvSpPr>
              <p:nvPr userDrawn="1"/>
            </p:nvSpPr>
            <p:spPr bwMode="gray">
              <a:xfrm>
                <a:off x="-2449513" y="1176337"/>
                <a:ext cx="215900" cy="215900"/>
              </a:xfrm>
              <a:prstGeom prst="rect">
                <a:avLst/>
              </a:prstGeom>
              <a:solidFill>
                <a:srgbClr val="9797C2"/>
              </a:solidFill>
              <a:ln>
                <a:noFill/>
              </a:ln>
              <a:effectLst/>
            </p:spPr>
            <p:txBody>
              <a:bodyPr wrap="square" anchor="ctr">
                <a:noAutofit/>
              </a:bodyPr>
              <a:lstStyle/>
              <a:p>
                <a:endParaRPr lang="en-GB" sz="1000" dirty="0">
                  <a:solidFill>
                    <a:srgbClr val="000000"/>
                  </a:solidFill>
                </a:endParaRPr>
              </a:p>
            </p:txBody>
          </p:sp>
          <p:sp>
            <p:nvSpPr>
              <p:cNvPr id="185" name="Rectangle 106"/>
              <p:cNvSpPr>
                <a:spLocks noChangeArrowheads="1"/>
              </p:cNvSpPr>
              <p:nvPr userDrawn="1"/>
            </p:nvSpPr>
            <p:spPr bwMode="gray">
              <a:xfrm>
                <a:off x="-2159000" y="11414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151, 151, 194</a:t>
                </a:r>
              </a:p>
            </p:txBody>
          </p:sp>
          <p:sp>
            <p:nvSpPr>
              <p:cNvPr id="186" name="Rectangle 107"/>
              <p:cNvSpPr>
                <a:spLocks noChangeArrowheads="1"/>
              </p:cNvSpPr>
              <p:nvPr userDrawn="1"/>
            </p:nvSpPr>
            <p:spPr bwMode="gray">
              <a:xfrm>
                <a:off x="-2449513" y="1440644"/>
                <a:ext cx="215900" cy="215900"/>
              </a:xfrm>
              <a:prstGeom prst="rect">
                <a:avLst/>
              </a:prstGeom>
              <a:solidFill>
                <a:srgbClr val="A0CAE9"/>
              </a:solidFill>
              <a:ln>
                <a:noFill/>
              </a:ln>
              <a:effectLst/>
            </p:spPr>
            <p:txBody>
              <a:bodyPr wrap="square" anchor="ctr">
                <a:noAutofit/>
              </a:bodyPr>
              <a:lstStyle/>
              <a:p>
                <a:endParaRPr lang="en-GB" sz="1000" dirty="0">
                  <a:solidFill>
                    <a:srgbClr val="000000"/>
                  </a:solidFill>
                </a:endParaRPr>
              </a:p>
            </p:txBody>
          </p:sp>
          <p:sp>
            <p:nvSpPr>
              <p:cNvPr id="187" name="Rectangle 108"/>
              <p:cNvSpPr>
                <a:spLocks noChangeArrowheads="1"/>
              </p:cNvSpPr>
              <p:nvPr userDrawn="1"/>
            </p:nvSpPr>
            <p:spPr bwMode="gray">
              <a:xfrm>
                <a:off x="-2159000" y="140571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160, 202, 233</a:t>
                </a:r>
              </a:p>
            </p:txBody>
          </p:sp>
          <p:sp>
            <p:nvSpPr>
              <p:cNvPr id="188" name="Rectangle 109"/>
              <p:cNvSpPr>
                <a:spLocks noChangeArrowheads="1"/>
              </p:cNvSpPr>
              <p:nvPr userDrawn="1"/>
            </p:nvSpPr>
            <p:spPr bwMode="gray">
              <a:xfrm>
                <a:off x="-2449513" y="1701603"/>
                <a:ext cx="215900" cy="215900"/>
              </a:xfrm>
              <a:prstGeom prst="rect">
                <a:avLst/>
              </a:prstGeom>
              <a:solidFill>
                <a:srgbClr val="CD66A3"/>
              </a:solidFill>
              <a:ln>
                <a:noFill/>
              </a:ln>
              <a:effectLst/>
            </p:spPr>
            <p:txBody>
              <a:bodyPr wrap="square" anchor="ctr">
                <a:noAutofit/>
              </a:bodyPr>
              <a:lstStyle/>
              <a:p>
                <a:endParaRPr lang="en-GB" sz="1000" dirty="0">
                  <a:solidFill>
                    <a:srgbClr val="000000"/>
                  </a:solidFill>
                </a:endParaRPr>
              </a:p>
            </p:txBody>
          </p:sp>
          <p:sp>
            <p:nvSpPr>
              <p:cNvPr id="189" name="Rectangle 110"/>
              <p:cNvSpPr>
                <a:spLocks noChangeArrowheads="1"/>
              </p:cNvSpPr>
              <p:nvPr userDrawn="1"/>
            </p:nvSpPr>
            <p:spPr bwMode="gray">
              <a:xfrm>
                <a:off x="-2159000" y="166667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205, 102, 163</a:t>
                </a:r>
              </a:p>
            </p:txBody>
          </p:sp>
          <p:sp>
            <p:nvSpPr>
              <p:cNvPr id="190" name="Rectangle 111"/>
              <p:cNvSpPr>
                <a:spLocks noChangeArrowheads="1"/>
              </p:cNvSpPr>
              <p:nvPr userDrawn="1"/>
            </p:nvSpPr>
            <p:spPr bwMode="gray">
              <a:xfrm>
                <a:off x="-2449513" y="1987353"/>
                <a:ext cx="215900" cy="215900"/>
              </a:xfrm>
              <a:prstGeom prst="rect">
                <a:avLst/>
              </a:prstGeom>
              <a:solidFill>
                <a:srgbClr val="E3E88A"/>
              </a:solidFill>
              <a:ln>
                <a:noFill/>
              </a:ln>
              <a:effectLst/>
            </p:spPr>
            <p:txBody>
              <a:bodyPr wrap="square" anchor="ctr">
                <a:noAutofit/>
              </a:bodyPr>
              <a:lstStyle/>
              <a:p>
                <a:endParaRPr lang="en-GB" sz="1000" dirty="0">
                  <a:solidFill>
                    <a:srgbClr val="000000"/>
                  </a:solidFill>
                </a:endParaRPr>
              </a:p>
            </p:txBody>
          </p:sp>
          <p:sp>
            <p:nvSpPr>
              <p:cNvPr id="191" name="Rectangle 112"/>
              <p:cNvSpPr>
                <a:spLocks noChangeArrowheads="1"/>
              </p:cNvSpPr>
              <p:nvPr userDrawn="1"/>
            </p:nvSpPr>
            <p:spPr bwMode="gray">
              <a:xfrm>
                <a:off x="-2159000" y="195242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227, 232, 138</a:t>
                </a:r>
              </a:p>
            </p:txBody>
          </p:sp>
          <p:sp>
            <p:nvSpPr>
              <p:cNvPr id="192" name="Rectangle 113"/>
              <p:cNvSpPr>
                <a:spLocks noChangeArrowheads="1"/>
              </p:cNvSpPr>
              <p:nvPr userDrawn="1"/>
            </p:nvSpPr>
            <p:spPr bwMode="gray">
              <a:xfrm>
                <a:off x="-2449513" y="679450"/>
                <a:ext cx="1648401"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nSpc>
                    <a:spcPct val="90000"/>
                  </a:lnSpc>
                  <a:spcBef>
                    <a:spcPct val="20000"/>
                  </a:spcBef>
                  <a:spcAft>
                    <a:spcPct val="20000"/>
                  </a:spcAft>
                </a:pPr>
                <a:r>
                  <a:rPr lang="en-GB" altLang="en-US" sz="1000" b="1" dirty="0">
                    <a:solidFill>
                      <a:srgbClr val="333333"/>
                    </a:solidFill>
                  </a:rPr>
                  <a:t>Secondary chart colours</a:t>
                </a:r>
              </a:p>
            </p:txBody>
          </p:sp>
          <p:sp>
            <p:nvSpPr>
              <p:cNvPr id="193" name="Rectangle 107"/>
              <p:cNvSpPr>
                <a:spLocks noChangeArrowheads="1"/>
              </p:cNvSpPr>
              <p:nvPr/>
            </p:nvSpPr>
            <p:spPr bwMode="gray">
              <a:xfrm>
                <a:off x="-2449513" y="2277866"/>
                <a:ext cx="215900" cy="215900"/>
              </a:xfrm>
              <a:prstGeom prst="rect">
                <a:avLst/>
              </a:prstGeom>
              <a:solidFill>
                <a:srgbClr val="85C097"/>
              </a:solidFill>
              <a:ln>
                <a:noFill/>
              </a:ln>
              <a:effectLst/>
            </p:spPr>
            <p:txBody>
              <a:bodyPr wrap="square" anchor="ctr">
                <a:noAutofit/>
              </a:bodyPr>
              <a:lstStyle/>
              <a:p>
                <a:endParaRPr lang="en-GB" sz="1000" dirty="0">
                  <a:solidFill>
                    <a:srgbClr val="000000"/>
                  </a:solidFill>
                </a:endParaRPr>
              </a:p>
            </p:txBody>
          </p:sp>
          <p:sp>
            <p:nvSpPr>
              <p:cNvPr id="194" name="Rectangle 108"/>
              <p:cNvSpPr>
                <a:spLocks noChangeArrowheads="1"/>
              </p:cNvSpPr>
              <p:nvPr/>
            </p:nvSpPr>
            <p:spPr bwMode="gray">
              <a:xfrm>
                <a:off x="-2159000" y="224294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133, 192, 151</a:t>
                </a:r>
              </a:p>
            </p:txBody>
          </p:sp>
          <p:sp>
            <p:nvSpPr>
              <p:cNvPr id="195" name="Rectangle 109"/>
              <p:cNvSpPr>
                <a:spLocks noChangeArrowheads="1"/>
              </p:cNvSpPr>
              <p:nvPr/>
            </p:nvSpPr>
            <p:spPr bwMode="gray">
              <a:xfrm>
                <a:off x="-2449513" y="3111995"/>
                <a:ext cx="215900" cy="215900"/>
              </a:xfrm>
              <a:prstGeom prst="rect">
                <a:avLst/>
              </a:prstGeom>
              <a:solidFill>
                <a:srgbClr val="CBCAE0"/>
              </a:solidFill>
              <a:ln>
                <a:noFill/>
              </a:ln>
              <a:effectLst/>
            </p:spPr>
            <p:txBody>
              <a:bodyPr wrap="square" anchor="ctr">
                <a:noAutofit/>
              </a:bodyPr>
              <a:lstStyle/>
              <a:p>
                <a:endParaRPr lang="en-GB" sz="1000" dirty="0">
                  <a:solidFill>
                    <a:srgbClr val="000000"/>
                  </a:solidFill>
                </a:endParaRPr>
              </a:p>
            </p:txBody>
          </p:sp>
          <p:sp>
            <p:nvSpPr>
              <p:cNvPr id="196" name="Rectangle 110"/>
              <p:cNvSpPr>
                <a:spLocks noChangeArrowheads="1"/>
              </p:cNvSpPr>
              <p:nvPr/>
            </p:nvSpPr>
            <p:spPr bwMode="gray">
              <a:xfrm>
                <a:off x="-2159000" y="307707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203, 202, 224</a:t>
                </a:r>
              </a:p>
            </p:txBody>
          </p:sp>
          <p:sp>
            <p:nvSpPr>
              <p:cNvPr id="197" name="Rectangle 111"/>
              <p:cNvSpPr>
                <a:spLocks noChangeArrowheads="1"/>
              </p:cNvSpPr>
              <p:nvPr/>
            </p:nvSpPr>
            <p:spPr bwMode="gray">
              <a:xfrm>
                <a:off x="-2449513" y="3397745"/>
                <a:ext cx="215900" cy="215900"/>
              </a:xfrm>
              <a:prstGeom prst="rect">
                <a:avLst/>
              </a:prstGeom>
              <a:solidFill>
                <a:srgbClr val="CFE4F4"/>
              </a:solidFill>
              <a:ln>
                <a:noFill/>
              </a:ln>
              <a:effectLst/>
            </p:spPr>
            <p:txBody>
              <a:bodyPr wrap="square" anchor="ctr">
                <a:noAutofit/>
              </a:bodyPr>
              <a:lstStyle/>
              <a:p>
                <a:endParaRPr lang="en-GB" sz="1000" dirty="0">
                  <a:solidFill>
                    <a:srgbClr val="000000"/>
                  </a:solidFill>
                </a:endParaRPr>
              </a:p>
            </p:txBody>
          </p:sp>
          <p:sp>
            <p:nvSpPr>
              <p:cNvPr id="198" name="Rectangle 112"/>
              <p:cNvSpPr>
                <a:spLocks noChangeArrowheads="1"/>
              </p:cNvSpPr>
              <p:nvPr/>
            </p:nvSpPr>
            <p:spPr bwMode="gray">
              <a:xfrm>
                <a:off x="-2159000" y="336282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207, 228, 244</a:t>
                </a:r>
              </a:p>
            </p:txBody>
          </p:sp>
          <p:sp>
            <p:nvSpPr>
              <p:cNvPr id="199" name="Rectangle 111"/>
              <p:cNvSpPr>
                <a:spLocks noChangeArrowheads="1"/>
              </p:cNvSpPr>
              <p:nvPr userDrawn="1"/>
            </p:nvSpPr>
            <p:spPr bwMode="gray">
              <a:xfrm>
                <a:off x="-2449513" y="3668954"/>
                <a:ext cx="215900" cy="215900"/>
              </a:xfrm>
              <a:prstGeom prst="rect">
                <a:avLst/>
              </a:prstGeom>
              <a:solidFill>
                <a:srgbClr val="E6B2D1"/>
              </a:solidFill>
              <a:ln>
                <a:noFill/>
              </a:ln>
              <a:effectLst/>
            </p:spPr>
            <p:txBody>
              <a:bodyPr wrap="square" anchor="ctr">
                <a:noAutofit/>
              </a:bodyPr>
              <a:lstStyle/>
              <a:p>
                <a:endParaRPr lang="en-GB" sz="1000" dirty="0">
                  <a:solidFill>
                    <a:srgbClr val="000000"/>
                  </a:solidFill>
                </a:endParaRPr>
              </a:p>
            </p:txBody>
          </p:sp>
          <p:sp>
            <p:nvSpPr>
              <p:cNvPr id="200" name="Rectangle 112"/>
              <p:cNvSpPr>
                <a:spLocks noChangeArrowheads="1"/>
              </p:cNvSpPr>
              <p:nvPr userDrawn="1"/>
            </p:nvSpPr>
            <p:spPr bwMode="gray">
              <a:xfrm>
                <a:off x="-2159000" y="3634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230, 178, 209</a:t>
                </a:r>
              </a:p>
            </p:txBody>
          </p:sp>
          <p:sp>
            <p:nvSpPr>
              <p:cNvPr id="201" name="Rectangle 111"/>
              <p:cNvSpPr>
                <a:spLocks noChangeArrowheads="1"/>
              </p:cNvSpPr>
              <p:nvPr userDrawn="1"/>
            </p:nvSpPr>
            <p:spPr bwMode="gray">
              <a:xfrm>
                <a:off x="-2449513" y="3954704"/>
                <a:ext cx="215900" cy="215900"/>
              </a:xfrm>
              <a:prstGeom prst="rect">
                <a:avLst/>
              </a:prstGeom>
              <a:solidFill>
                <a:srgbClr val="F1F4C4"/>
              </a:solidFill>
              <a:ln>
                <a:noFill/>
              </a:ln>
              <a:effectLst/>
            </p:spPr>
            <p:txBody>
              <a:bodyPr wrap="square" anchor="ctr">
                <a:noAutofit/>
              </a:bodyPr>
              <a:lstStyle/>
              <a:p>
                <a:endParaRPr lang="en-GB" sz="1000" dirty="0">
                  <a:solidFill>
                    <a:srgbClr val="000000"/>
                  </a:solidFill>
                </a:endParaRPr>
              </a:p>
            </p:txBody>
          </p:sp>
          <p:sp>
            <p:nvSpPr>
              <p:cNvPr id="202" name="Rectangle 112"/>
              <p:cNvSpPr>
                <a:spLocks noChangeArrowheads="1"/>
              </p:cNvSpPr>
              <p:nvPr userDrawn="1"/>
            </p:nvSpPr>
            <p:spPr bwMode="gray">
              <a:xfrm>
                <a:off x="-2159000" y="39197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241, 244, 196</a:t>
                </a:r>
              </a:p>
            </p:txBody>
          </p:sp>
          <p:sp>
            <p:nvSpPr>
              <p:cNvPr id="203" name="Rectangle 111"/>
              <p:cNvSpPr>
                <a:spLocks noChangeArrowheads="1"/>
              </p:cNvSpPr>
              <p:nvPr userDrawn="1"/>
            </p:nvSpPr>
            <p:spPr bwMode="gray">
              <a:xfrm>
                <a:off x="-2449513" y="4240454"/>
                <a:ext cx="215900" cy="215900"/>
              </a:xfrm>
              <a:prstGeom prst="rect">
                <a:avLst/>
              </a:prstGeom>
              <a:solidFill>
                <a:srgbClr val="C2DFCA"/>
              </a:solidFill>
              <a:ln>
                <a:noFill/>
              </a:ln>
              <a:effectLst/>
            </p:spPr>
            <p:txBody>
              <a:bodyPr wrap="square" anchor="ctr">
                <a:noAutofit/>
              </a:bodyPr>
              <a:lstStyle/>
              <a:p>
                <a:endParaRPr lang="en-GB" sz="1000" dirty="0">
                  <a:solidFill>
                    <a:srgbClr val="000000"/>
                  </a:solidFill>
                </a:endParaRPr>
              </a:p>
            </p:txBody>
          </p:sp>
          <p:sp>
            <p:nvSpPr>
              <p:cNvPr id="204" name="Rectangle 112"/>
              <p:cNvSpPr>
                <a:spLocks noChangeArrowheads="1"/>
              </p:cNvSpPr>
              <p:nvPr userDrawn="1"/>
            </p:nvSpPr>
            <p:spPr bwMode="gray">
              <a:xfrm>
                <a:off x="-2159000" y="42055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194, 223, 202</a:t>
                </a:r>
              </a:p>
            </p:txBody>
          </p:sp>
          <p:sp>
            <p:nvSpPr>
              <p:cNvPr id="205" name="Rectangle 111"/>
              <p:cNvSpPr>
                <a:spLocks noChangeArrowheads="1"/>
              </p:cNvSpPr>
              <p:nvPr userDrawn="1"/>
            </p:nvSpPr>
            <p:spPr bwMode="gray">
              <a:xfrm>
                <a:off x="-2449513" y="4992390"/>
                <a:ext cx="215900" cy="215900"/>
              </a:xfrm>
              <a:prstGeom prst="rect">
                <a:avLst/>
              </a:prstGeom>
              <a:solidFill>
                <a:srgbClr val="E5E5F0"/>
              </a:solidFill>
              <a:ln>
                <a:noFill/>
              </a:ln>
              <a:effectLst/>
            </p:spPr>
            <p:txBody>
              <a:bodyPr wrap="square" anchor="ctr">
                <a:noAutofit/>
              </a:bodyPr>
              <a:lstStyle/>
              <a:p>
                <a:endParaRPr lang="en-GB" sz="1000" dirty="0">
                  <a:solidFill>
                    <a:srgbClr val="000000"/>
                  </a:solidFill>
                </a:endParaRPr>
              </a:p>
            </p:txBody>
          </p:sp>
          <p:sp>
            <p:nvSpPr>
              <p:cNvPr id="206" name="Rectangle 112"/>
              <p:cNvSpPr>
                <a:spLocks noChangeArrowheads="1"/>
              </p:cNvSpPr>
              <p:nvPr userDrawn="1"/>
            </p:nvSpPr>
            <p:spPr bwMode="gray">
              <a:xfrm>
                <a:off x="-2159000" y="495746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229, 229, 240</a:t>
                </a:r>
              </a:p>
            </p:txBody>
          </p:sp>
          <p:sp>
            <p:nvSpPr>
              <p:cNvPr id="207" name="Rectangle 111"/>
              <p:cNvSpPr>
                <a:spLocks noChangeArrowheads="1"/>
              </p:cNvSpPr>
              <p:nvPr userDrawn="1"/>
            </p:nvSpPr>
            <p:spPr bwMode="gray">
              <a:xfrm>
                <a:off x="-2449513" y="5274954"/>
                <a:ext cx="215900" cy="215900"/>
              </a:xfrm>
              <a:prstGeom prst="rect">
                <a:avLst/>
              </a:prstGeom>
              <a:solidFill>
                <a:srgbClr val="E7F2F9"/>
              </a:solidFill>
              <a:ln>
                <a:noFill/>
              </a:ln>
              <a:effectLst/>
            </p:spPr>
            <p:txBody>
              <a:bodyPr wrap="square" anchor="ctr">
                <a:noAutofit/>
              </a:bodyPr>
              <a:lstStyle/>
              <a:p>
                <a:endParaRPr lang="en-GB" sz="1000" dirty="0">
                  <a:solidFill>
                    <a:srgbClr val="000000"/>
                  </a:solidFill>
                </a:endParaRPr>
              </a:p>
            </p:txBody>
          </p:sp>
          <p:sp>
            <p:nvSpPr>
              <p:cNvPr id="208" name="Rectangle 112"/>
              <p:cNvSpPr>
                <a:spLocks noChangeArrowheads="1"/>
              </p:cNvSpPr>
              <p:nvPr userDrawn="1"/>
            </p:nvSpPr>
            <p:spPr bwMode="gray">
              <a:xfrm>
                <a:off x="-2159000" y="5240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231, 242, 249</a:t>
                </a:r>
              </a:p>
            </p:txBody>
          </p:sp>
          <p:sp>
            <p:nvSpPr>
              <p:cNvPr id="209" name="Rectangle 111"/>
              <p:cNvSpPr>
                <a:spLocks noChangeArrowheads="1"/>
              </p:cNvSpPr>
              <p:nvPr userDrawn="1"/>
            </p:nvSpPr>
            <p:spPr bwMode="gray">
              <a:xfrm>
                <a:off x="-2449513" y="5551483"/>
                <a:ext cx="215900" cy="215900"/>
              </a:xfrm>
              <a:prstGeom prst="rect">
                <a:avLst/>
              </a:prstGeom>
              <a:solidFill>
                <a:srgbClr val="F2D9E8"/>
              </a:solidFill>
              <a:ln>
                <a:noFill/>
              </a:ln>
              <a:effectLst/>
            </p:spPr>
            <p:txBody>
              <a:bodyPr wrap="square" anchor="ctr">
                <a:noAutofit/>
              </a:bodyPr>
              <a:lstStyle/>
              <a:p>
                <a:endParaRPr lang="en-GB" sz="1000" dirty="0">
                  <a:solidFill>
                    <a:srgbClr val="000000"/>
                  </a:solidFill>
                </a:endParaRPr>
              </a:p>
            </p:txBody>
          </p:sp>
          <p:sp>
            <p:nvSpPr>
              <p:cNvPr id="210" name="Rectangle 112"/>
              <p:cNvSpPr>
                <a:spLocks noChangeArrowheads="1"/>
              </p:cNvSpPr>
              <p:nvPr userDrawn="1"/>
            </p:nvSpPr>
            <p:spPr bwMode="gray">
              <a:xfrm>
                <a:off x="-2159000" y="551655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242, 217, 232</a:t>
                </a:r>
              </a:p>
            </p:txBody>
          </p:sp>
          <p:sp>
            <p:nvSpPr>
              <p:cNvPr id="211" name="Rectangle 111"/>
              <p:cNvSpPr>
                <a:spLocks noChangeArrowheads="1"/>
              </p:cNvSpPr>
              <p:nvPr userDrawn="1"/>
            </p:nvSpPr>
            <p:spPr bwMode="gray">
              <a:xfrm>
                <a:off x="-2449513" y="5840449"/>
                <a:ext cx="215900" cy="215900"/>
              </a:xfrm>
              <a:prstGeom prst="rect">
                <a:avLst/>
              </a:prstGeom>
              <a:solidFill>
                <a:srgbClr val="F8F9E2"/>
              </a:solidFill>
              <a:ln>
                <a:noFill/>
              </a:ln>
              <a:effectLst/>
            </p:spPr>
            <p:txBody>
              <a:bodyPr wrap="square" anchor="ctr">
                <a:noAutofit/>
              </a:bodyPr>
              <a:lstStyle/>
              <a:p>
                <a:endParaRPr lang="en-GB" sz="1000" dirty="0">
                  <a:solidFill>
                    <a:srgbClr val="000000"/>
                  </a:solidFill>
                </a:endParaRPr>
              </a:p>
            </p:txBody>
          </p:sp>
          <p:sp>
            <p:nvSpPr>
              <p:cNvPr id="212" name="Rectangle 112"/>
              <p:cNvSpPr>
                <a:spLocks noChangeArrowheads="1"/>
              </p:cNvSpPr>
              <p:nvPr userDrawn="1"/>
            </p:nvSpPr>
            <p:spPr bwMode="gray">
              <a:xfrm>
                <a:off x="-2159000" y="580552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248, 249, 226</a:t>
                </a:r>
              </a:p>
            </p:txBody>
          </p:sp>
          <p:sp>
            <p:nvSpPr>
              <p:cNvPr id="213" name="Rectangle 111"/>
              <p:cNvSpPr>
                <a:spLocks noChangeArrowheads="1"/>
              </p:cNvSpPr>
              <p:nvPr userDrawn="1"/>
            </p:nvSpPr>
            <p:spPr bwMode="gray">
              <a:xfrm>
                <a:off x="-2449513" y="6126951"/>
                <a:ext cx="215900" cy="215900"/>
              </a:xfrm>
              <a:prstGeom prst="rect">
                <a:avLst/>
              </a:prstGeom>
              <a:solidFill>
                <a:srgbClr val="E1EFE5"/>
              </a:solidFill>
              <a:ln>
                <a:noFill/>
              </a:ln>
              <a:effectLst/>
            </p:spPr>
            <p:txBody>
              <a:bodyPr wrap="square" anchor="ctr">
                <a:noAutofit/>
              </a:bodyPr>
              <a:lstStyle/>
              <a:p>
                <a:endParaRPr lang="en-GB" sz="1000" dirty="0">
                  <a:solidFill>
                    <a:srgbClr val="000000"/>
                  </a:solidFill>
                </a:endParaRPr>
              </a:p>
            </p:txBody>
          </p:sp>
          <p:sp>
            <p:nvSpPr>
              <p:cNvPr id="214" name="Rectangle 112"/>
              <p:cNvSpPr>
                <a:spLocks noChangeArrowheads="1"/>
              </p:cNvSpPr>
              <p:nvPr userDrawn="1"/>
            </p:nvSpPr>
            <p:spPr bwMode="gray">
              <a:xfrm>
                <a:off x="-2159000" y="609202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225, 239, 229</a:t>
                </a:r>
              </a:p>
            </p:txBody>
          </p:sp>
          <p:sp>
            <p:nvSpPr>
              <p:cNvPr id="251" name="Rectangle 113"/>
              <p:cNvSpPr>
                <a:spLocks noChangeArrowheads="1"/>
              </p:cNvSpPr>
              <p:nvPr userDrawn="1"/>
            </p:nvSpPr>
            <p:spPr bwMode="gray">
              <a:xfrm>
                <a:off x="-2449513" y="97294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60% tints</a:t>
                </a:r>
              </a:p>
            </p:txBody>
          </p:sp>
          <p:sp>
            <p:nvSpPr>
              <p:cNvPr id="252" name="Rectangle 113"/>
              <p:cNvSpPr>
                <a:spLocks noChangeArrowheads="1"/>
              </p:cNvSpPr>
              <p:nvPr userDrawn="1"/>
            </p:nvSpPr>
            <p:spPr bwMode="gray">
              <a:xfrm>
                <a:off x="-2449513" y="2860261"/>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30% tints</a:t>
                </a:r>
              </a:p>
            </p:txBody>
          </p:sp>
          <p:sp>
            <p:nvSpPr>
              <p:cNvPr id="253" name="Rectangle 113"/>
              <p:cNvSpPr>
                <a:spLocks noChangeArrowheads="1"/>
              </p:cNvSpPr>
              <p:nvPr userDrawn="1"/>
            </p:nvSpPr>
            <p:spPr bwMode="gray">
              <a:xfrm>
                <a:off x="-2449513" y="4746818"/>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15% tints</a:t>
                </a:r>
              </a:p>
            </p:txBody>
          </p:sp>
        </p:grpSp>
        <p:grpSp>
          <p:nvGrpSpPr>
            <p:cNvPr id="172" name="Group 171"/>
            <p:cNvGrpSpPr/>
            <p:nvPr/>
          </p:nvGrpSpPr>
          <p:grpSpPr bwMode="gray">
            <a:xfrm>
              <a:off x="-2037167" y="4944062"/>
              <a:ext cx="1872000" cy="1234488"/>
              <a:chOff x="-4322546" y="1625900"/>
              <a:chExt cx="1872000" cy="1234488"/>
            </a:xfrm>
          </p:grpSpPr>
          <p:sp>
            <p:nvSpPr>
              <p:cNvPr id="176" name="Rectangle 104"/>
              <p:cNvSpPr>
                <a:spLocks noChangeArrowheads="1"/>
              </p:cNvSpPr>
              <p:nvPr userDrawn="1"/>
            </p:nvSpPr>
            <p:spPr bwMode="gray">
              <a:xfrm>
                <a:off x="-4322546" y="2035016"/>
                <a:ext cx="1872000" cy="825372"/>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77" name="Rectangle 109"/>
              <p:cNvSpPr>
                <a:spLocks noChangeArrowheads="1"/>
              </p:cNvSpPr>
              <p:nvPr userDrawn="1"/>
            </p:nvSpPr>
            <p:spPr bwMode="gray">
              <a:xfrm>
                <a:off x="-4190784" y="2285167"/>
                <a:ext cx="215900" cy="215900"/>
              </a:xfrm>
              <a:prstGeom prst="rect">
                <a:avLst/>
              </a:prstGeom>
              <a:solidFill>
                <a:srgbClr val="FF0000"/>
              </a:solidFill>
              <a:ln>
                <a:noFill/>
              </a:ln>
              <a:effectLst/>
            </p:spPr>
            <p:txBody>
              <a:bodyPr wrap="square" anchor="ctr">
                <a:noAutofit/>
              </a:bodyPr>
              <a:lstStyle/>
              <a:p>
                <a:endParaRPr lang="en-GB" sz="1000" dirty="0">
                  <a:solidFill>
                    <a:srgbClr val="000000"/>
                  </a:solidFill>
                </a:endParaRPr>
              </a:p>
            </p:txBody>
          </p:sp>
          <p:sp>
            <p:nvSpPr>
              <p:cNvPr id="178" name="Rectangle 110"/>
              <p:cNvSpPr>
                <a:spLocks noChangeArrowheads="1"/>
              </p:cNvSpPr>
              <p:nvPr userDrawn="1"/>
            </p:nvSpPr>
            <p:spPr bwMode="gray">
              <a:xfrm>
                <a:off x="-3900271" y="224706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Minus</a:t>
                </a:r>
              </a:p>
              <a:p>
                <a:r>
                  <a:rPr lang="en-GB" altLang="en-US" sz="1000" dirty="0">
                    <a:solidFill>
                      <a:srgbClr val="333333"/>
                    </a:solidFill>
                  </a:rPr>
                  <a:t>RGB= 255, 0, 0</a:t>
                </a:r>
              </a:p>
            </p:txBody>
          </p:sp>
          <p:sp>
            <p:nvSpPr>
              <p:cNvPr id="179" name="Rectangle 113"/>
              <p:cNvSpPr>
                <a:spLocks noChangeArrowheads="1"/>
              </p:cNvSpPr>
              <p:nvPr userDrawn="1"/>
            </p:nvSpPr>
            <p:spPr bwMode="gray">
              <a:xfrm>
                <a:off x="-4190784" y="2060416"/>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Positive and Negative</a:t>
                </a:r>
              </a:p>
            </p:txBody>
          </p:sp>
          <p:sp>
            <p:nvSpPr>
              <p:cNvPr id="180" name="Rectangle 111"/>
              <p:cNvSpPr>
                <a:spLocks noChangeArrowheads="1"/>
              </p:cNvSpPr>
              <p:nvPr/>
            </p:nvSpPr>
            <p:spPr bwMode="gray">
              <a:xfrm>
                <a:off x="-4190784" y="2599492"/>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81" name="Rectangle 112"/>
              <p:cNvSpPr>
                <a:spLocks noChangeArrowheads="1"/>
              </p:cNvSpPr>
              <p:nvPr/>
            </p:nvSpPr>
            <p:spPr bwMode="gray">
              <a:xfrm>
                <a:off x="-3900271" y="256139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Plus</a:t>
                </a:r>
              </a:p>
              <a:p>
                <a:r>
                  <a:rPr lang="en-GB" altLang="en-US" sz="1000" dirty="0">
                    <a:solidFill>
                      <a:srgbClr val="333333"/>
                    </a:solidFill>
                  </a:rPr>
                  <a:t>RGB= 52, 150, 81</a:t>
                </a:r>
              </a:p>
            </p:txBody>
          </p:sp>
          <p:sp>
            <p:nvSpPr>
              <p:cNvPr id="182" name="Rectangle 113"/>
              <p:cNvSpPr>
                <a:spLocks noChangeArrowheads="1"/>
              </p:cNvSpPr>
              <p:nvPr userDrawn="1"/>
            </p:nvSpPr>
            <p:spPr bwMode="gray">
              <a:xfrm>
                <a:off x="-4190784" y="162590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Map fill</a:t>
                </a:r>
              </a:p>
            </p:txBody>
          </p:sp>
        </p:grpSp>
        <p:pic>
          <p:nvPicPr>
            <p:cNvPr id="173" name="Picture 172"/>
            <p:cNvPicPr>
              <a:picLocks noChangeAspect="1"/>
            </p:cNvPicPr>
            <p:nvPr/>
          </p:nvPicPr>
          <p:blipFill>
            <a:blip r:embed="rId3"/>
            <a:stretch>
              <a:fillRect/>
            </a:stretch>
          </p:blipFill>
          <p:spPr>
            <a:xfrm>
              <a:off x="-1905405" y="1725732"/>
              <a:ext cx="154783" cy="138908"/>
            </a:xfrm>
            <a:prstGeom prst="rect">
              <a:avLst/>
            </a:prstGeom>
          </p:spPr>
        </p:pic>
        <p:sp>
          <p:nvSpPr>
            <p:cNvPr id="174" name="Rectangle 111"/>
            <p:cNvSpPr>
              <a:spLocks noChangeArrowheads="1"/>
            </p:cNvSpPr>
            <p:nvPr userDrawn="1"/>
          </p:nvSpPr>
          <p:spPr bwMode="gray">
            <a:xfrm>
              <a:off x="-1905405" y="5140784"/>
              <a:ext cx="215900" cy="215900"/>
            </a:xfrm>
            <a:prstGeom prst="rect">
              <a:avLst/>
            </a:prstGeom>
            <a:solidFill>
              <a:srgbClr val="D9D9D9"/>
            </a:solidFill>
            <a:ln>
              <a:noFill/>
            </a:ln>
            <a:effectLst/>
          </p:spPr>
          <p:txBody>
            <a:bodyPr wrap="square" anchor="ctr">
              <a:noAutofit/>
            </a:bodyPr>
            <a:lstStyle/>
            <a:p>
              <a:endParaRPr lang="en-GB" sz="1000" dirty="0">
                <a:solidFill>
                  <a:srgbClr val="000000"/>
                </a:solidFill>
              </a:endParaRPr>
            </a:p>
          </p:txBody>
        </p:sp>
        <p:sp>
          <p:nvSpPr>
            <p:cNvPr id="175" name="Rectangle 112"/>
            <p:cNvSpPr>
              <a:spLocks noChangeArrowheads="1"/>
            </p:cNvSpPr>
            <p:nvPr userDrawn="1"/>
          </p:nvSpPr>
          <p:spPr bwMode="gray">
            <a:xfrm>
              <a:off x="-1614892" y="510268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217, 217, 217</a:t>
              </a:r>
            </a:p>
          </p:txBody>
        </p:sp>
      </p:grpSp>
    </p:spTree>
    <p:extLst>
      <p:ext uri="{BB962C8B-B14F-4D97-AF65-F5344CB8AC3E}">
        <p14:creationId xmlns:p14="http://schemas.microsoft.com/office/powerpoint/2010/main" val="408150914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35">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_1/3 - 2/3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4"/>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9"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6"/>
          </p:nvPr>
        </p:nvSpPr>
        <p:spPr>
          <a:xfrm>
            <a:off x="1828800" y="1144800"/>
            <a:ext cx="7038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Text Placeholder 5"/>
          <p:cNvSpPr>
            <a:spLocks noGrp="1"/>
          </p:cNvSpPr>
          <p:nvPr>
            <p:ph type="body" sz="quarter" idx="37"/>
          </p:nvPr>
        </p:nvSpPr>
        <p:spPr>
          <a:xfrm>
            <a:off x="3744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82601573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_1/3_TITLE_GRAPH_2/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5" name="Text Placeholder 3"/>
          <p:cNvSpPr>
            <a:spLocks noGrp="1"/>
          </p:cNvSpPr>
          <p:nvPr>
            <p:ph type="body" sz="quarter" idx="33" hasCustomPrompt="1"/>
          </p:nvPr>
        </p:nvSpPr>
        <p:spPr>
          <a:xfrm>
            <a:off x="1818000" y="1143000"/>
            <a:ext cx="7038975"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5"/>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1" name="Chart Placeholder 5"/>
          <p:cNvSpPr>
            <a:spLocks noGrp="1"/>
          </p:cNvSpPr>
          <p:nvPr>
            <p:ph type="chart" sz="quarter" idx="38"/>
          </p:nvPr>
        </p:nvSpPr>
        <p:spPr>
          <a:xfrm>
            <a:off x="1818000" y="1400400"/>
            <a:ext cx="7038000" cy="4784400"/>
          </a:xfrm>
        </p:spPr>
        <p:txBody>
          <a:bodyPr/>
          <a:lstStyle/>
          <a:p>
            <a:r>
              <a:rPr lang="en-US" noProof="0" smtClean="0"/>
              <a:t>Click icon to add chart</a:t>
            </a:r>
            <a:endParaRPr lang="en-GB" noProof="0" dirty="0"/>
          </a:p>
        </p:txBody>
      </p:sp>
      <p:sp>
        <p:nvSpPr>
          <p:cNvPr id="9" name="Text Placeholder 5"/>
          <p:cNvSpPr>
            <a:spLocks noGrp="1"/>
          </p:cNvSpPr>
          <p:nvPr>
            <p:ph type="body" sz="quarter" idx="37"/>
          </p:nvPr>
        </p:nvSpPr>
        <p:spPr>
          <a:xfrm>
            <a:off x="3744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Rectangle 11"/>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90497045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_1/3_GRAPH_2/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5"/>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1" name="Chart Placeholder 5"/>
          <p:cNvSpPr>
            <a:spLocks noGrp="1"/>
          </p:cNvSpPr>
          <p:nvPr>
            <p:ph type="chart" sz="quarter" idx="38"/>
          </p:nvPr>
        </p:nvSpPr>
        <p:spPr>
          <a:xfrm>
            <a:off x="1818000" y="1144800"/>
            <a:ext cx="7038000" cy="5040000"/>
          </a:xfrm>
        </p:spPr>
        <p:txBody>
          <a:bodyPr/>
          <a:lstStyle/>
          <a:p>
            <a:r>
              <a:rPr lang="en-US" noProof="0" smtClean="0"/>
              <a:t>Click icon to add chart</a:t>
            </a:r>
            <a:endParaRPr lang="en-GB" noProof="0" dirty="0"/>
          </a:p>
        </p:txBody>
      </p:sp>
      <p:sp>
        <p:nvSpPr>
          <p:cNvPr id="9" name="Text Placeholder 5"/>
          <p:cNvSpPr>
            <a:spLocks noGrp="1"/>
          </p:cNvSpPr>
          <p:nvPr>
            <p:ph type="body" sz="quarter" idx="37"/>
          </p:nvPr>
        </p:nvSpPr>
        <p:spPr>
          <a:xfrm>
            <a:off x="3744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Rectangle 11"/>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38915767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RAPH_1/3 - 2/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5" name="Text Placeholder 3"/>
          <p:cNvSpPr>
            <a:spLocks noGrp="1"/>
          </p:cNvSpPr>
          <p:nvPr>
            <p:ph type="body" sz="quarter" idx="33" hasCustomPrompt="1"/>
          </p:nvPr>
        </p:nvSpPr>
        <p:spPr>
          <a:xfrm>
            <a:off x="1818000" y="1143000"/>
            <a:ext cx="7038975"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5"/>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Chart Placeholder 5"/>
          <p:cNvSpPr>
            <a:spLocks noGrp="1"/>
          </p:cNvSpPr>
          <p:nvPr>
            <p:ph type="chart" sz="quarter" idx="37"/>
          </p:nvPr>
        </p:nvSpPr>
        <p:spPr>
          <a:xfrm>
            <a:off x="374400" y="1144800"/>
            <a:ext cx="1260000" cy="5040000"/>
          </a:xfrm>
        </p:spPr>
        <p:txBody>
          <a:bodyPr/>
          <a:lstStyle/>
          <a:p>
            <a:r>
              <a:rPr lang="en-US" noProof="0" smtClean="0"/>
              <a:t>Click icon to add chart</a:t>
            </a:r>
            <a:endParaRPr lang="en-GB" noProof="0" dirty="0"/>
          </a:p>
        </p:txBody>
      </p:sp>
      <p:sp>
        <p:nvSpPr>
          <p:cNvPr id="11" name="Chart Placeholder 5"/>
          <p:cNvSpPr>
            <a:spLocks noGrp="1"/>
          </p:cNvSpPr>
          <p:nvPr>
            <p:ph type="chart" sz="quarter" idx="38"/>
          </p:nvPr>
        </p:nvSpPr>
        <p:spPr>
          <a:xfrm>
            <a:off x="1818000" y="1400400"/>
            <a:ext cx="7038000" cy="4784400"/>
          </a:xfrm>
        </p:spPr>
        <p:txBody>
          <a:bodyPr/>
          <a:lstStyle/>
          <a:p>
            <a:r>
              <a:rPr lang="en-US" noProof="0" smtClean="0"/>
              <a:t>Click icon to add chart</a:t>
            </a:r>
            <a:endParaRPr lang="en-GB" noProof="0" dirty="0"/>
          </a:p>
        </p:txBody>
      </p:sp>
      <p:sp>
        <p:nvSpPr>
          <p:cNvPr id="9" name="Rectangle 8"/>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380158508"/>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_2/3 - 1/3">
    <p:spTree>
      <p:nvGrpSpPr>
        <p:cNvPr id="1" name=""/>
        <p:cNvGrpSpPr/>
        <p:nvPr/>
      </p:nvGrpSpPr>
      <p:grpSpPr>
        <a:xfrm>
          <a:off x="0" y="0"/>
          <a:ext cx="0" cy="0"/>
          <a:chOff x="0" y="0"/>
          <a:chExt cx="0" cy="0"/>
        </a:xfrm>
      </p:grpSpPr>
      <p:sp>
        <p:nvSpPr>
          <p:cNvPr id="5" name="Slide Number Placeholder 4"/>
          <p:cNvSpPr>
            <a:spLocks noGrp="1"/>
          </p:cNvSpPr>
          <p:nvPr>
            <p:ph type="sldNum" sz="quarter" idx="34"/>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8" name="Text Placeholder 5"/>
          <p:cNvSpPr>
            <a:spLocks noGrp="1"/>
          </p:cNvSpPr>
          <p:nvPr>
            <p:ph type="body" sz="quarter" idx="36"/>
          </p:nvPr>
        </p:nvSpPr>
        <p:spPr>
          <a:xfrm>
            <a:off x="374400" y="1144800"/>
            <a:ext cx="7038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Text Placeholder 5"/>
          <p:cNvSpPr>
            <a:spLocks noGrp="1"/>
          </p:cNvSpPr>
          <p:nvPr>
            <p:ph type="body" sz="quarter" idx="37"/>
          </p:nvPr>
        </p:nvSpPr>
        <p:spPr>
          <a:xfrm>
            <a:off x="75888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516764339"/>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2/3 - 1/3">
    <p:spTree>
      <p:nvGrpSpPr>
        <p:cNvPr id="1" name=""/>
        <p:cNvGrpSpPr/>
        <p:nvPr/>
      </p:nvGrpSpPr>
      <p:grpSpPr>
        <a:xfrm>
          <a:off x="0" y="0"/>
          <a:ext cx="0" cy="0"/>
          <a:chOff x="0" y="0"/>
          <a:chExt cx="0" cy="0"/>
        </a:xfrm>
      </p:grpSpPr>
      <p:sp>
        <p:nvSpPr>
          <p:cNvPr id="5" name="Slide Number Placeholder 4"/>
          <p:cNvSpPr>
            <a:spLocks noGrp="1"/>
          </p:cNvSpPr>
          <p:nvPr>
            <p:ph type="sldNum" sz="quarter" idx="35"/>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9" name="Text Placeholder 3"/>
          <p:cNvSpPr>
            <a:spLocks noGrp="1"/>
          </p:cNvSpPr>
          <p:nvPr>
            <p:ph type="body" sz="quarter" idx="33" hasCustomPrompt="1"/>
          </p:nvPr>
        </p:nvSpPr>
        <p:spPr>
          <a:xfrm>
            <a:off x="374400" y="1143000"/>
            <a:ext cx="7038975"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0" name="Chart Placeholder 5"/>
          <p:cNvSpPr>
            <a:spLocks noGrp="1"/>
          </p:cNvSpPr>
          <p:nvPr>
            <p:ph type="chart" sz="quarter" idx="37"/>
          </p:nvPr>
        </p:nvSpPr>
        <p:spPr>
          <a:xfrm>
            <a:off x="7588800" y="1144800"/>
            <a:ext cx="1260000" cy="5040000"/>
          </a:xfrm>
        </p:spPr>
        <p:txBody>
          <a:bodyPr/>
          <a:lstStyle/>
          <a:p>
            <a:r>
              <a:rPr lang="en-US" noProof="0" smtClean="0"/>
              <a:t>Click icon to add chart</a:t>
            </a:r>
            <a:endParaRPr lang="en-GB" noProof="0" dirty="0"/>
          </a:p>
        </p:txBody>
      </p:sp>
      <p:sp>
        <p:nvSpPr>
          <p:cNvPr id="12" name="Chart Placeholder 5"/>
          <p:cNvSpPr>
            <a:spLocks noGrp="1"/>
          </p:cNvSpPr>
          <p:nvPr>
            <p:ph type="chart" sz="quarter" idx="38"/>
          </p:nvPr>
        </p:nvSpPr>
        <p:spPr>
          <a:xfrm>
            <a:off x="374400" y="1400400"/>
            <a:ext cx="7038000" cy="4784400"/>
          </a:xfrm>
        </p:spPr>
        <p:txBody>
          <a:bodyPr/>
          <a:lstStyle/>
          <a:p>
            <a:r>
              <a:rPr lang="en-US" noProof="0" smtClean="0"/>
              <a:t>Click icon to add chart</a:t>
            </a:r>
            <a:endParaRPr lang="en-GB" noProof="0" dirty="0"/>
          </a:p>
        </p:txBody>
      </p:sp>
      <p:sp>
        <p:nvSpPr>
          <p:cNvPr id="13" name="Rectangle 12"/>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60430163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_1/3_RIGHT_GRAPH_2/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35" name="Text Placeholder 3"/>
          <p:cNvSpPr>
            <a:spLocks noGrp="1"/>
          </p:cNvSpPr>
          <p:nvPr>
            <p:ph type="body" sz="quarter" idx="33" hasCustomPrompt="1"/>
          </p:nvPr>
        </p:nvSpPr>
        <p:spPr>
          <a:xfrm>
            <a:off x="374400" y="1143000"/>
            <a:ext cx="7038975"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5" name="Slide Number Placeholder 4"/>
          <p:cNvSpPr>
            <a:spLocks noGrp="1"/>
          </p:cNvSpPr>
          <p:nvPr>
            <p:ph type="sldNum" sz="quarter" idx="35"/>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1" name="Chart Placeholder 5"/>
          <p:cNvSpPr>
            <a:spLocks noGrp="1"/>
          </p:cNvSpPr>
          <p:nvPr>
            <p:ph type="chart" sz="quarter" idx="38"/>
          </p:nvPr>
        </p:nvSpPr>
        <p:spPr>
          <a:xfrm>
            <a:off x="374400" y="1400400"/>
            <a:ext cx="7038000" cy="4784400"/>
          </a:xfrm>
        </p:spPr>
        <p:txBody>
          <a:bodyPr/>
          <a:lstStyle/>
          <a:p>
            <a:r>
              <a:rPr lang="en-US" noProof="0" smtClean="0"/>
              <a:t>Click icon to add chart</a:t>
            </a:r>
            <a:endParaRPr lang="en-GB" noProof="0" dirty="0"/>
          </a:p>
        </p:txBody>
      </p:sp>
      <p:sp>
        <p:nvSpPr>
          <p:cNvPr id="9" name="Text Placeholder 5"/>
          <p:cNvSpPr>
            <a:spLocks noGrp="1"/>
          </p:cNvSpPr>
          <p:nvPr>
            <p:ph type="body" sz="quarter" idx="37"/>
          </p:nvPr>
        </p:nvSpPr>
        <p:spPr>
          <a:xfrm>
            <a:off x="75888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Rectangle 11"/>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46908486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_1/3_GRAPH_TEXT_1/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0" name="Text Placeholder 5"/>
          <p:cNvSpPr>
            <a:spLocks noGrp="1"/>
          </p:cNvSpPr>
          <p:nvPr>
            <p:ph type="body" sz="quarter" idx="38"/>
          </p:nvPr>
        </p:nvSpPr>
        <p:spPr>
          <a:xfrm>
            <a:off x="3744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Text Placeholder 5"/>
          <p:cNvSpPr>
            <a:spLocks noGrp="1"/>
          </p:cNvSpPr>
          <p:nvPr>
            <p:ph type="body" sz="quarter" idx="39"/>
          </p:nvPr>
        </p:nvSpPr>
        <p:spPr>
          <a:xfrm>
            <a:off x="75888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3" name="Text Placeholder 3"/>
          <p:cNvSpPr>
            <a:spLocks noGrp="1"/>
          </p:cNvSpPr>
          <p:nvPr>
            <p:ph type="body" sz="quarter" idx="33" hasCustomPrompt="1"/>
          </p:nvPr>
        </p:nvSpPr>
        <p:spPr>
          <a:xfrm>
            <a:off x="1828800" y="1143000"/>
            <a:ext cx="558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4" name="Chart Placeholder 5"/>
          <p:cNvSpPr>
            <a:spLocks noGrp="1"/>
          </p:cNvSpPr>
          <p:nvPr>
            <p:ph type="chart" sz="quarter" idx="40"/>
          </p:nvPr>
        </p:nvSpPr>
        <p:spPr>
          <a:xfrm>
            <a:off x="1828800" y="1400400"/>
            <a:ext cx="5580000" cy="4784400"/>
          </a:xfrm>
        </p:spPr>
        <p:txBody>
          <a:bodyPr/>
          <a:lstStyle/>
          <a:p>
            <a:r>
              <a:rPr lang="en-US" noProof="0" smtClean="0"/>
              <a:t>Click icon to add chart</a:t>
            </a:r>
            <a:endParaRPr lang="en-GB" noProof="0" dirty="0"/>
          </a:p>
        </p:txBody>
      </p:sp>
      <p:sp>
        <p:nvSpPr>
          <p:cNvPr id="15" name="Rectangle 14"/>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733933572"/>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LL TEXT_1/3_1/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0" name="Text Placeholder 5"/>
          <p:cNvSpPr>
            <a:spLocks noGrp="1"/>
          </p:cNvSpPr>
          <p:nvPr>
            <p:ph type="body" sz="quarter" idx="38"/>
          </p:nvPr>
        </p:nvSpPr>
        <p:spPr>
          <a:xfrm>
            <a:off x="3744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Text Placeholder 5"/>
          <p:cNvSpPr>
            <a:spLocks noGrp="1"/>
          </p:cNvSpPr>
          <p:nvPr>
            <p:ph type="body" sz="quarter" idx="39"/>
          </p:nvPr>
        </p:nvSpPr>
        <p:spPr>
          <a:xfrm>
            <a:off x="75888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5" name="Text Placeholder 5"/>
          <p:cNvSpPr>
            <a:spLocks noGrp="1"/>
          </p:cNvSpPr>
          <p:nvPr>
            <p:ph type="body" sz="quarter" idx="40"/>
          </p:nvPr>
        </p:nvSpPr>
        <p:spPr>
          <a:xfrm>
            <a:off x="1828800" y="1144800"/>
            <a:ext cx="558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493871730"/>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_1/3_GRAPH_Quart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6"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5" name="Text Placeholder 5"/>
          <p:cNvSpPr>
            <a:spLocks noGrp="1"/>
          </p:cNvSpPr>
          <p:nvPr>
            <p:ph type="body" sz="quarter" idx="38"/>
          </p:nvPr>
        </p:nvSpPr>
        <p:spPr>
          <a:xfrm>
            <a:off x="3744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9" name="Text Placeholder 3"/>
          <p:cNvSpPr>
            <a:spLocks noGrp="1"/>
          </p:cNvSpPr>
          <p:nvPr>
            <p:ph type="body" sz="quarter" idx="33" hasCustomPrompt="1"/>
          </p:nvPr>
        </p:nvSpPr>
        <p:spPr>
          <a:xfrm>
            <a:off x="1818000" y="1143000"/>
            <a:ext cx="342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20" name="Chart Placeholder 5"/>
          <p:cNvSpPr>
            <a:spLocks noGrp="1"/>
          </p:cNvSpPr>
          <p:nvPr>
            <p:ph type="chart" sz="quarter" idx="41"/>
          </p:nvPr>
        </p:nvSpPr>
        <p:spPr>
          <a:xfrm>
            <a:off x="1818000" y="1400400"/>
            <a:ext cx="3420000" cy="2178000"/>
          </a:xfrm>
        </p:spPr>
        <p:txBody>
          <a:bodyPr/>
          <a:lstStyle/>
          <a:p>
            <a:r>
              <a:rPr lang="en-US" noProof="0" smtClean="0"/>
              <a:t>Click icon to add chart</a:t>
            </a:r>
            <a:endParaRPr lang="en-GB" noProof="0" dirty="0"/>
          </a:p>
        </p:txBody>
      </p:sp>
      <p:sp>
        <p:nvSpPr>
          <p:cNvPr id="21" name="Text Placeholder 3"/>
          <p:cNvSpPr>
            <a:spLocks noGrp="1"/>
          </p:cNvSpPr>
          <p:nvPr>
            <p:ph type="body" sz="quarter" idx="42" hasCustomPrompt="1"/>
          </p:nvPr>
        </p:nvSpPr>
        <p:spPr>
          <a:xfrm>
            <a:off x="5436000" y="1143000"/>
            <a:ext cx="342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22" name="Chart Placeholder 5"/>
          <p:cNvSpPr>
            <a:spLocks noGrp="1"/>
          </p:cNvSpPr>
          <p:nvPr>
            <p:ph type="chart" sz="quarter" idx="43"/>
          </p:nvPr>
        </p:nvSpPr>
        <p:spPr>
          <a:xfrm>
            <a:off x="5436000" y="1400400"/>
            <a:ext cx="3420000" cy="2178000"/>
          </a:xfrm>
        </p:spPr>
        <p:txBody>
          <a:bodyPr/>
          <a:lstStyle/>
          <a:p>
            <a:r>
              <a:rPr lang="en-US" noProof="0" smtClean="0"/>
              <a:t>Click icon to add chart</a:t>
            </a:r>
            <a:endParaRPr lang="en-GB" noProof="0" dirty="0"/>
          </a:p>
        </p:txBody>
      </p:sp>
      <p:sp>
        <p:nvSpPr>
          <p:cNvPr id="23" name="Text Placeholder 3"/>
          <p:cNvSpPr>
            <a:spLocks noGrp="1"/>
          </p:cNvSpPr>
          <p:nvPr>
            <p:ph type="body" sz="quarter" idx="44" hasCustomPrompt="1"/>
          </p:nvPr>
        </p:nvSpPr>
        <p:spPr>
          <a:xfrm>
            <a:off x="1818000" y="3732087"/>
            <a:ext cx="342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24" name="Chart Placeholder 5"/>
          <p:cNvSpPr>
            <a:spLocks noGrp="1"/>
          </p:cNvSpPr>
          <p:nvPr>
            <p:ph type="chart" sz="quarter" idx="45"/>
          </p:nvPr>
        </p:nvSpPr>
        <p:spPr>
          <a:xfrm>
            <a:off x="1818000" y="3989487"/>
            <a:ext cx="3420000" cy="2178000"/>
          </a:xfrm>
        </p:spPr>
        <p:txBody>
          <a:bodyPr/>
          <a:lstStyle/>
          <a:p>
            <a:r>
              <a:rPr lang="en-US" noProof="0" smtClean="0"/>
              <a:t>Click icon to add chart</a:t>
            </a:r>
            <a:endParaRPr lang="en-GB" noProof="0" dirty="0"/>
          </a:p>
        </p:txBody>
      </p:sp>
      <p:sp>
        <p:nvSpPr>
          <p:cNvPr id="25" name="Text Placeholder 3"/>
          <p:cNvSpPr>
            <a:spLocks noGrp="1"/>
          </p:cNvSpPr>
          <p:nvPr>
            <p:ph type="body" sz="quarter" idx="46" hasCustomPrompt="1"/>
          </p:nvPr>
        </p:nvSpPr>
        <p:spPr>
          <a:xfrm>
            <a:off x="5436000" y="3732087"/>
            <a:ext cx="34200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26" name="Chart Placeholder 5"/>
          <p:cNvSpPr>
            <a:spLocks noGrp="1"/>
          </p:cNvSpPr>
          <p:nvPr>
            <p:ph type="chart" sz="quarter" idx="47"/>
          </p:nvPr>
        </p:nvSpPr>
        <p:spPr>
          <a:xfrm>
            <a:off x="5436000" y="3989487"/>
            <a:ext cx="3420000" cy="2178000"/>
          </a:xfrm>
        </p:spPr>
        <p:txBody>
          <a:bodyPr/>
          <a:lstStyle/>
          <a:p>
            <a:r>
              <a:rPr lang="en-US" noProof="0" smtClean="0"/>
              <a:t>Click icon to add chart</a:t>
            </a:r>
            <a:endParaRPr lang="en-GB" noProof="0" dirty="0"/>
          </a:p>
        </p:txBody>
      </p:sp>
      <p:sp>
        <p:nvSpPr>
          <p:cNvPr id="17" name="Rectangle 16"/>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8753872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For Picture Cover B">
    <p:spTree>
      <p:nvGrpSpPr>
        <p:cNvPr id="1" name=""/>
        <p:cNvGrpSpPr/>
        <p:nvPr/>
      </p:nvGrpSpPr>
      <p:grpSpPr>
        <a:xfrm>
          <a:off x="0" y="0"/>
          <a:ext cx="0" cy="0"/>
          <a:chOff x="0" y="0"/>
          <a:chExt cx="0" cy="0"/>
        </a:xfrm>
      </p:grpSpPr>
      <p:sp>
        <p:nvSpPr>
          <p:cNvPr id="57" name="Picture Placeholder 56"/>
          <p:cNvSpPr>
            <a:spLocks noGrp="1"/>
          </p:cNvSpPr>
          <p:nvPr>
            <p:ph type="pic" sz="quarter" idx="15"/>
          </p:nvPr>
        </p:nvSpPr>
        <p:spPr bwMode="gray">
          <a:xfrm>
            <a:off x="302174" y="304144"/>
            <a:ext cx="8514435" cy="4823951"/>
          </a:xfrm>
          <a:custGeom>
            <a:avLst/>
            <a:gdLst>
              <a:gd name="connsiteX0" fmla="*/ 76220 w 8514435"/>
              <a:gd name="connsiteY0" fmla="*/ 0 h 4823951"/>
              <a:gd name="connsiteX1" fmla="*/ 8438215 w 8514435"/>
              <a:gd name="connsiteY1" fmla="*/ 0 h 4823951"/>
              <a:gd name="connsiteX2" fmla="*/ 8514435 w 8514435"/>
              <a:gd name="connsiteY2" fmla="*/ 76268 h 4823951"/>
              <a:gd name="connsiteX3" fmla="*/ 8514435 w 8514435"/>
              <a:gd name="connsiteY3" fmla="*/ 4747683 h 4823951"/>
              <a:gd name="connsiteX4" fmla="*/ 8438215 w 8514435"/>
              <a:gd name="connsiteY4" fmla="*/ 4823951 h 4823951"/>
              <a:gd name="connsiteX5" fmla="*/ 5678104 w 8514435"/>
              <a:gd name="connsiteY5" fmla="*/ 4823951 h 4823951"/>
              <a:gd name="connsiteX6" fmla="*/ 5440606 w 8514435"/>
              <a:gd name="connsiteY6" fmla="*/ 4823951 h 4823951"/>
              <a:gd name="connsiteX7" fmla="*/ 5440606 w 8514435"/>
              <a:gd name="connsiteY7" fmla="*/ 4820936 h 4823951"/>
              <a:gd name="connsiteX8" fmla="*/ 5440606 w 8514435"/>
              <a:gd name="connsiteY8" fmla="*/ 4791489 h 4823951"/>
              <a:gd name="connsiteX9" fmla="*/ 5440606 w 8514435"/>
              <a:gd name="connsiteY9" fmla="*/ 4727466 h 4823951"/>
              <a:gd name="connsiteX10" fmla="*/ 5440606 w 8514435"/>
              <a:gd name="connsiteY10" fmla="*/ 4726737 h 4823951"/>
              <a:gd name="connsiteX11" fmla="*/ 5440606 w 8514435"/>
              <a:gd name="connsiteY11" fmla="*/ 4594728 h 4823951"/>
              <a:gd name="connsiteX12" fmla="*/ 5440606 w 8514435"/>
              <a:gd name="connsiteY12" fmla="*/ 4593999 h 4823951"/>
              <a:gd name="connsiteX13" fmla="*/ 5440606 w 8514435"/>
              <a:gd name="connsiteY13" fmla="*/ 4541586 h 4823951"/>
              <a:gd name="connsiteX14" fmla="*/ 5440606 w 8514435"/>
              <a:gd name="connsiteY14" fmla="*/ 4529976 h 4823951"/>
              <a:gd name="connsiteX15" fmla="*/ 5440606 w 8514435"/>
              <a:gd name="connsiteY15" fmla="*/ 4408848 h 4823951"/>
              <a:gd name="connsiteX16" fmla="*/ 5440606 w 8514435"/>
              <a:gd name="connsiteY16" fmla="*/ 4397238 h 4823951"/>
              <a:gd name="connsiteX17" fmla="*/ 5440606 w 8514435"/>
              <a:gd name="connsiteY17" fmla="*/ 4368376 h 4823951"/>
              <a:gd name="connsiteX18" fmla="*/ 5440606 w 8514435"/>
              <a:gd name="connsiteY18" fmla="*/ 4344825 h 4823951"/>
              <a:gd name="connsiteX19" fmla="*/ 5440606 w 8514435"/>
              <a:gd name="connsiteY19" fmla="*/ 4235638 h 4823951"/>
              <a:gd name="connsiteX20" fmla="*/ 5440606 w 8514435"/>
              <a:gd name="connsiteY20" fmla="*/ 4212087 h 4823951"/>
              <a:gd name="connsiteX21" fmla="*/ 5440606 w 8514435"/>
              <a:gd name="connsiteY21" fmla="*/ 4206709 h 4823951"/>
              <a:gd name="connsiteX22" fmla="*/ 5440606 w 8514435"/>
              <a:gd name="connsiteY22" fmla="*/ 4171615 h 4823951"/>
              <a:gd name="connsiteX23" fmla="*/ 5440606 w 8514435"/>
              <a:gd name="connsiteY23" fmla="*/ 4073971 h 4823951"/>
              <a:gd name="connsiteX24" fmla="*/ 5440606 w 8514435"/>
              <a:gd name="connsiteY24" fmla="*/ 4056186 h 4823951"/>
              <a:gd name="connsiteX25" fmla="*/ 5440606 w 8514435"/>
              <a:gd name="connsiteY25" fmla="*/ 4038877 h 4823951"/>
              <a:gd name="connsiteX26" fmla="*/ 5440606 w 8514435"/>
              <a:gd name="connsiteY26" fmla="*/ 4009948 h 4823951"/>
              <a:gd name="connsiteX27" fmla="*/ 5440606 w 8514435"/>
              <a:gd name="connsiteY27" fmla="*/ 3923448 h 4823951"/>
              <a:gd name="connsiteX28" fmla="*/ 5440606 w 8514435"/>
              <a:gd name="connsiteY28" fmla="*/ 3916411 h 4823951"/>
              <a:gd name="connsiteX29" fmla="*/ 5440606 w 8514435"/>
              <a:gd name="connsiteY29" fmla="*/ 3877210 h 4823951"/>
              <a:gd name="connsiteX30" fmla="*/ 5440606 w 8514435"/>
              <a:gd name="connsiteY30" fmla="*/ 3859425 h 4823951"/>
              <a:gd name="connsiteX31" fmla="*/ 5440606 w 8514435"/>
              <a:gd name="connsiteY31" fmla="*/ 3786984 h 4823951"/>
              <a:gd name="connsiteX32" fmla="*/ 5440606 w 8514435"/>
              <a:gd name="connsiteY32" fmla="*/ 3783673 h 4823951"/>
              <a:gd name="connsiteX33" fmla="*/ 5440606 w 8514435"/>
              <a:gd name="connsiteY33" fmla="*/ 3726687 h 4823951"/>
              <a:gd name="connsiteX34" fmla="*/ 5440606 w 8514435"/>
              <a:gd name="connsiteY34" fmla="*/ 3719650 h 4823951"/>
              <a:gd name="connsiteX35" fmla="*/ 5440606 w 8514435"/>
              <a:gd name="connsiteY35" fmla="*/ 3667508 h 4823951"/>
              <a:gd name="connsiteX36" fmla="*/ 5440606 w 8514435"/>
              <a:gd name="connsiteY36" fmla="*/ 3654246 h 4823951"/>
              <a:gd name="connsiteX37" fmla="*/ 5440606 w 8514435"/>
              <a:gd name="connsiteY37" fmla="*/ 3590223 h 4823951"/>
              <a:gd name="connsiteX38" fmla="*/ 5440606 w 8514435"/>
              <a:gd name="connsiteY38" fmla="*/ 3586912 h 4823951"/>
              <a:gd name="connsiteX39" fmla="*/ 5440606 w 8514435"/>
              <a:gd name="connsiteY39" fmla="*/ 3557585 h 4823951"/>
              <a:gd name="connsiteX40" fmla="*/ 5440606 w 8514435"/>
              <a:gd name="connsiteY40" fmla="*/ 3534770 h 4823951"/>
              <a:gd name="connsiteX41" fmla="*/ 5440606 w 8514435"/>
              <a:gd name="connsiteY41" fmla="*/ 3470747 h 4823951"/>
              <a:gd name="connsiteX42" fmla="*/ 5440606 w 8514435"/>
              <a:gd name="connsiteY42" fmla="*/ 3457485 h 4823951"/>
              <a:gd name="connsiteX43" fmla="*/ 5440606 w 8514435"/>
              <a:gd name="connsiteY43" fmla="*/ 3456817 h 4823951"/>
              <a:gd name="connsiteX44" fmla="*/ 5440606 w 8514435"/>
              <a:gd name="connsiteY44" fmla="*/ 3424847 h 4823951"/>
              <a:gd name="connsiteX45" fmla="*/ 5440606 w 8514435"/>
              <a:gd name="connsiteY45" fmla="*/ 3364805 h 4823951"/>
              <a:gd name="connsiteX46" fmla="*/ 5440606 w 8514435"/>
              <a:gd name="connsiteY46" fmla="*/ 3360824 h 4823951"/>
              <a:gd name="connsiteX47" fmla="*/ 5440606 w 8514435"/>
              <a:gd name="connsiteY47" fmla="*/ 3338009 h 4823951"/>
              <a:gd name="connsiteX48" fmla="*/ 5440606 w 8514435"/>
              <a:gd name="connsiteY48" fmla="*/ 3324079 h 4823951"/>
              <a:gd name="connsiteX49" fmla="*/ 5440606 w 8514435"/>
              <a:gd name="connsiteY49" fmla="*/ 3281152 h 4823951"/>
              <a:gd name="connsiteX50" fmla="*/ 5440606 w 8514435"/>
              <a:gd name="connsiteY50" fmla="*/ 3260056 h 4823951"/>
              <a:gd name="connsiteX51" fmla="*/ 5440606 w 8514435"/>
              <a:gd name="connsiteY51" fmla="*/ 3232067 h 4823951"/>
              <a:gd name="connsiteX52" fmla="*/ 5440606 w 8514435"/>
              <a:gd name="connsiteY52" fmla="*/ 3228086 h 4823951"/>
              <a:gd name="connsiteX53" fmla="*/ 5440606 w 8514435"/>
              <a:gd name="connsiteY53" fmla="*/ 3205460 h 4823951"/>
              <a:gd name="connsiteX54" fmla="*/ 5440606 w 8514435"/>
              <a:gd name="connsiteY54" fmla="*/ 3168044 h 4823951"/>
              <a:gd name="connsiteX55" fmla="*/ 5440606 w 8514435"/>
              <a:gd name="connsiteY55" fmla="*/ 3148414 h 4823951"/>
              <a:gd name="connsiteX56" fmla="*/ 5440606 w 8514435"/>
              <a:gd name="connsiteY56" fmla="*/ 3137330 h 4823951"/>
              <a:gd name="connsiteX57" fmla="*/ 5440606 w 8514435"/>
              <a:gd name="connsiteY57" fmla="*/ 3127318 h 4823951"/>
              <a:gd name="connsiteX58" fmla="*/ 5440606 w 8514435"/>
              <a:gd name="connsiteY58" fmla="*/ 3084391 h 4823951"/>
              <a:gd name="connsiteX59" fmla="*/ 5440606 w 8514435"/>
              <a:gd name="connsiteY59" fmla="*/ 3072722 h 4823951"/>
              <a:gd name="connsiteX60" fmla="*/ 5440606 w 8514435"/>
              <a:gd name="connsiteY60" fmla="*/ 3035306 h 4823951"/>
              <a:gd name="connsiteX61" fmla="*/ 5440606 w 8514435"/>
              <a:gd name="connsiteY61" fmla="*/ 3022166 h 4823951"/>
              <a:gd name="connsiteX62" fmla="*/ 5440606 w 8514435"/>
              <a:gd name="connsiteY62" fmla="*/ 3008699 h 4823951"/>
              <a:gd name="connsiteX63" fmla="*/ 5440606 w 8514435"/>
              <a:gd name="connsiteY63" fmla="*/ 3004592 h 4823951"/>
              <a:gd name="connsiteX64" fmla="*/ 5440606 w 8514435"/>
              <a:gd name="connsiteY64" fmla="*/ 2951653 h 4823951"/>
              <a:gd name="connsiteX65" fmla="*/ 5440606 w 8514435"/>
              <a:gd name="connsiteY65" fmla="*/ 2940569 h 4823951"/>
              <a:gd name="connsiteX66" fmla="*/ 5440606 w 8514435"/>
              <a:gd name="connsiteY66" fmla="*/ 2932476 h 4823951"/>
              <a:gd name="connsiteX67" fmla="*/ 5440606 w 8514435"/>
              <a:gd name="connsiteY67" fmla="*/ 2889428 h 4823951"/>
              <a:gd name="connsiteX68" fmla="*/ 5440606 w 8514435"/>
              <a:gd name="connsiteY68" fmla="*/ 2875961 h 4823951"/>
              <a:gd name="connsiteX69" fmla="*/ 5440606 w 8514435"/>
              <a:gd name="connsiteY69" fmla="*/ 2865076 h 4823951"/>
              <a:gd name="connsiteX70" fmla="*/ 5440606 w 8514435"/>
              <a:gd name="connsiteY70" fmla="*/ 2825405 h 4823951"/>
              <a:gd name="connsiteX71" fmla="*/ 5440606 w 8514435"/>
              <a:gd name="connsiteY71" fmla="*/ 2816782 h 4823951"/>
              <a:gd name="connsiteX72" fmla="*/ 5440606 w 8514435"/>
              <a:gd name="connsiteY72" fmla="*/ 2807831 h 4823951"/>
              <a:gd name="connsiteX73" fmla="*/ 5440606 w 8514435"/>
              <a:gd name="connsiteY73" fmla="*/ 2799738 h 4823951"/>
              <a:gd name="connsiteX74" fmla="*/ 5440606 w 8514435"/>
              <a:gd name="connsiteY74" fmla="*/ 2784408 h 4823951"/>
              <a:gd name="connsiteX75" fmla="*/ 5440606 w 8514435"/>
              <a:gd name="connsiteY75" fmla="*/ 2750443 h 4823951"/>
              <a:gd name="connsiteX76" fmla="*/ 5440606 w 8514435"/>
              <a:gd name="connsiteY76" fmla="*/ 2735715 h 4823951"/>
              <a:gd name="connsiteX77" fmla="*/ 5440606 w 8514435"/>
              <a:gd name="connsiteY77" fmla="*/ 2732338 h 4823951"/>
              <a:gd name="connsiteX78" fmla="*/ 5440606 w 8514435"/>
              <a:gd name="connsiteY78" fmla="*/ 2694500 h 4823951"/>
              <a:gd name="connsiteX79" fmla="*/ 5440606 w 8514435"/>
              <a:gd name="connsiteY79" fmla="*/ 2692667 h 4823951"/>
              <a:gd name="connsiteX80" fmla="*/ 5440606 w 8514435"/>
              <a:gd name="connsiteY80" fmla="*/ 2668315 h 4823951"/>
              <a:gd name="connsiteX81" fmla="*/ 5440606 w 8514435"/>
              <a:gd name="connsiteY81" fmla="*/ 2666066 h 4823951"/>
              <a:gd name="connsiteX82" fmla="*/ 5440606 w 8514435"/>
              <a:gd name="connsiteY82" fmla="*/ 2632034 h 4823951"/>
              <a:gd name="connsiteX83" fmla="*/ 5440606 w 8514435"/>
              <a:gd name="connsiteY83" fmla="*/ 2620021 h 4823951"/>
              <a:gd name="connsiteX84" fmla="*/ 5440606 w 8514435"/>
              <a:gd name="connsiteY84" fmla="*/ 2619496 h 4823951"/>
              <a:gd name="connsiteX85" fmla="*/ 5440606 w 8514435"/>
              <a:gd name="connsiteY85" fmla="*/ 2617705 h 4823951"/>
              <a:gd name="connsiteX86" fmla="*/ 5440606 w 8514435"/>
              <a:gd name="connsiteY86" fmla="*/ 2602977 h 4823951"/>
              <a:gd name="connsiteX87" fmla="*/ 5440606 w 8514435"/>
              <a:gd name="connsiteY87" fmla="*/ 2587647 h 4823951"/>
              <a:gd name="connsiteX88" fmla="*/ 5440606 w 8514435"/>
              <a:gd name="connsiteY88" fmla="*/ 2553682 h 4823951"/>
              <a:gd name="connsiteX89" fmla="*/ 5440606 w 8514435"/>
              <a:gd name="connsiteY89" fmla="*/ 2535577 h 4823951"/>
              <a:gd name="connsiteX90" fmla="*/ 5440606 w 8514435"/>
              <a:gd name="connsiteY90" fmla="*/ 2420944 h 4823951"/>
              <a:gd name="connsiteX91" fmla="*/ 5397869 w 8514435"/>
              <a:gd name="connsiteY91" fmla="*/ 2335303 h 4823951"/>
              <a:gd name="connsiteX92" fmla="*/ 5376985 w 8514435"/>
              <a:gd name="connsiteY92" fmla="*/ 2325747 h 4823951"/>
              <a:gd name="connsiteX93" fmla="*/ 53098 w 8514435"/>
              <a:gd name="connsiteY93" fmla="*/ 2325747 h 4823951"/>
              <a:gd name="connsiteX94" fmla="*/ 0 w 8514435"/>
              <a:gd name="connsiteY94" fmla="*/ 2325747 h 4823951"/>
              <a:gd name="connsiteX95" fmla="*/ 0 w 8514435"/>
              <a:gd name="connsiteY95" fmla="*/ 2303772 h 4823951"/>
              <a:gd name="connsiteX96" fmla="*/ 0 w 8514435"/>
              <a:gd name="connsiteY96" fmla="*/ 76268 h 4823951"/>
              <a:gd name="connsiteX97" fmla="*/ 76220 w 8514435"/>
              <a:gd name="connsiteY97" fmla="*/ 0 h 482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8514435" h="4823951">
                <a:moveTo>
                  <a:pt x="76220" y="0"/>
                </a:moveTo>
                <a:cubicBezTo>
                  <a:pt x="8438215" y="0"/>
                  <a:pt x="8438215" y="0"/>
                  <a:pt x="8438215" y="0"/>
                </a:cubicBezTo>
                <a:cubicBezTo>
                  <a:pt x="8482677" y="0"/>
                  <a:pt x="8514435" y="34956"/>
                  <a:pt x="8514435" y="76268"/>
                </a:cubicBezTo>
                <a:lnTo>
                  <a:pt x="8514435" y="4747683"/>
                </a:lnTo>
                <a:cubicBezTo>
                  <a:pt x="8514435" y="4788995"/>
                  <a:pt x="8482677" y="4823951"/>
                  <a:pt x="8438215" y="4823951"/>
                </a:cubicBezTo>
                <a:cubicBezTo>
                  <a:pt x="7392966" y="4823951"/>
                  <a:pt x="6478373" y="4823951"/>
                  <a:pt x="5678104" y="4823951"/>
                </a:cubicBezTo>
                <a:lnTo>
                  <a:pt x="5440606" y="4823951"/>
                </a:lnTo>
                <a:lnTo>
                  <a:pt x="5440606" y="4820936"/>
                </a:lnTo>
                <a:lnTo>
                  <a:pt x="5440606" y="4791489"/>
                </a:lnTo>
                <a:lnTo>
                  <a:pt x="5440606" y="4727466"/>
                </a:lnTo>
                <a:lnTo>
                  <a:pt x="5440606" y="4726737"/>
                </a:lnTo>
                <a:lnTo>
                  <a:pt x="5440606" y="4594728"/>
                </a:lnTo>
                <a:lnTo>
                  <a:pt x="5440606" y="4593999"/>
                </a:lnTo>
                <a:lnTo>
                  <a:pt x="5440606" y="4541586"/>
                </a:lnTo>
                <a:lnTo>
                  <a:pt x="5440606" y="4529976"/>
                </a:lnTo>
                <a:lnTo>
                  <a:pt x="5440606" y="4408848"/>
                </a:lnTo>
                <a:lnTo>
                  <a:pt x="5440606" y="4397238"/>
                </a:lnTo>
                <a:lnTo>
                  <a:pt x="5440606" y="4368376"/>
                </a:lnTo>
                <a:lnTo>
                  <a:pt x="5440606" y="4344825"/>
                </a:lnTo>
                <a:lnTo>
                  <a:pt x="5440606" y="4235638"/>
                </a:lnTo>
                <a:lnTo>
                  <a:pt x="5440606" y="4212087"/>
                </a:lnTo>
                <a:lnTo>
                  <a:pt x="5440606" y="4206709"/>
                </a:lnTo>
                <a:lnTo>
                  <a:pt x="5440606" y="4171615"/>
                </a:lnTo>
                <a:lnTo>
                  <a:pt x="5440606" y="4073971"/>
                </a:lnTo>
                <a:lnTo>
                  <a:pt x="5440606" y="4056186"/>
                </a:lnTo>
                <a:lnTo>
                  <a:pt x="5440606" y="4038877"/>
                </a:lnTo>
                <a:lnTo>
                  <a:pt x="5440606" y="4009948"/>
                </a:lnTo>
                <a:lnTo>
                  <a:pt x="5440606" y="3923448"/>
                </a:lnTo>
                <a:lnTo>
                  <a:pt x="5440606" y="3916411"/>
                </a:lnTo>
                <a:lnTo>
                  <a:pt x="5440606" y="3877210"/>
                </a:lnTo>
                <a:lnTo>
                  <a:pt x="5440606" y="3859425"/>
                </a:lnTo>
                <a:lnTo>
                  <a:pt x="5440606" y="3786984"/>
                </a:lnTo>
                <a:lnTo>
                  <a:pt x="5440606" y="3783673"/>
                </a:lnTo>
                <a:lnTo>
                  <a:pt x="5440606" y="3726687"/>
                </a:lnTo>
                <a:lnTo>
                  <a:pt x="5440606" y="3719650"/>
                </a:lnTo>
                <a:lnTo>
                  <a:pt x="5440606" y="3667508"/>
                </a:lnTo>
                <a:lnTo>
                  <a:pt x="5440606" y="3654246"/>
                </a:lnTo>
                <a:lnTo>
                  <a:pt x="5440606" y="3590223"/>
                </a:lnTo>
                <a:lnTo>
                  <a:pt x="5440606" y="3586912"/>
                </a:lnTo>
                <a:lnTo>
                  <a:pt x="5440606" y="3557585"/>
                </a:lnTo>
                <a:lnTo>
                  <a:pt x="5440606" y="3534770"/>
                </a:lnTo>
                <a:lnTo>
                  <a:pt x="5440606" y="3470747"/>
                </a:lnTo>
                <a:lnTo>
                  <a:pt x="5440606" y="3457485"/>
                </a:lnTo>
                <a:lnTo>
                  <a:pt x="5440606" y="3456817"/>
                </a:lnTo>
                <a:lnTo>
                  <a:pt x="5440606" y="3424847"/>
                </a:lnTo>
                <a:lnTo>
                  <a:pt x="5440606" y="3364805"/>
                </a:lnTo>
                <a:lnTo>
                  <a:pt x="5440606" y="3360824"/>
                </a:lnTo>
                <a:lnTo>
                  <a:pt x="5440606" y="3338009"/>
                </a:lnTo>
                <a:lnTo>
                  <a:pt x="5440606" y="3324079"/>
                </a:lnTo>
                <a:lnTo>
                  <a:pt x="5440606" y="3281152"/>
                </a:lnTo>
                <a:lnTo>
                  <a:pt x="5440606" y="3260056"/>
                </a:lnTo>
                <a:lnTo>
                  <a:pt x="5440606" y="3232067"/>
                </a:lnTo>
                <a:lnTo>
                  <a:pt x="5440606" y="3228086"/>
                </a:lnTo>
                <a:lnTo>
                  <a:pt x="5440606" y="3205460"/>
                </a:lnTo>
                <a:lnTo>
                  <a:pt x="5440606" y="3168044"/>
                </a:lnTo>
                <a:lnTo>
                  <a:pt x="5440606" y="3148414"/>
                </a:lnTo>
                <a:lnTo>
                  <a:pt x="5440606" y="3137330"/>
                </a:lnTo>
                <a:lnTo>
                  <a:pt x="5440606" y="3127318"/>
                </a:lnTo>
                <a:lnTo>
                  <a:pt x="5440606" y="3084391"/>
                </a:lnTo>
                <a:lnTo>
                  <a:pt x="5440606" y="3072722"/>
                </a:lnTo>
                <a:lnTo>
                  <a:pt x="5440606" y="3035306"/>
                </a:lnTo>
                <a:lnTo>
                  <a:pt x="5440606" y="3022166"/>
                </a:lnTo>
                <a:lnTo>
                  <a:pt x="5440606" y="3008699"/>
                </a:lnTo>
                <a:lnTo>
                  <a:pt x="5440606" y="3004592"/>
                </a:lnTo>
                <a:lnTo>
                  <a:pt x="5440606" y="2951653"/>
                </a:lnTo>
                <a:lnTo>
                  <a:pt x="5440606" y="2940569"/>
                </a:lnTo>
                <a:lnTo>
                  <a:pt x="5440606" y="2932476"/>
                </a:lnTo>
                <a:lnTo>
                  <a:pt x="5440606" y="2889428"/>
                </a:lnTo>
                <a:lnTo>
                  <a:pt x="5440606" y="2875961"/>
                </a:lnTo>
                <a:lnTo>
                  <a:pt x="5440606" y="2865076"/>
                </a:lnTo>
                <a:lnTo>
                  <a:pt x="5440606" y="2825405"/>
                </a:lnTo>
                <a:lnTo>
                  <a:pt x="5440606" y="2816782"/>
                </a:lnTo>
                <a:lnTo>
                  <a:pt x="5440606" y="2807831"/>
                </a:lnTo>
                <a:lnTo>
                  <a:pt x="5440606" y="2799738"/>
                </a:lnTo>
                <a:lnTo>
                  <a:pt x="5440606" y="2784408"/>
                </a:lnTo>
                <a:cubicBezTo>
                  <a:pt x="5440606" y="2750443"/>
                  <a:pt x="5440606" y="2750443"/>
                  <a:pt x="5440606" y="2750443"/>
                </a:cubicBezTo>
                <a:lnTo>
                  <a:pt x="5440606" y="2735715"/>
                </a:lnTo>
                <a:lnTo>
                  <a:pt x="5440606" y="2732338"/>
                </a:lnTo>
                <a:cubicBezTo>
                  <a:pt x="5440606" y="2718009"/>
                  <a:pt x="5440606" y="2705471"/>
                  <a:pt x="5440606" y="2694500"/>
                </a:cubicBezTo>
                <a:lnTo>
                  <a:pt x="5440606" y="2692667"/>
                </a:lnTo>
                <a:lnTo>
                  <a:pt x="5440606" y="2668315"/>
                </a:lnTo>
                <a:lnTo>
                  <a:pt x="5440606" y="2666066"/>
                </a:lnTo>
                <a:cubicBezTo>
                  <a:pt x="5440606" y="2649946"/>
                  <a:pt x="5440606" y="2639199"/>
                  <a:pt x="5440606" y="2632034"/>
                </a:cubicBezTo>
                <a:lnTo>
                  <a:pt x="5440606" y="2620021"/>
                </a:lnTo>
                <a:lnTo>
                  <a:pt x="5440606" y="2619496"/>
                </a:lnTo>
                <a:cubicBezTo>
                  <a:pt x="5440606" y="2617705"/>
                  <a:pt x="5440606" y="2617705"/>
                  <a:pt x="5440606" y="2617705"/>
                </a:cubicBezTo>
                <a:lnTo>
                  <a:pt x="5440606" y="2602977"/>
                </a:lnTo>
                <a:lnTo>
                  <a:pt x="5440606" y="2587647"/>
                </a:lnTo>
                <a:cubicBezTo>
                  <a:pt x="5440606" y="2553682"/>
                  <a:pt x="5440606" y="2553682"/>
                  <a:pt x="5440606" y="2553682"/>
                </a:cubicBezTo>
                <a:lnTo>
                  <a:pt x="5440606" y="2535577"/>
                </a:lnTo>
                <a:cubicBezTo>
                  <a:pt x="5440606" y="2420944"/>
                  <a:pt x="5440606" y="2420944"/>
                  <a:pt x="5440606" y="2420944"/>
                </a:cubicBezTo>
                <a:cubicBezTo>
                  <a:pt x="5440606" y="2420944"/>
                  <a:pt x="5440606" y="2363850"/>
                  <a:pt x="5397869" y="2335303"/>
                </a:cubicBezTo>
                <a:lnTo>
                  <a:pt x="5376985" y="2325747"/>
                </a:lnTo>
                <a:lnTo>
                  <a:pt x="53098" y="2325747"/>
                </a:lnTo>
                <a:lnTo>
                  <a:pt x="0" y="2325747"/>
                </a:lnTo>
                <a:lnTo>
                  <a:pt x="0" y="2303772"/>
                </a:lnTo>
                <a:cubicBezTo>
                  <a:pt x="0" y="76268"/>
                  <a:pt x="0" y="76268"/>
                  <a:pt x="0" y="76268"/>
                </a:cubicBezTo>
                <a:cubicBezTo>
                  <a:pt x="0" y="34956"/>
                  <a:pt x="31758" y="0"/>
                  <a:pt x="76220" y="0"/>
                </a:cubicBezTo>
                <a:close/>
              </a:path>
            </a:pathLst>
          </a:custGeom>
          <a:solidFill>
            <a:schemeClr val="bg1"/>
          </a:solidFill>
        </p:spPr>
        <p:txBody>
          <a:bodyPr wrap="square" lIns="360000" tIns="360000">
            <a:noAutofit/>
          </a:bodyPr>
          <a:lstStyle>
            <a:lvl1pPr>
              <a:defRPr sz="1050" b="1">
                <a:solidFill>
                  <a:schemeClr val="tx1"/>
                </a:solidFill>
              </a:defRPr>
            </a:lvl1pPr>
          </a:lstStyle>
          <a:p>
            <a:r>
              <a:rPr lang="en-US" noProof="0" smtClean="0"/>
              <a:t>Click icon to add picture</a:t>
            </a:r>
            <a:endParaRPr lang="en-GB" noProof="0" dirty="0"/>
          </a:p>
        </p:txBody>
      </p:sp>
      <p:sp>
        <p:nvSpPr>
          <p:cNvPr id="46" name="Freeform 45"/>
          <p:cNvSpPr>
            <a:spLocks/>
          </p:cNvSpPr>
          <p:nvPr userDrawn="1"/>
        </p:nvSpPr>
        <p:spPr bwMode="gray">
          <a:xfrm>
            <a:off x="-1" y="5121583"/>
            <a:ext cx="5740401" cy="620920"/>
          </a:xfrm>
          <a:custGeom>
            <a:avLst/>
            <a:gdLst>
              <a:gd name="connsiteX0" fmla="*/ 0 w 5742780"/>
              <a:gd name="connsiteY0" fmla="*/ 0 h 620920"/>
              <a:gd name="connsiteX1" fmla="*/ 5742780 w 5742780"/>
              <a:gd name="connsiteY1" fmla="*/ 0 h 620920"/>
              <a:gd name="connsiteX2" fmla="*/ 5742780 w 5742780"/>
              <a:gd name="connsiteY2" fmla="*/ 13870 h 620920"/>
              <a:gd name="connsiteX3" fmla="*/ 5742780 w 5742780"/>
              <a:gd name="connsiteY3" fmla="*/ 519340 h 620920"/>
              <a:gd name="connsiteX4" fmla="*/ 5641478 w 5742780"/>
              <a:gd name="connsiteY4" fmla="*/ 620920 h 620920"/>
              <a:gd name="connsiteX5" fmla="*/ 361123 w 5742780"/>
              <a:gd name="connsiteY5" fmla="*/ 620920 h 620920"/>
              <a:gd name="connsiteX6" fmla="*/ 0 w 5742780"/>
              <a:gd name="connsiteY6" fmla="*/ 620920 h 6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2780" h="620920">
                <a:moveTo>
                  <a:pt x="0" y="0"/>
                </a:moveTo>
                <a:lnTo>
                  <a:pt x="5742780" y="0"/>
                </a:lnTo>
                <a:lnTo>
                  <a:pt x="5742780" y="13870"/>
                </a:lnTo>
                <a:cubicBezTo>
                  <a:pt x="5742780" y="111829"/>
                  <a:pt x="5742780" y="268564"/>
                  <a:pt x="5742780" y="519340"/>
                </a:cubicBezTo>
                <a:cubicBezTo>
                  <a:pt x="5742780" y="620920"/>
                  <a:pt x="5641478" y="620920"/>
                  <a:pt x="5641478" y="620920"/>
                </a:cubicBezTo>
                <a:cubicBezTo>
                  <a:pt x="5641478" y="620920"/>
                  <a:pt x="5641478" y="620920"/>
                  <a:pt x="361123" y="620920"/>
                </a:cubicBezTo>
                <a:lnTo>
                  <a:pt x="0" y="620920"/>
                </a:lnTo>
                <a:close/>
              </a:path>
            </a:pathLst>
          </a:custGeom>
          <a:solidFill>
            <a:srgbClr val="A8A8A8"/>
          </a:solidFill>
          <a:ln w="9525">
            <a:solidFill>
              <a:srgbClr val="ADADAD"/>
            </a:solidFill>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97" name="Freeform 96"/>
          <p:cNvSpPr>
            <a:spLocks/>
          </p:cNvSpPr>
          <p:nvPr userDrawn="1"/>
        </p:nvSpPr>
        <p:spPr bwMode="gray">
          <a:xfrm>
            <a:off x="-1" y="2626394"/>
            <a:ext cx="5742780" cy="2498204"/>
          </a:xfrm>
          <a:custGeom>
            <a:avLst/>
            <a:gdLst>
              <a:gd name="connsiteX0" fmla="*/ 0 w 5742780"/>
              <a:gd name="connsiteY0" fmla="*/ 0 h 2498204"/>
              <a:gd name="connsiteX1" fmla="*/ 355272 w 5742780"/>
              <a:gd name="connsiteY1" fmla="*/ 0 h 2498204"/>
              <a:gd name="connsiteX2" fmla="*/ 5679159 w 5742780"/>
              <a:gd name="connsiteY2" fmla="*/ 0 h 2498204"/>
              <a:gd name="connsiteX3" fmla="*/ 5700043 w 5742780"/>
              <a:gd name="connsiteY3" fmla="*/ 9556 h 2498204"/>
              <a:gd name="connsiteX4" fmla="*/ 5742780 w 5742780"/>
              <a:gd name="connsiteY4" fmla="*/ 95197 h 2498204"/>
              <a:gd name="connsiteX5" fmla="*/ 5742780 w 5742780"/>
              <a:gd name="connsiteY5" fmla="*/ 209830 h 2498204"/>
              <a:gd name="connsiteX6" fmla="*/ 5742780 w 5742780"/>
              <a:gd name="connsiteY6" fmla="*/ 227935 h 2498204"/>
              <a:gd name="connsiteX7" fmla="*/ 5742780 w 5742780"/>
              <a:gd name="connsiteY7" fmla="*/ 261900 h 2498204"/>
              <a:gd name="connsiteX8" fmla="*/ 5742780 w 5742780"/>
              <a:gd name="connsiteY8" fmla="*/ 277230 h 2498204"/>
              <a:gd name="connsiteX9" fmla="*/ 5742780 w 5742780"/>
              <a:gd name="connsiteY9" fmla="*/ 291958 h 2498204"/>
              <a:gd name="connsiteX10" fmla="*/ 5742780 w 5742780"/>
              <a:gd name="connsiteY10" fmla="*/ 293749 h 2498204"/>
              <a:gd name="connsiteX11" fmla="*/ 5742780 w 5742780"/>
              <a:gd name="connsiteY11" fmla="*/ 294274 h 2498204"/>
              <a:gd name="connsiteX12" fmla="*/ 5742780 w 5742780"/>
              <a:gd name="connsiteY12" fmla="*/ 306287 h 2498204"/>
              <a:gd name="connsiteX13" fmla="*/ 5742780 w 5742780"/>
              <a:gd name="connsiteY13" fmla="*/ 340319 h 2498204"/>
              <a:gd name="connsiteX14" fmla="*/ 5742780 w 5742780"/>
              <a:gd name="connsiteY14" fmla="*/ 342568 h 2498204"/>
              <a:gd name="connsiteX15" fmla="*/ 5742780 w 5742780"/>
              <a:gd name="connsiteY15" fmla="*/ 366920 h 2498204"/>
              <a:gd name="connsiteX16" fmla="*/ 5742780 w 5742780"/>
              <a:gd name="connsiteY16" fmla="*/ 368753 h 2498204"/>
              <a:gd name="connsiteX17" fmla="*/ 5742780 w 5742780"/>
              <a:gd name="connsiteY17" fmla="*/ 406591 h 2498204"/>
              <a:gd name="connsiteX18" fmla="*/ 5742780 w 5742780"/>
              <a:gd name="connsiteY18" fmla="*/ 409968 h 2498204"/>
              <a:gd name="connsiteX19" fmla="*/ 5742780 w 5742780"/>
              <a:gd name="connsiteY19" fmla="*/ 424696 h 2498204"/>
              <a:gd name="connsiteX20" fmla="*/ 5742780 w 5742780"/>
              <a:gd name="connsiteY20" fmla="*/ 458661 h 2498204"/>
              <a:gd name="connsiteX21" fmla="*/ 5742780 w 5742780"/>
              <a:gd name="connsiteY21" fmla="*/ 473991 h 2498204"/>
              <a:gd name="connsiteX22" fmla="*/ 5742780 w 5742780"/>
              <a:gd name="connsiteY22" fmla="*/ 482084 h 2498204"/>
              <a:gd name="connsiteX23" fmla="*/ 5742780 w 5742780"/>
              <a:gd name="connsiteY23" fmla="*/ 491035 h 2498204"/>
              <a:gd name="connsiteX24" fmla="*/ 5742780 w 5742780"/>
              <a:gd name="connsiteY24" fmla="*/ 499658 h 2498204"/>
              <a:gd name="connsiteX25" fmla="*/ 5742780 w 5742780"/>
              <a:gd name="connsiteY25" fmla="*/ 539329 h 2498204"/>
              <a:gd name="connsiteX26" fmla="*/ 5742780 w 5742780"/>
              <a:gd name="connsiteY26" fmla="*/ 550214 h 2498204"/>
              <a:gd name="connsiteX27" fmla="*/ 5742780 w 5742780"/>
              <a:gd name="connsiteY27" fmla="*/ 563681 h 2498204"/>
              <a:gd name="connsiteX28" fmla="*/ 5742780 w 5742780"/>
              <a:gd name="connsiteY28" fmla="*/ 606729 h 2498204"/>
              <a:gd name="connsiteX29" fmla="*/ 5742780 w 5742780"/>
              <a:gd name="connsiteY29" fmla="*/ 614822 h 2498204"/>
              <a:gd name="connsiteX30" fmla="*/ 5742780 w 5742780"/>
              <a:gd name="connsiteY30" fmla="*/ 625906 h 2498204"/>
              <a:gd name="connsiteX31" fmla="*/ 5742780 w 5742780"/>
              <a:gd name="connsiteY31" fmla="*/ 678845 h 2498204"/>
              <a:gd name="connsiteX32" fmla="*/ 5742780 w 5742780"/>
              <a:gd name="connsiteY32" fmla="*/ 682952 h 2498204"/>
              <a:gd name="connsiteX33" fmla="*/ 5742780 w 5742780"/>
              <a:gd name="connsiteY33" fmla="*/ 696419 h 2498204"/>
              <a:gd name="connsiteX34" fmla="*/ 5742780 w 5742780"/>
              <a:gd name="connsiteY34" fmla="*/ 709559 h 2498204"/>
              <a:gd name="connsiteX35" fmla="*/ 5742780 w 5742780"/>
              <a:gd name="connsiteY35" fmla="*/ 746975 h 2498204"/>
              <a:gd name="connsiteX36" fmla="*/ 5742780 w 5742780"/>
              <a:gd name="connsiteY36" fmla="*/ 758644 h 2498204"/>
              <a:gd name="connsiteX37" fmla="*/ 5742780 w 5742780"/>
              <a:gd name="connsiteY37" fmla="*/ 801571 h 2498204"/>
              <a:gd name="connsiteX38" fmla="*/ 5742780 w 5742780"/>
              <a:gd name="connsiteY38" fmla="*/ 811583 h 2498204"/>
              <a:gd name="connsiteX39" fmla="*/ 5742780 w 5742780"/>
              <a:gd name="connsiteY39" fmla="*/ 822667 h 2498204"/>
              <a:gd name="connsiteX40" fmla="*/ 5742780 w 5742780"/>
              <a:gd name="connsiteY40" fmla="*/ 842297 h 2498204"/>
              <a:gd name="connsiteX41" fmla="*/ 5742780 w 5742780"/>
              <a:gd name="connsiteY41" fmla="*/ 879713 h 2498204"/>
              <a:gd name="connsiteX42" fmla="*/ 5742780 w 5742780"/>
              <a:gd name="connsiteY42" fmla="*/ 902339 h 2498204"/>
              <a:gd name="connsiteX43" fmla="*/ 5742780 w 5742780"/>
              <a:gd name="connsiteY43" fmla="*/ 906320 h 2498204"/>
              <a:gd name="connsiteX44" fmla="*/ 5742780 w 5742780"/>
              <a:gd name="connsiteY44" fmla="*/ 934309 h 2498204"/>
              <a:gd name="connsiteX45" fmla="*/ 5742780 w 5742780"/>
              <a:gd name="connsiteY45" fmla="*/ 955405 h 2498204"/>
              <a:gd name="connsiteX46" fmla="*/ 5742780 w 5742780"/>
              <a:gd name="connsiteY46" fmla="*/ 998332 h 2498204"/>
              <a:gd name="connsiteX47" fmla="*/ 5742780 w 5742780"/>
              <a:gd name="connsiteY47" fmla="*/ 1012262 h 2498204"/>
              <a:gd name="connsiteX48" fmla="*/ 5742780 w 5742780"/>
              <a:gd name="connsiteY48" fmla="*/ 1035077 h 2498204"/>
              <a:gd name="connsiteX49" fmla="*/ 5742780 w 5742780"/>
              <a:gd name="connsiteY49" fmla="*/ 1039058 h 2498204"/>
              <a:gd name="connsiteX50" fmla="*/ 5742780 w 5742780"/>
              <a:gd name="connsiteY50" fmla="*/ 1099100 h 2498204"/>
              <a:gd name="connsiteX51" fmla="*/ 5742780 w 5742780"/>
              <a:gd name="connsiteY51" fmla="*/ 1131070 h 2498204"/>
              <a:gd name="connsiteX52" fmla="*/ 5742780 w 5742780"/>
              <a:gd name="connsiteY52" fmla="*/ 1131738 h 2498204"/>
              <a:gd name="connsiteX53" fmla="*/ 5742780 w 5742780"/>
              <a:gd name="connsiteY53" fmla="*/ 1145000 h 2498204"/>
              <a:gd name="connsiteX54" fmla="*/ 5742780 w 5742780"/>
              <a:gd name="connsiteY54" fmla="*/ 1209023 h 2498204"/>
              <a:gd name="connsiteX55" fmla="*/ 5742780 w 5742780"/>
              <a:gd name="connsiteY55" fmla="*/ 1231838 h 2498204"/>
              <a:gd name="connsiteX56" fmla="*/ 5742780 w 5742780"/>
              <a:gd name="connsiteY56" fmla="*/ 1261165 h 2498204"/>
              <a:gd name="connsiteX57" fmla="*/ 5742780 w 5742780"/>
              <a:gd name="connsiteY57" fmla="*/ 1264476 h 2498204"/>
              <a:gd name="connsiteX58" fmla="*/ 5742780 w 5742780"/>
              <a:gd name="connsiteY58" fmla="*/ 1328499 h 2498204"/>
              <a:gd name="connsiteX59" fmla="*/ 5742780 w 5742780"/>
              <a:gd name="connsiteY59" fmla="*/ 1341761 h 2498204"/>
              <a:gd name="connsiteX60" fmla="*/ 5742780 w 5742780"/>
              <a:gd name="connsiteY60" fmla="*/ 1393903 h 2498204"/>
              <a:gd name="connsiteX61" fmla="*/ 5742780 w 5742780"/>
              <a:gd name="connsiteY61" fmla="*/ 1400940 h 2498204"/>
              <a:gd name="connsiteX62" fmla="*/ 5742780 w 5742780"/>
              <a:gd name="connsiteY62" fmla="*/ 1457926 h 2498204"/>
              <a:gd name="connsiteX63" fmla="*/ 5742780 w 5742780"/>
              <a:gd name="connsiteY63" fmla="*/ 1461237 h 2498204"/>
              <a:gd name="connsiteX64" fmla="*/ 5742780 w 5742780"/>
              <a:gd name="connsiteY64" fmla="*/ 1533678 h 2498204"/>
              <a:gd name="connsiteX65" fmla="*/ 5742780 w 5742780"/>
              <a:gd name="connsiteY65" fmla="*/ 1551463 h 2498204"/>
              <a:gd name="connsiteX66" fmla="*/ 5742780 w 5742780"/>
              <a:gd name="connsiteY66" fmla="*/ 1590664 h 2498204"/>
              <a:gd name="connsiteX67" fmla="*/ 5742780 w 5742780"/>
              <a:gd name="connsiteY67" fmla="*/ 1597701 h 2498204"/>
              <a:gd name="connsiteX68" fmla="*/ 5742780 w 5742780"/>
              <a:gd name="connsiteY68" fmla="*/ 1684201 h 2498204"/>
              <a:gd name="connsiteX69" fmla="*/ 5742780 w 5742780"/>
              <a:gd name="connsiteY69" fmla="*/ 1713130 h 2498204"/>
              <a:gd name="connsiteX70" fmla="*/ 5742780 w 5742780"/>
              <a:gd name="connsiteY70" fmla="*/ 1730439 h 2498204"/>
              <a:gd name="connsiteX71" fmla="*/ 5742780 w 5742780"/>
              <a:gd name="connsiteY71" fmla="*/ 1748224 h 2498204"/>
              <a:gd name="connsiteX72" fmla="*/ 5742780 w 5742780"/>
              <a:gd name="connsiteY72" fmla="*/ 1845868 h 2498204"/>
              <a:gd name="connsiteX73" fmla="*/ 5742780 w 5742780"/>
              <a:gd name="connsiteY73" fmla="*/ 1880962 h 2498204"/>
              <a:gd name="connsiteX74" fmla="*/ 5742780 w 5742780"/>
              <a:gd name="connsiteY74" fmla="*/ 1886340 h 2498204"/>
              <a:gd name="connsiteX75" fmla="*/ 5742780 w 5742780"/>
              <a:gd name="connsiteY75" fmla="*/ 1909891 h 2498204"/>
              <a:gd name="connsiteX76" fmla="*/ 5742780 w 5742780"/>
              <a:gd name="connsiteY76" fmla="*/ 2019078 h 2498204"/>
              <a:gd name="connsiteX77" fmla="*/ 5742780 w 5742780"/>
              <a:gd name="connsiteY77" fmla="*/ 2042629 h 2498204"/>
              <a:gd name="connsiteX78" fmla="*/ 5742780 w 5742780"/>
              <a:gd name="connsiteY78" fmla="*/ 2071491 h 2498204"/>
              <a:gd name="connsiteX79" fmla="*/ 5742780 w 5742780"/>
              <a:gd name="connsiteY79" fmla="*/ 2083101 h 2498204"/>
              <a:gd name="connsiteX80" fmla="*/ 5742780 w 5742780"/>
              <a:gd name="connsiteY80" fmla="*/ 2204229 h 2498204"/>
              <a:gd name="connsiteX81" fmla="*/ 5742780 w 5742780"/>
              <a:gd name="connsiteY81" fmla="*/ 2215839 h 2498204"/>
              <a:gd name="connsiteX82" fmla="*/ 5742780 w 5742780"/>
              <a:gd name="connsiteY82" fmla="*/ 2268252 h 2498204"/>
              <a:gd name="connsiteX83" fmla="*/ 5742780 w 5742780"/>
              <a:gd name="connsiteY83" fmla="*/ 2268981 h 2498204"/>
              <a:gd name="connsiteX84" fmla="*/ 5742780 w 5742780"/>
              <a:gd name="connsiteY84" fmla="*/ 2400990 h 2498204"/>
              <a:gd name="connsiteX85" fmla="*/ 5742780 w 5742780"/>
              <a:gd name="connsiteY85" fmla="*/ 2401719 h 2498204"/>
              <a:gd name="connsiteX86" fmla="*/ 5742780 w 5742780"/>
              <a:gd name="connsiteY86" fmla="*/ 2465742 h 2498204"/>
              <a:gd name="connsiteX87" fmla="*/ 5742780 w 5742780"/>
              <a:gd name="connsiteY87" fmla="*/ 2498204 h 2498204"/>
              <a:gd name="connsiteX88" fmla="*/ 5606311 w 5742780"/>
              <a:gd name="connsiteY88" fmla="*/ 2498204 h 2498204"/>
              <a:gd name="connsiteX89" fmla="*/ 5572772 w 5742780"/>
              <a:gd name="connsiteY89" fmla="*/ 2498204 h 2498204"/>
              <a:gd name="connsiteX90" fmla="*/ 5215584 w 5742780"/>
              <a:gd name="connsiteY90" fmla="*/ 2498204 h 2498204"/>
              <a:gd name="connsiteX91" fmla="*/ 5148090 w 5742780"/>
              <a:gd name="connsiteY91" fmla="*/ 2498204 h 2498204"/>
              <a:gd name="connsiteX92" fmla="*/ 4790902 w 5742780"/>
              <a:gd name="connsiteY92" fmla="*/ 2498204 h 2498204"/>
              <a:gd name="connsiteX93" fmla="*/ 4688037 w 5742780"/>
              <a:gd name="connsiteY93" fmla="*/ 2498204 h 2498204"/>
              <a:gd name="connsiteX94" fmla="*/ 4330849 w 5742780"/>
              <a:gd name="connsiteY94" fmla="*/ 2498204 h 2498204"/>
              <a:gd name="connsiteX95" fmla="*/ 4191198 w 5742780"/>
              <a:gd name="connsiteY95" fmla="*/ 2498204 h 2498204"/>
              <a:gd name="connsiteX96" fmla="*/ 3834010 w 5742780"/>
              <a:gd name="connsiteY96" fmla="*/ 2498204 h 2498204"/>
              <a:gd name="connsiteX97" fmla="*/ 3656160 w 5742780"/>
              <a:gd name="connsiteY97" fmla="*/ 2498204 h 2498204"/>
              <a:gd name="connsiteX98" fmla="*/ 3298972 w 5742780"/>
              <a:gd name="connsiteY98" fmla="*/ 2498204 h 2498204"/>
              <a:gd name="connsiteX99" fmla="*/ 3081506 w 5742780"/>
              <a:gd name="connsiteY99" fmla="*/ 2498204 h 2498204"/>
              <a:gd name="connsiteX100" fmla="*/ 2724318 w 5742780"/>
              <a:gd name="connsiteY100" fmla="*/ 2498204 h 2498204"/>
              <a:gd name="connsiteX101" fmla="*/ 2465823 w 5742780"/>
              <a:gd name="connsiteY101" fmla="*/ 2498204 h 2498204"/>
              <a:gd name="connsiteX102" fmla="*/ 2108635 w 5742780"/>
              <a:gd name="connsiteY102" fmla="*/ 2498204 h 2498204"/>
              <a:gd name="connsiteX103" fmla="*/ 1807695 w 5742780"/>
              <a:gd name="connsiteY103" fmla="*/ 2498204 h 2498204"/>
              <a:gd name="connsiteX104" fmla="*/ 1450507 w 5742780"/>
              <a:gd name="connsiteY104" fmla="*/ 2498204 h 2498204"/>
              <a:gd name="connsiteX105" fmla="*/ 1105707 w 5742780"/>
              <a:gd name="connsiteY105" fmla="*/ 2498204 h 2498204"/>
              <a:gd name="connsiteX106" fmla="*/ 748519 w 5742780"/>
              <a:gd name="connsiteY106" fmla="*/ 2498204 h 2498204"/>
              <a:gd name="connsiteX107" fmla="*/ 355272 w 5742780"/>
              <a:gd name="connsiteY107" fmla="*/ 2498204 h 2498204"/>
              <a:gd name="connsiteX108" fmla="*/ 0 w 5742780"/>
              <a:gd name="connsiteY108" fmla="*/ 2498204 h 2498204"/>
              <a:gd name="connsiteX109" fmla="*/ 0 w 5742780"/>
              <a:gd name="connsiteY109" fmla="*/ 2465742 h 2498204"/>
              <a:gd name="connsiteX110" fmla="*/ 0 w 5742780"/>
              <a:gd name="connsiteY110" fmla="*/ 2401719 h 2498204"/>
              <a:gd name="connsiteX111" fmla="*/ 0 w 5742780"/>
              <a:gd name="connsiteY111" fmla="*/ 2268981 h 2498204"/>
              <a:gd name="connsiteX112" fmla="*/ 0 w 5742780"/>
              <a:gd name="connsiteY112" fmla="*/ 323196 h 2498204"/>
              <a:gd name="connsiteX113" fmla="*/ 0 w 5742780"/>
              <a:gd name="connsiteY113" fmla="*/ 190458 h 2498204"/>
              <a:gd name="connsiteX114" fmla="*/ 0 w 5742780"/>
              <a:gd name="connsiteY114" fmla="*/ 126435 h 249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5742780" h="2498204">
                <a:moveTo>
                  <a:pt x="0" y="0"/>
                </a:moveTo>
                <a:lnTo>
                  <a:pt x="355272" y="0"/>
                </a:lnTo>
                <a:lnTo>
                  <a:pt x="5679159" y="0"/>
                </a:lnTo>
                <a:lnTo>
                  <a:pt x="5700043" y="9556"/>
                </a:lnTo>
                <a:cubicBezTo>
                  <a:pt x="5742780" y="38103"/>
                  <a:pt x="5742780" y="95197"/>
                  <a:pt x="5742780" y="95197"/>
                </a:cubicBezTo>
                <a:cubicBezTo>
                  <a:pt x="5742780" y="95197"/>
                  <a:pt x="5742780" y="95197"/>
                  <a:pt x="5742780" y="209830"/>
                </a:cubicBezTo>
                <a:lnTo>
                  <a:pt x="5742780" y="227935"/>
                </a:lnTo>
                <a:cubicBezTo>
                  <a:pt x="5742780" y="227935"/>
                  <a:pt x="5742780" y="227935"/>
                  <a:pt x="5742780" y="261900"/>
                </a:cubicBezTo>
                <a:lnTo>
                  <a:pt x="5742780" y="277230"/>
                </a:lnTo>
                <a:lnTo>
                  <a:pt x="5742780" y="291958"/>
                </a:lnTo>
                <a:cubicBezTo>
                  <a:pt x="5742780" y="291958"/>
                  <a:pt x="5742780" y="291958"/>
                  <a:pt x="5742780" y="293749"/>
                </a:cubicBezTo>
                <a:lnTo>
                  <a:pt x="5742780" y="294274"/>
                </a:lnTo>
                <a:lnTo>
                  <a:pt x="5742780" y="306287"/>
                </a:lnTo>
                <a:cubicBezTo>
                  <a:pt x="5742780" y="313452"/>
                  <a:pt x="5742780" y="324199"/>
                  <a:pt x="5742780" y="340319"/>
                </a:cubicBezTo>
                <a:lnTo>
                  <a:pt x="5742780" y="342568"/>
                </a:lnTo>
                <a:lnTo>
                  <a:pt x="5742780" y="366920"/>
                </a:lnTo>
                <a:lnTo>
                  <a:pt x="5742780" y="368753"/>
                </a:lnTo>
                <a:cubicBezTo>
                  <a:pt x="5742780" y="379724"/>
                  <a:pt x="5742780" y="392262"/>
                  <a:pt x="5742780" y="406591"/>
                </a:cubicBezTo>
                <a:lnTo>
                  <a:pt x="5742780" y="409968"/>
                </a:lnTo>
                <a:lnTo>
                  <a:pt x="5742780" y="424696"/>
                </a:lnTo>
                <a:cubicBezTo>
                  <a:pt x="5742780" y="424696"/>
                  <a:pt x="5742780" y="424696"/>
                  <a:pt x="5742780" y="458661"/>
                </a:cubicBezTo>
                <a:lnTo>
                  <a:pt x="5742780" y="473991"/>
                </a:lnTo>
                <a:lnTo>
                  <a:pt x="5742780" y="482084"/>
                </a:lnTo>
                <a:lnTo>
                  <a:pt x="5742780" y="491035"/>
                </a:lnTo>
                <a:lnTo>
                  <a:pt x="5742780" y="499658"/>
                </a:lnTo>
                <a:lnTo>
                  <a:pt x="5742780" y="539329"/>
                </a:lnTo>
                <a:lnTo>
                  <a:pt x="5742780" y="550214"/>
                </a:lnTo>
                <a:lnTo>
                  <a:pt x="5742780" y="563681"/>
                </a:lnTo>
                <a:lnTo>
                  <a:pt x="5742780" y="606729"/>
                </a:lnTo>
                <a:lnTo>
                  <a:pt x="5742780" y="614822"/>
                </a:lnTo>
                <a:lnTo>
                  <a:pt x="5742780" y="625906"/>
                </a:lnTo>
                <a:lnTo>
                  <a:pt x="5742780" y="678845"/>
                </a:lnTo>
                <a:lnTo>
                  <a:pt x="5742780" y="682952"/>
                </a:lnTo>
                <a:lnTo>
                  <a:pt x="5742780" y="696419"/>
                </a:lnTo>
                <a:lnTo>
                  <a:pt x="5742780" y="709559"/>
                </a:lnTo>
                <a:lnTo>
                  <a:pt x="5742780" y="746975"/>
                </a:lnTo>
                <a:lnTo>
                  <a:pt x="5742780" y="758644"/>
                </a:lnTo>
                <a:lnTo>
                  <a:pt x="5742780" y="801571"/>
                </a:lnTo>
                <a:lnTo>
                  <a:pt x="5742780" y="811583"/>
                </a:lnTo>
                <a:lnTo>
                  <a:pt x="5742780" y="822667"/>
                </a:lnTo>
                <a:lnTo>
                  <a:pt x="5742780" y="842297"/>
                </a:lnTo>
                <a:lnTo>
                  <a:pt x="5742780" y="879713"/>
                </a:lnTo>
                <a:lnTo>
                  <a:pt x="5742780" y="902339"/>
                </a:lnTo>
                <a:lnTo>
                  <a:pt x="5742780" y="906320"/>
                </a:lnTo>
                <a:lnTo>
                  <a:pt x="5742780" y="934309"/>
                </a:lnTo>
                <a:lnTo>
                  <a:pt x="5742780" y="955405"/>
                </a:lnTo>
                <a:lnTo>
                  <a:pt x="5742780" y="998332"/>
                </a:lnTo>
                <a:lnTo>
                  <a:pt x="5742780" y="1012262"/>
                </a:lnTo>
                <a:lnTo>
                  <a:pt x="5742780" y="1035077"/>
                </a:lnTo>
                <a:lnTo>
                  <a:pt x="5742780" y="1039058"/>
                </a:lnTo>
                <a:lnTo>
                  <a:pt x="5742780" y="1099100"/>
                </a:lnTo>
                <a:lnTo>
                  <a:pt x="5742780" y="1131070"/>
                </a:lnTo>
                <a:lnTo>
                  <a:pt x="5742780" y="1131738"/>
                </a:lnTo>
                <a:lnTo>
                  <a:pt x="5742780" y="1145000"/>
                </a:lnTo>
                <a:lnTo>
                  <a:pt x="5742780" y="1209023"/>
                </a:lnTo>
                <a:lnTo>
                  <a:pt x="5742780" y="1231838"/>
                </a:lnTo>
                <a:lnTo>
                  <a:pt x="5742780" y="1261165"/>
                </a:lnTo>
                <a:lnTo>
                  <a:pt x="5742780" y="1264476"/>
                </a:lnTo>
                <a:lnTo>
                  <a:pt x="5742780" y="1328499"/>
                </a:lnTo>
                <a:lnTo>
                  <a:pt x="5742780" y="1341761"/>
                </a:lnTo>
                <a:lnTo>
                  <a:pt x="5742780" y="1393903"/>
                </a:lnTo>
                <a:lnTo>
                  <a:pt x="5742780" y="1400940"/>
                </a:lnTo>
                <a:lnTo>
                  <a:pt x="5742780" y="1457926"/>
                </a:lnTo>
                <a:lnTo>
                  <a:pt x="5742780" y="1461237"/>
                </a:lnTo>
                <a:lnTo>
                  <a:pt x="5742780" y="1533678"/>
                </a:lnTo>
                <a:lnTo>
                  <a:pt x="5742780" y="1551463"/>
                </a:lnTo>
                <a:lnTo>
                  <a:pt x="5742780" y="1590664"/>
                </a:lnTo>
                <a:lnTo>
                  <a:pt x="5742780" y="1597701"/>
                </a:lnTo>
                <a:lnTo>
                  <a:pt x="5742780" y="1684201"/>
                </a:lnTo>
                <a:lnTo>
                  <a:pt x="5742780" y="1713130"/>
                </a:lnTo>
                <a:lnTo>
                  <a:pt x="5742780" y="1730439"/>
                </a:lnTo>
                <a:lnTo>
                  <a:pt x="5742780" y="1748224"/>
                </a:lnTo>
                <a:lnTo>
                  <a:pt x="5742780" y="1845868"/>
                </a:lnTo>
                <a:lnTo>
                  <a:pt x="5742780" y="1880962"/>
                </a:lnTo>
                <a:lnTo>
                  <a:pt x="5742780" y="1886340"/>
                </a:lnTo>
                <a:lnTo>
                  <a:pt x="5742780" y="1909891"/>
                </a:lnTo>
                <a:lnTo>
                  <a:pt x="5742780" y="2019078"/>
                </a:lnTo>
                <a:lnTo>
                  <a:pt x="5742780" y="2042629"/>
                </a:lnTo>
                <a:lnTo>
                  <a:pt x="5742780" y="2071491"/>
                </a:lnTo>
                <a:lnTo>
                  <a:pt x="5742780" y="2083101"/>
                </a:lnTo>
                <a:lnTo>
                  <a:pt x="5742780" y="2204229"/>
                </a:lnTo>
                <a:lnTo>
                  <a:pt x="5742780" y="2215839"/>
                </a:lnTo>
                <a:lnTo>
                  <a:pt x="5742780" y="2268252"/>
                </a:lnTo>
                <a:lnTo>
                  <a:pt x="5742780" y="2268981"/>
                </a:lnTo>
                <a:lnTo>
                  <a:pt x="5742780" y="2400990"/>
                </a:lnTo>
                <a:lnTo>
                  <a:pt x="5742780" y="2401719"/>
                </a:lnTo>
                <a:lnTo>
                  <a:pt x="5742780" y="2465742"/>
                </a:lnTo>
                <a:lnTo>
                  <a:pt x="5742780" y="2498204"/>
                </a:lnTo>
                <a:lnTo>
                  <a:pt x="5606311" y="2498204"/>
                </a:lnTo>
                <a:lnTo>
                  <a:pt x="5572772" y="2498204"/>
                </a:lnTo>
                <a:lnTo>
                  <a:pt x="5215584" y="2498204"/>
                </a:lnTo>
                <a:lnTo>
                  <a:pt x="5148090" y="2498204"/>
                </a:lnTo>
                <a:lnTo>
                  <a:pt x="4790902" y="2498204"/>
                </a:lnTo>
                <a:lnTo>
                  <a:pt x="4688037" y="2498204"/>
                </a:lnTo>
                <a:lnTo>
                  <a:pt x="4330849" y="2498204"/>
                </a:lnTo>
                <a:lnTo>
                  <a:pt x="4191198" y="2498204"/>
                </a:lnTo>
                <a:lnTo>
                  <a:pt x="3834010" y="2498204"/>
                </a:lnTo>
                <a:lnTo>
                  <a:pt x="3656160" y="2498204"/>
                </a:lnTo>
                <a:lnTo>
                  <a:pt x="3298972" y="2498204"/>
                </a:lnTo>
                <a:lnTo>
                  <a:pt x="3081506" y="2498204"/>
                </a:lnTo>
                <a:lnTo>
                  <a:pt x="2724318" y="2498204"/>
                </a:lnTo>
                <a:lnTo>
                  <a:pt x="2465823" y="2498204"/>
                </a:lnTo>
                <a:lnTo>
                  <a:pt x="2108635" y="2498204"/>
                </a:lnTo>
                <a:lnTo>
                  <a:pt x="1807695" y="2498204"/>
                </a:lnTo>
                <a:lnTo>
                  <a:pt x="1450507" y="2498204"/>
                </a:lnTo>
                <a:lnTo>
                  <a:pt x="1105707" y="2498204"/>
                </a:lnTo>
                <a:lnTo>
                  <a:pt x="748519" y="2498204"/>
                </a:lnTo>
                <a:lnTo>
                  <a:pt x="355272" y="2498204"/>
                </a:lnTo>
                <a:lnTo>
                  <a:pt x="0" y="2498204"/>
                </a:lnTo>
                <a:lnTo>
                  <a:pt x="0" y="2465742"/>
                </a:lnTo>
                <a:lnTo>
                  <a:pt x="0" y="2401719"/>
                </a:lnTo>
                <a:lnTo>
                  <a:pt x="0" y="2268981"/>
                </a:lnTo>
                <a:lnTo>
                  <a:pt x="0" y="323196"/>
                </a:lnTo>
                <a:lnTo>
                  <a:pt x="0" y="190458"/>
                </a:lnTo>
                <a:lnTo>
                  <a:pt x="0" y="126435"/>
                </a:lnTo>
                <a:close/>
              </a:path>
            </a:pathLst>
          </a:custGeom>
          <a:solidFill>
            <a:srgbClr val="F0F0F0">
              <a:alpha val="49804"/>
            </a:srgbClr>
          </a:solidFill>
          <a:ln w="9525">
            <a:solidFill>
              <a:srgbClr val="F2F2F2"/>
            </a:solidFill>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51" name="Title 1"/>
          <p:cNvSpPr>
            <a:spLocks noGrp="1"/>
          </p:cNvSpPr>
          <p:nvPr>
            <p:ph type="ctrTitle" hasCustomPrompt="1"/>
          </p:nvPr>
        </p:nvSpPr>
        <p:spPr bwMode="gray">
          <a:xfrm>
            <a:off x="376238" y="2954550"/>
            <a:ext cx="5366541" cy="897682"/>
          </a:xfrm>
        </p:spPr>
        <p:txBody>
          <a:bodyPr anchor="t" anchorCtr="0">
            <a:noAutofit/>
          </a:bodyPr>
          <a:lstStyle>
            <a:lvl1pPr algn="l">
              <a:lnSpc>
                <a:spcPts val="3500"/>
              </a:lnSpc>
              <a:defRPr sz="3000" b="0">
                <a:solidFill>
                  <a:schemeClr val="tx2"/>
                </a:solidFill>
              </a:defRPr>
            </a:lvl1pPr>
          </a:lstStyle>
          <a:p>
            <a:r>
              <a:rPr lang="en-GB" noProof="0" dirty="0" smtClean="0"/>
              <a:t>Click to edit </a:t>
            </a:r>
            <a:br>
              <a:rPr lang="en-GB" noProof="0" dirty="0" smtClean="0"/>
            </a:br>
            <a:r>
              <a:rPr lang="en-GB" noProof="0" dirty="0" smtClean="0"/>
              <a:t>Master title style</a:t>
            </a:r>
            <a:endParaRPr lang="en-GB" noProof="0" dirty="0"/>
          </a:p>
        </p:txBody>
      </p:sp>
      <p:sp>
        <p:nvSpPr>
          <p:cNvPr id="52" name="Subtitle 2"/>
          <p:cNvSpPr>
            <a:spLocks noGrp="1"/>
          </p:cNvSpPr>
          <p:nvPr>
            <p:ph type="subTitle" idx="1"/>
          </p:nvPr>
        </p:nvSpPr>
        <p:spPr bwMode="gray">
          <a:xfrm>
            <a:off x="355701" y="5269918"/>
            <a:ext cx="4971123" cy="138499"/>
          </a:xfrm>
        </p:spPr>
        <p:txBody>
          <a:bodyPr anchor="t" anchorCtr="0">
            <a:noAutofit/>
          </a:bodyPr>
          <a:lstStyle>
            <a:lvl1pPr marL="0" indent="0" algn="l">
              <a:lnSpc>
                <a:spcPct val="100000"/>
              </a:lnSpc>
              <a:buNone/>
              <a:defRPr sz="900" b="0" i="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noProof="0" smtClean="0"/>
              <a:t>Click to edit Master subtitle style</a:t>
            </a:r>
            <a:endParaRPr lang="en-GB" noProof="0" dirty="0"/>
          </a:p>
        </p:txBody>
      </p:sp>
      <p:sp>
        <p:nvSpPr>
          <p:cNvPr id="53" name="Text Placeholder 6"/>
          <p:cNvSpPr>
            <a:spLocks noGrp="1"/>
          </p:cNvSpPr>
          <p:nvPr>
            <p:ph type="body" sz="quarter" idx="11"/>
          </p:nvPr>
        </p:nvSpPr>
        <p:spPr bwMode="gray">
          <a:xfrm>
            <a:off x="520697" y="4086501"/>
            <a:ext cx="4392000" cy="385233"/>
          </a:xfrm>
        </p:spPr>
        <p:txBody>
          <a:bodyPr anchor="ctr"/>
          <a:lstStyle>
            <a:lvl1pPr>
              <a:lnSpc>
                <a:spcPts val="2200"/>
              </a:lnSpc>
              <a:defRPr sz="2000" b="0">
                <a:solidFill>
                  <a:schemeClr val="tx1"/>
                </a:solidFill>
              </a:defRPr>
            </a:lvl1pPr>
          </a:lstStyle>
          <a:p>
            <a:pPr lvl="0"/>
            <a:r>
              <a:rPr lang="en-US" noProof="0" smtClean="0"/>
              <a:t>Click to edit Master text styles</a:t>
            </a:r>
          </a:p>
        </p:txBody>
      </p:sp>
      <p:sp>
        <p:nvSpPr>
          <p:cNvPr id="59" name="Text Placeholder 2"/>
          <p:cNvSpPr>
            <a:spLocks noGrp="1"/>
          </p:cNvSpPr>
          <p:nvPr>
            <p:ph type="body" sz="quarter" idx="14" hasCustomPrompt="1"/>
          </p:nvPr>
        </p:nvSpPr>
        <p:spPr>
          <a:xfrm>
            <a:off x="355700" y="5439479"/>
            <a:ext cx="4971123" cy="177538"/>
          </a:xfrm>
        </p:spPr>
        <p:txBody>
          <a:bodyPr tIns="0" bIns="0" anchor="t" anchorCtr="0"/>
          <a:lstStyle>
            <a:lvl1pPr marL="0" indent="0" algn="l">
              <a:lnSpc>
                <a:spcPct val="100000"/>
              </a:lnSpc>
              <a:buNone/>
              <a:defRPr sz="900">
                <a:solidFill>
                  <a:schemeClr val="bg1"/>
                </a:solidFill>
                <a:latin typeface="+mn-lt"/>
              </a:defRPr>
            </a:lvl1pPr>
            <a:lvl2pPr>
              <a:defRPr sz="2200">
                <a:solidFill>
                  <a:srgbClr val="000000"/>
                </a:solidFill>
              </a:defRPr>
            </a:lvl2pPr>
            <a:lvl3pPr>
              <a:defRPr sz="2200">
                <a:solidFill>
                  <a:srgbClr val="000000"/>
                </a:solidFill>
              </a:defRPr>
            </a:lvl3pPr>
            <a:lvl4pPr>
              <a:defRPr sz="2200">
                <a:solidFill>
                  <a:srgbClr val="000000"/>
                </a:solidFill>
              </a:defRPr>
            </a:lvl4pPr>
            <a:lvl5pPr>
              <a:defRPr sz="2200">
                <a:solidFill>
                  <a:srgbClr val="000000"/>
                </a:solidFill>
              </a:defRPr>
            </a:lvl5pPr>
          </a:lstStyle>
          <a:p>
            <a:pPr lvl="0"/>
            <a:r>
              <a:rPr lang="en-GB" noProof="0" dirty="0" smtClean="0"/>
              <a:t>Click to edit location and date</a:t>
            </a:r>
          </a:p>
        </p:txBody>
      </p:sp>
      <p:sp>
        <p:nvSpPr>
          <p:cNvPr id="49" name="Rectangle 48"/>
          <p:cNvSpPr/>
          <p:nvPr userDrawn="1"/>
        </p:nvSpPr>
        <p:spPr>
          <a:xfrm>
            <a:off x="343692" y="6426518"/>
            <a:ext cx="2479040" cy="23505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nSpc>
                <a:spcPct val="90000"/>
              </a:lnSpc>
            </a:pPr>
            <a:r>
              <a:rPr lang="en-GB" sz="900" dirty="0">
                <a:solidFill>
                  <a:srgbClr val="767676"/>
                </a:solidFill>
              </a:rPr>
              <a:t>ING Wholesale Banking</a:t>
            </a:r>
          </a:p>
        </p:txBody>
      </p:sp>
      <p:pic>
        <p:nvPicPr>
          <p:cNvPr id="50" name="Picture 49"/>
          <p:cNvPicPr>
            <a:picLocks noChangeAspect="1"/>
          </p:cNvPicPr>
          <p:nvPr userDrawn="1"/>
        </p:nvPicPr>
        <p:blipFill>
          <a:blip r:embed="rId2"/>
          <a:stretch>
            <a:fillRect/>
          </a:stretch>
        </p:blipFill>
        <p:spPr>
          <a:xfrm>
            <a:off x="7323813" y="6203775"/>
            <a:ext cx="1518197" cy="378000"/>
          </a:xfrm>
          <a:prstGeom prst="rect">
            <a:avLst/>
          </a:prstGeom>
          <a:effectLst>
            <a:reflection blurRad="6350" stA="52000" endA="300" endPos="35000" dir="5400000" sy="-100000" algn="bl" rotWithShape="0"/>
          </a:effectLst>
        </p:spPr>
      </p:pic>
      <p:sp>
        <p:nvSpPr>
          <p:cNvPr id="2" name="Footer Placeholder 1"/>
          <p:cNvSpPr>
            <a:spLocks noGrp="1"/>
          </p:cNvSpPr>
          <p:nvPr>
            <p:ph type="ftr" sz="quarter" idx="16"/>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grpSp>
        <p:nvGrpSpPr>
          <p:cNvPr id="91" name="Group 90"/>
          <p:cNvGrpSpPr/>
          <p:nvPr userDrawn="1"/>
        </p:nvGrpSpPr>
        <p:grpSpPr>
          <a:xfrm>
            <a:off x="-2040443" y="6432353"/>
            <a:ext cx="1872000" cy="430419"/>
            <a:chOff x="-2040443" y="6302385"/>
            <a:chExt cx="1872000" cy="560378"/>
          </a:xfrm>
        </p:grpSpPr>
        <p:sp>
          <p:nvSpPr>
            <p:cNvPr id="92" name="Rectangle 104"/>
            <p:cNvSpPr>
              <a:spLocks noChangeArrowheads="1"/>
            </p:cNvSpPr>
            <p:nvPr userDrawn="1"/>
          </p:nvSpPr>
          <p:spPr bwMode="gray">
            <a:xfrm>
              <a:off x="-2040443" y="6305273"/>
              <a:ext cx="1462593" cy="557490"/>
            </a:xfrm>
            <a:prstGeom prst="rect">
              <a:avLst/>
            </a:prstGeom>
            <a:solidFill>
              <a:srgbClr val="60A6DA"/>
            </a:solidFill>
            <a:ln>
              <a:noFill/>
            </a:ln>
            <a:effectLst/>
          </p:spPr>
          <p:txBody>
            <a:bodyPr wrap="square" lIns="72000" tIns="180000" rIns="72000" bIns="180000" anchor="ctr">
              <a:noAutofit/>
            </a:bodyPr>
            <a:lstStyle/>
            <a:p>
              <a:pPr>
                <a:lnSpc>
                  <a:spcPct val="90000"/>
                </a:lnSpc>
                <a:spcBef>
                  <a:spcPct val="20000"/>
                </a:spcBef>
                <a:spcAft>
                  <a:spcPct val="20000"/>
                </a:spcAft>
                <a:defRPr/>
              </a:pPr>
              <a:r>
                <a:rPr lang="en-GB" altLang="en-US" sz="1200" b="1" kern="0" dirty="0">
                  <a:solidFill>
                    <a:srgbClr val="FDFDFD"/>
                  </a:solidFill>
                </a:rPr>
                <a:t>No content below </a:t>
              </a:r>
              <a:br>
                <a:rPr lang="en-GB" altLang="en-US" sz="1200" b="1" kern="0" dirty="0">
                  <a:solidFill>
                    <a:srgbClr val="FDFDFD"/>
                  </a:solidFill>
                </a:rPr>
              </a:br>
              <a:r>
                <a:rPr lang="en-GB" altLang="en-US" sz="1200" b="1" kern="0" dirty="0">
                  <a:solidFill>
                    <a:srgbClr val="FDFDFD"/>
                  </a:solidFill>
                </a:rPr>
                <a:t>the grey line</a:t>
              </a:r>
            </a:p>
          </p:txBody>
        </p:sp>
        <p:grpSp>
          <p:nvGrpSpPr>
            <p:cNvPr id="93" name="Group 92"/>
            <p:cNvGrpSpPr/>
            <p:nvPr userDrawn="1"/>
          </p:nvGrpSpPr>
          <p:grpSpPr bwMode="gray">
            <a:xfrm>
              <a:off x="-546100" y="6302385"/>
              <a:ext cx="377657" cy="553234"/>
              <a:chOff x="-2035174" y="6304766"/>
              <a:chExt cx="1872000" cy="553234"/>
            </a:xfrm>
          </p:grpSpPr>
          <p:cxnSp>
            <p:nvCxnSpPr>
              <p:cNvPr id="94" name="Straight Connector 93"/>
              <p:cNvCxnSpPr/>
              <p:nvPr userDrawn="1"/>
            </p:nvCxnSpPr>
            <p:spPr bwMode="gray">
              <a:xfrm>
                <a:off x="-2035174" y="6858000"/>
                <a:ext cx="1872000" cy="0"/>
              </a:xfrm>
              <a:prstGeom prst="line">
                <a:avLst/>
              </a:prstGeom>
              <a:noFill/>
              <a:ln w="6350" cap="flat" cmpd="sng" algn="ctr">
                <a:solidFill>
                  <a:srgbClr val="C90068"/>
                </a:solidFill>
                <a:prstDash val="dash"/>
                <a:miter lim="800000"/>
              </a:ln>
              <a:effectLst/>
            </p:spPr>
          </p:cxnSp>
          <p:cxnSp>
            <p:nvCxnSpPr>
              <p:cNvPr id="95" name="Straight Connector 94"/>
              <p:cNvCxnSpPr/>
              <p:nvPr userDrawn="1"/>
            </p:nvCxnSpPr>
            <p:spPr bwMode="gray">
              <a:xfrm>
                <a:off x="-2035174" y="6304766"/>
                <a:ext cx="1872000" cy="0"/>
              </a:xfrm>
              <a:prstGeom prst="line">
                <a:avLst/>
              </a:prstGeom>
              <a:noFill/>
              <a:ln w="6350" cap="flat" cmpd="sng" algn="ctr">
                <a:solidFill>
                  <a:srgbClr val="C90068"/>
                </a:solidFill>
                <a:prstDash val="dash"/>
                <a:miter lim="800000"/>
              </a:ln>
              <a:effectLst/>
            </p:spPr>
          </p:cxnSp>
        </p:grpSp>
      </p:grpSp>
      <p:grpSp>
        <p:nvGrpSpPr>
          <p:cNvPr id="96" name="Group 95"/>
          <p:cNvGrpSpPr/>
          <p:nvPr userDrawn="1"/>
        </p:nvGrpSpPr>
        <p:grpSpPr>
          <a:xfrm>
            <a:off x="-3757621" y="34623"/>
            <a:ext cx="3592454" cy="6143927"/>
            <a:chOff x="-3757621" y="34623"/>
            <a:chExt cx="3592454" cy="6143927"/>
          </a:xfrm>
        </p:grpSpPr>
        <p:sp>
          <p:nvSpPr>
            <p:cNvPr id="98" name="Rectangle 104"/>
            <p:cNvSpPr>
              <a:spLocks noChangeArrowheads="1"/>
            </p:cNvSpPr>
            <p:nvPr userDrawn="1"/>
          </p:nvSpPr>
          <p:spPr bwMode="gray">
            <a:xfrm>
              <a:off x="-2037167" y="2392680"/>
              <a:ext cx="1872000" cy="296049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99" name="Rectangle 104"/>
            <p:cNvSpPr>
              <a:spLocks noChangeArrowheads="1"/>
            </p:cNvSpPr>
            <p:nvPr userDrawn="1"/>
          </p:nvSpPr>
          <p:spPr bwMode="gray">
            <a:xfrm>
              <a:off x="-2037167" y="282273"/>
              <a:ext cx="1872000" cy="207230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3" name="Rectangle 105"/>
            <p:cNvSpPr>
              <a:spLocks noChangeArrowheads="1"/>
            </p:cNvSpPr>
            <p:nvPr userDrawn="1"/>
          </p:nvSpPr>
          <p:spPr bwMode="gray">
            <a:xfrm>
              <a:off x="-1905405" y="545505"/>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44" name="Rectangle 106"/>
            <p:cNvSpPr>
              <a:spLocks noChangeArrowheads="1"/>
            </p:cNvSpPr>
            <p:nvPr userDrawn="1"/>
          </p:nvSpPr>
          <p:spPr bwMode="gray">
            <a:xfrm>
              <a:off x="-1614892" y="51058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45" name="Rectangle 107"/>
            <p:cNvSpPr>
              <a:spLocks noChangeArrowheads="1"/>
            </p:cNvSpPr>
            <p:nvPr userDrawn="1"/>
          </p:nvSpPr>
          <p:spPr bwMode="gray">
            <a:xfrm>
              <a:off x="-1905405" y="892730"/>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46" name="Rectangle 108"/>
            <p:cNvSpPr>
              <a:spLocks noChangeArrowheads="1"/>
            </p:cNvSpPr>
            <p:nvPr userDrawn="1"/>
          </p:nvSpPr>
          <p:spPr bwMode="gray">
            <a:xfrm>
              <a:off x="-1614892" y="85780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47" name="Rectangle 113"/>
            <p:cNvSpPr>
              <a:spLocks noChangeArrowheads="1"/>
            </p:cNvSpPr>
            <p:nvPr userDrawn="1"/>
          </p:nvSpPr>
          <p:spPr bwMode="gray">
            <a:xfrm>
              <a:off x="-1905405" y="34623"/>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200" b="1" dirty="0">
                  <a:solidFill>
                    <a:srgbClr val="333333"/>
                  </a:solidFill>
                </a:rPr>
                <a:t>Colour Guidelines</a:t>
              </a:r>
            </a:p>
          </p:txBody>
        </p:sp>
        <p:sp>
          <p:nvSpPr>
            <p:cNvPr id="148" name="Rectangle 109"/>
            <p:cNvSpPr>
              <a:spLocks noChangeArrowheads="1"/>
            </p:cNvSpPr>
            <p:nvPr/>
          </p:nvSpPr>
          <p:spPr bwMode="gray">
            <a:xfrm>
              <a:off x="-1905405" y="1239904"/>
              <a:ext cx="215900" cy="215900"/>
            </a:xfrm>
            <a:prstGeom prst="rect">
              <a:avLst/>
            </a:prstGeom>
            <a:solidFill>
              <a:schemeClr val="bg2"/>
            </a:solidFill>
            <a:ln>
              <a:noFill/>
            </a:ln>
            <a:effectLst/>
          </p:spPr>
          <p:txBody>
            <a:bodyPr wrap="square" anchor="ctr">
              <a:noAutofit/>
            </a:bodyPr>
            <a:lstStyle/>
            <a:p>
              <a:endParaRPr lang="en-GB" sz="1000" dirty="0">
                <a:solidFill>
                  <a:srgbClr val="000000"/>
                </a:solidFill>
              </a:endParaRPr>
            </a:p>
          </p:txBody>
        </p:sp>
        <p:sp>
          <p:nvSpPr>
            <p:cNvPr id="149" name="Rectangle 110"/>
            <p:cNvSpPr>
              <a:spLocks noChangeArrowheads="1"/>
            </p:cNvSpPr>
            <p:nvPr/>
          </p:nvSpPr>
          <p:spPr bwMode="gray">
            <a:xfrm>
              <a:off x="-1614892" y="12049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Mid Grey</a:t>
              </a:r>
            </a:p>
            <a:p>
              <a:r>
                <a:rPr lang="en-GB" altLang="en-US" sz="1000" dirty="0">
                  <a:solidFill>
                    <a:srgbClr val="333333"/>
                  </a:solidFill>
                </a:rPr>
                <a:t>RGB= 118, 118, 118</a:t>
              </a:r>
            </a:p>
          </p:txBody>
        </p:sp>
        <p:sp>
          <p:nvSpPr>
            <p:cNvPr id="150" name="Rectangle 111"/>
            <p:cNvSpPr>
              <a:spLocks noChangeArrowheads="1"/>
            </p:cNvSpPr>
            <p:nvPr/>
          </p:nvSpPr>
          <p:spPr bwMode="gray">
            <a:xfrm>
              <a:off x="-1905405" y="1579286"/>
              <a:ext cx="215900" cy="215900"/>
            </a:xfrm>
            <a:prstGeom prst="rect">
              <a:avLst/>
            </a:prstGeom>
            <a:solidFill>
              <a:schemeClr val="tx1"/>
            </a:solidFill>
            <a:ln>
              <a:noFill/>
            </a:ln>
            <a:effectLst/>
          </p:spPr>
          <p:txBody>
            <a:bodyPr wrap="square" anchor="ctr">
              <a:noAutofit/>
            </a:bodyPr>
            <a:lstStyle/>
            <a:p>
              <a:endParaRPr lang="en-GB" sz="1000" dirty="0">
                <a:solidFill>
                  <a:srgbClr val="000000"/>
                </a:solidFill>
              </a:endParaRPr>
            </a:p>
          </p:txBody>
        </p:sp>
        <p:sp>
          <p:nvSpPr>
            <p:cNvPr id="151" name="Rectangle 112"/>
            <p:cNvSpPr>
              <a:spLocks noChangeArrowheads="1"/>
            </p:cNvSpPr>
            <p:nvPr/>
          </p:nvSpPr>
          <p:spPr bwMode="gray">
            <a:xfrm>
              <a:off x="-1614892" y="15443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Text Colour only</a:t>
              </a:r>
            </a:p>
            <a:p>
              <a:r>
                <a:rPr lang="en-GB" altLang="en-US" sz="1000" dirty="0">
                  <a:solidFill>
                    <a:srgbClr val="333333"/>
                  </a:solidFill>
                </a:rPr>
                <a:t>RGB= 51, 51, 51</a:t>
              </a:r>
            </a:p>
          </p:txBody>
        </p:sp>
        <p:sp>
          <p:nvSpPr>
            <p:cNvPr id="152" name="Rectangle 113"/>
            <p:cNvSpPr>
              <a:spLocks noChangeArrowheads="1"/>
            </p:cNvSpPr>
            <p:nvPr userDrawn="1"/>
          </p:nvSpPr>
          <p:spPr bwMode="gray">
            <a:xfrm>
              <a:off x="-1905405" y="366607"/>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colours</a:t>
              </a:r>
            </a:p>
          </p:txBody>
        </p:sp>
        <p:sp>
          <p:nvSpPr>
            <p:cNvPr id="153" name="Rectangle 107"/>
            <p:cNvSpPr>
              <a:spLocks noChangeArrowheads="1"/>
            </p:cNvSpPr>
            <p:nvPr userDrawn="1"/>
          </p:nvSpPr>
          <p:spPr bwMode="gray">
            <a:xfrm>
              <a:off x="-1905405" y="1991719"/>
              <a:ext cx="215900" cy="215900"/>
            </a:xfrm>
            <a:prstGeom prst="rect">
              <a:avLst/>
            </a:prstGeom>
            <a:solidFill>
              <a:srgbClr val="F0F0F0"/>
            </a:solidFill>
            <a:ln>
              <a:noFill/>
            </a:ln>
            <a:effectLst/>
          </p:spPr>
          <p:txBody>
            <a:bodyPr wrap="square" anchor="ctr">
              <a:noAutofit/>
            </a:bodyPr>
            <a:lstStyle/>
            <a:p>
              <a:endParaRPr lang="en-GB" sz="1000" dirty="0">
                <a:solidFill>
                  <a:srgbClr val="000000"/>
                </a:solidFill>
              </a:endParaRPr>
            </a:p>
          </p:txBody>
        </p:sp>
        <p:sp>
          <p:nvSpPr>
            <p:cNvPr id="154" name="Rectangle 108"/>
            <p:cNvSpPr>
              <a:spLocks noChangeArrowheads="1"/>
            </p:cNvSpPr>
            <p:nvPr userDrawn="1"/>
          </p:nvSpPr>
          <p:spPr bwMode="gray">
            <a:xfrm>
              <a:off x="-1614893" y="1956794"/>
              <a:ext cx="1449725"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Background colour &amp; 3</a:t>
              </a:r>
              <a:r>
                <a:rPr lang="en-GB" altLang="en-US" sz="1000" baseline="30000" dirty="0">
                  <a:solidFill>
                    <a:srgbClr val="333333"/>
                  </a:solidFill>
                </a:rPr>
                <a:t>rd</a:t>
              </a:r>
              <a:r>
                <a:rPr lang="en-GB" altLang="en-US" sz="1000" dirty="0">
                  <a:solidFill>
                    <a:srgbClr val="333333"/>
                  </a:solidFill>
                </a:rPr>
                <a:t> Grey where needed</a:t>
              </a:r>
            </a:p>
            <a:p>
              <a:r>
                <a:rPr lang="en-GB" altLang="en-US" sz="1000" dirty="0">
                  <a:solidFill>
                    <a:srgbClr val="333333"/>
                  </a:solidFill>
                </a:rPr>
                <a:t>RGB= 240, 240, 240</a:t>
              </a:r>
            </a:p>
          </p:txBody>
        </p:sp>
        <p:sp>
          <p:nvSpPr>
            <p:cNvPr id="155" name="Rectangle 105"/>
            <p:cNvSpPr>
              <a:spLocks noChangeArrowheads="1"/>
            </p:cNvSpPr>
            <p:nvPr userDrawn="1"/>
          </p:nvSpPr>
          <p:spPr bwMode="gray">
            <a:xfrm>
              <a:off x="-1905405" y="2648931"/>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56" name="Rectangle 106"/>
            <p:cNvSpPr>
              <a:spLocks noChangeArrowheads="1"/>
            </p:cNvSpPr>
            <p:nvPr userDrawn="1"/>
          </p:nvSpPr>
          <p:spPr bwMode="gray">
            <a:xfrm>
              <a:off x="-1614892" y="261400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57" name="Rectangle 107"/>
            <p:cNvSpPr>
              <a:spLocks noChangeArrowheads="1"/>
            </p:cNvSpPr>
            <p:nvPr userDrawn="1"/>
          </p:nvSpPr>
          <p:spPr bwMode="gray">
            <a:xfrm>
              <a:off x="-1905405" y="2981235"/>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58" name="Rectangle 108"/>
            <p:cNvSpPr>
              <a:spLocks noChangeArrowheads="1"/>
            </p:cNvSpPr>
            <p:nvPr userDrawn="1"/>
          </p:nvSpPr>
          <p:spPr bwMode="gray">
            <a:xfrm>
              <a:off x="-1614892" y="294585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59" name="Rectangle 109"/>
            <p:cNvSpPr>
              <a:spLocks noChangeArrowheads="1"/>
            </p:cNvSpPr>
            <p:nvPr/>
          </p:nvSpPr>
          <p:spPr bwMode="gray">
            <a:xfrm>
              <a:off x="-1905405" y="3313539"/>
              <a:ext cx="215900" cy="215900"/>
            </a:xfrm>
            <a:prstGeom prst="rect">
              <a:avLst/>
            </a:prstGeom>
            <a:solidFill>
              <a:srgbClr val="525199"/>
            </a:solidFill>
            <a:ln>
              <a:noFill/>
            </a:ln>
            <a:effectLst/>
          </p:spPr>
          <p:txBody>
            <a:bodyPr wrap="square" anchor="ctr">
              <a:noAutofit/>
            </a:bodyPr>
            <a:lstStyle/>
            <a:p>
              <a:endParaRPr lang="en-GB" sz="1000" dirty="0">
                <a:solidFill>
                  <a:srgbClr val="000000"/>
                </a:solidFill>
              </a:endParaRPr>
            </a:p>
          </p:txBody>
        </p:sp>
        <p:sp>
          <p:nvSpPr>
            <p:cNvPr id="160" name="Rectangle 110"/>
            <p:cNvSpPr>
              <a:spLocks noChangeArrowheads="1"/>
            </p:cNvSpPr>
            <p:nvPr/>
          </p:nvSpPr>
          <p:spPr bwMode="gray">
            <a:xfrm>
              <a:off x="-1614892" y="327770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Indigo</a:t>
              </a:r>
            </a:p>
            <a:p>
              <a:r>
                <a:rPr lang="en-GB" altLang="en-US" sz="1000" dirty="0">
                  <a:solidFill>
                    <a:srgbClr val="333333"/>
                  </a:solidFill>
                </a:rPr>
                <a:t>RGB= 82, 81, 153</a:t>
              </a:r>
            </a:p>
          </p:txBody>
        </p:sp>
        <p:sp>
          <p:nvSpPr>
            <p:cNvPr id="161" name="Rectangle 111"/>
            <p:cNvSpPr>
              <a:spLocks noChangeArrowheads="1"/>
            </p:cNvSpPr>
            <p:nvPr/>
          </p:nvSpPr>
          <p:spPr bwMode="gray">
            <a:xfrm>
              <a:off x="-1905405" y="3645843"/>
              <a:ext cx="215900" cy="215900"/>
            </a:xfrm>
            <a:prstGeom prst="rect">
              <a:avLst/>
            </a:prstGeom>
            <a:solidFill>
              <a:schemeClr val="accent4"/>
            </a:solidFill>
            <a:ln>
              <a:noFill/>
            </a:ln>
            <a:effectLst/>
          </p:spPr>
          <p:txBody>
            <a:bodyPr wrap="square" anchor="ctr">
              <a:noAutofit/>
            </a:bodyPr>
            <a:lstStyle/>
            <a:p>
              <a:endParaRPr lang="en-GB" sz="1000" dirty="0">
                <a:solidFill>
                  <a:srgbClr val="000000"/>
                </a:solidFill>
              </a:endParaRPr>
            </a:p>
          </p:txBody>
        </p:sp>
        <p:sp>
          <p:nvSpPr>
            <p:cNvPr id="162" name="Rectangle 112"/>
            <p:cNvSpPr>
              <a:spLocks noChangeArrowheads="1"/>
            </p:cNvSpPr>
            <p:nvPr/>
          </p:nvSpPr>
          <p:spPr bwMode="gray">
            <a:xfrm>
              <a:off x="-1614892" y="360955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Sky</a:t>
              </a:r>
            </a:p>
            <a:p>
              <a:r>
                <a:rPr lang="en-GB" altLang="en-US" sz="1000" dirty="0">
                  <a:solidFill>
                    <a:srgbClr val="333333"/>
                  </a:solidFill>
                </a:rPr>
                <a:t>RGB= 96, 166, 218</a:t>
              </a:r>
            </a:p>
          </p:txBody>
        </p:sp>
        <p:sp>
          <p:nvSpPr>
            <p:cNvPr id="163" name="Rectangle 113"/>
            <p:cNvSpPr>
              <a:spLocks noChangeArrowheads="1"/>
            </p:cNvSpPr>
            <p:nvPr/>
          </p:nvSpPr>
          <p:spPr bwMode="gray">
            <a:xfrm>
              <a:off x="-1905405" y="2420992"/>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chart colours</a:t>
              </a:r>
            </a:p>
          </p:txBody>
        </p:sp>
        <p:sp>
          <p:nvSpPr>
            <p:cNvPr id="164" name="Rectangle 107"/>
            <p:cNvSpPr>
              <a:spLocks noChangeArrowheads="1"/>
            </p:cNvSpPr>
            <p:nvPr/>
          </p:nvSpPr>
          <p:spPr bwMode="gray">
            <a:xfrm>
              <a:off x="-1905405" y="3978147"/>
              <a:ext cx="215900" cy="215900"/>
            </a:xfrm>
            <a:prstGeom prst="rect">
              <a:avLst/>
            </a:prstGeom>
            <a:solidFill>
              <a:schemeClr val="accent5"/>
            </a:solidFill>
            <a:ln>
              <a:noFill/>
            </a:ln>
            <a:effectLst/>
          </p:spPr>
          <p:txBody>
            <a:bodyPr wrap="square" anchor="ctr">
              <a:noAutofit/>
            </a:bodyPr>
            <a:lstStyle/>
            <a:p>
              <a:endParaRPr lang="en-GB" sz="1000" dirty="0">
                <a:solidFill>
                  <a:srgbClr val="000000"/>
                </a:solidFill>
              </a:endParaRPr>
            </a:p>
          </p:txBody>
        </p:sp>
        <p:sp>
          <p:nvSpPr>
            <p:cNvPr id="165" name="Rectangle 108"/>
            <p:cNvSpPr>
              <a:spLocks noChangeArrowheads="1"/>
            </p:cNvSpPr>
            <p:nvPr/>
          </p:nvSpPr>
          <p:spPr bwMode="gray">
            <a:xfrm>
              <a:off x="-1614892" y="394141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Fuchsia</a:t>
              </a:r>
            </a:p>
            <a:p>
              <a:r>
                <a:rPr lang="en-GB" altLang="en-US" sz="1000" dirty="0">
                  <a:solidFill>
                    <a:srgbClr val="333333"/>
                  </a:solidFill>
                </a:rPr>
                <a:t>RGB= 171, 0, 102</a:t>
              </a:r>
            </a:p>
          </p:txBody>
        </p:sp>
        <p:sp>
          <p:nvSpPr>
            <p:cNvPr id="166" name="Rectangle 109"/>
            <p:cNvSpPr>
              <a:spLocks noChangeArrowheads="1"/>
            </p:cNvSpPr>
            <p:nvPr/>
          </p:nvSpPr>
          <p:spPr bwMode="gray">
            <a:xfrm>
              <a:off x="-1905405" y="4310451"/>
              <a:ext cx="215900" cy="215900"/>
            </a:xfrm>
            <a:prstGeom prst="rect">
              <a:avLst/>
            </a:prstGeom>
            <a:solidFill>
              <a:schemeClr val="accent6"/>
            </a:solidFill>
            <a:ln>
              <a:noFill/>
            </a:ln>
            <a:effectLst/>
          </p:spPr>
          <p:txBody>
            <a:bodyPr wrap="square" anchor="ctr">
              <a:noAutofit/>
            </a:bodyPr>
            <a:lstStyle/>
            <a:p>
              <a:endParaRPr lang="en-GB" sz="1000" dirty="0">
                <a:solidFill>
                  <a:srgbClr val="000000"/>
                </a:solidFill>
              </a:endParaRPr>
            </a:p>
          </p:txBody>
        </p:sp>
        <p:sp>
          <p:nvSpPr>
            <p:cNvPr id="167" name="Rectangle 110"/>
            <p:cNvSpPr>
              <a:spLocks noChangeArrowheads="1"/>
            </p:cNvSpPr>
            <p:nvPr/>
          </p:nvSpPr>
          <p:spPr bwMode="gray">
            <a:xfrm>
              <a:off x="-1614892" y="42732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Lime</a:t>
              </a:r>
            </a:p>
            <a:p>
              <a:r>
                <a:rPr lang="en-GB" altLang="en-US" sz="1000" dirty="0">
                  <a:solidFill>
                    <a:srgbClr val="333333"/>
                  </a:solidFill>
                </a:rPr>
                <a:t>RGB= 208, 217, 60</a:t>
              </a:r>
            </a:p>
          </p:txBody>
        </p:sp>
        <p:sp>
          <p:nvSpPr>
            <p:cNvPr id="168" name="Rectangle 111"/>
            <p:cNvSpPr>
              <a:spLocks noChangeArrowheads="1"/>
            </p:cNvSpPr>
            <p:nvPr/>
          </p:nvSpPr>
          <p:spPr bwMode="gray">
            <a:xfrm>
              <a:off x="-1905405" y="4642755"/>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69" name="Rectangle 112"/>
            <p:cNvSpPr>
              <a:spLocks noChangeArrowheads="1"/>
            </p:cNvSpPr>
            <p:nvPr/>
          </p:nvSpPr>
          <p:spPr bwMode="gray">
            <a:xfrm>
              <a:off x="-1614892" y="46051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Leaf</a:t>
              </a:r>
            </a:p>
            <a:p>
              <a:r>
                <a:rPr lang="en-GB" altLang="en-US" sz="1000" dirty="0">
                  <a:solidFill>
                    <a:srgbClr val="333333"/>
                  </a:solidFill>
                </a:rPr>
                <a:t>RGB= 52, 150, 81</a:t>
              </a:r>
            </a:p>
          </p:txBody>
        </p:sp>
        <p:grpSp>
          <p:nvGrpSpPr>
            <p:cNvPr id="170" name="Group 169"/>
            <p:cNvGrpSpPr/>
            <p:nvPr/>
          </p:nvGrpSpPr>
          <p:grpSpPr bwMode="gray">
            <a:xfrm>
              <a:off x="-3757621" y="282274"/>
              <a:ext cx="1823762" cy="5896276"/>
              <a:chOff x="-2581275" y="588529"/>
              <a:chExt cx="1823762" cy="5896276"/>
            </a:xfrm>
          </p:grpSpPr>
          <p:sp>
            <p:nvSpPr>
              <p:cNvPr id="182" name="Rectangle 104"/>
              <p:cNvSpPr>
                <a:spLocks noChangeArrowheads="1"/>
              </p:cNvSpPr>
              <p:nvPr userDrawn="1"/>
            </p:nvSpPr>
            <p:spPr bwMode="gray">
              <a:xfrm>
                <a:off x="-2581275" y="588529"/>
                <a:ext cx="1632754" cy="5896276"/>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83" name="Rectangle 105"/>
              <p:cNvSpPr>
                <a:spLocks noChangeArrowheads="1"/>
              </p:cNvSpPr>
              <p:nvPr userDrawn="1"/>
            </p:nvSpPr>
            <p:spPr bwMode="gray">
              <a:xfrm>
                <a:off x="-2449513" y="1176337"/>
                <a:ext cx="215900" cy="215900"/>
              </a:xfrm>
              <a:prstGeom prst="rect">
                <a:avLst/>
              </a:prstGeom>
              <a:solidFill>
                <a:srgbClr val="9797C2"/>
              </a:solidFill>
              <a:ln>
                <a:noFill/>
              </a:ln>
              <a:effectLst/>
            </p:spPr>
            <p:txBody>
              <a:bodyPr wrap="square" anchor="ctr">
                <a:noAutofit/>
              </a:bodyPr>
              <a:lstStyle/>
              <a:p>
                <a:endParaRPr lang="en-GB" sz="1000" dirty="0">
                  <a:solidFill>
                    <a:srgbClr val="000000"/>
                  </a:solidFill>
                </a:endParaRPr>
              </a:p>
            </p:txBody>
          </p:sp>
          <p:sp>
            <p:nvSpPr>
              <p:cNvPr id="184" name="Rectangle 106"/>
              <p:cNvSpPr>
                <a:spLocks noChangeArrowheads="1"/>
              </p:cNvSpPr>
              <p:nvPr userDrawn="1"/>
            </p:nvSpPr>
            <p:spPr bwMode="gray">
              <a:xfrm>
                <a:off x="-2159000" y="11414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151, 151, 194</a:t>
                </a:r>
              </a:p>
            </p:txBody>
          </p:sp>
          <p:sp>
            <p:nvSpPr>
              <p:cNvPr id="185" name="Rectangle 107"/>
              <p:cNvSpPr>
                <a:spLocks noChangeArrowheads="1"/>
              </p:cNvSpPr>
              <p:nvPr userDrawn="1"/>
            </p:nvSpPr>
            <p:spPr bwMode="gray">
              <a:xfrm>
                <a:off x="-2449513" y="1440644"/>
                <a:ext cx="215900" cy="215900"/>
              </a:xfrm>
              <a:prstGeom prst="rect">
                <a:avLst/>
              </a:prstGeom>
              <a:solidFill>
                <a:srgbClr val="A0CAE9"/>
              </a:solidFill>
              <a:ln>
                <a:noFill/>
              </a:ln>
              <a:effectLst/>
            </p:spPr>
            <p:txBody>
              <a:bodyPr wrap="square" anchor="ctr">
                <a:noAutofit/>
              </a:bodyPr>
              <a:lstStyle/>
              <a:p>
                <a:endParaRPr lang="en-GB" sz="1000" dirty="0">
                  <a:solidFill>
                    <a:srgbClr val="000000"/>
                  </a:solidFill>
                </a:endParaRPr>
              </a:p>
            </p:txBody>
          </p:sp>
          <p:sp>
            <p:nvSpPr>
              <p:cNvPr id="186" name="Rectangle 108"/>
              <p:cNvSpPr>
                <a:spLocks noChangeArrowheads="1"/>
              </p:cNvSpPr>
              <p:nvPr userDrawn="1"/>
            </p:nvSpPr>
            <p:spPr bwMode="gray">
              <a:xfrm>
                <a:off x="-2159000" y="140571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160, 202, 233</a:t>
                </a:r>
              </a:p>
            </p:txBody>
          </p:sp>
          <p:sp>
            <p:nvSpPr>
              <p:cNvPr id="187" name="Rectangle 109"/>
              <p:cNvSpPr>
                <a:spLocks noChangeArrowheads="1"/>
              </p:cNvSpPr>
              <p:nvPr userDrawn="1"/>
            </p:nvSpPr>
            <p:spPr bwMode="gray">
              <a:xfrm>
                <a:off x="-2449513" y="1701603"/>
                <a:ext cx="215900" cy="215900"/>
              </a:xfrm>
              <a:prstGeom prst="rect">
                <a:avLst/>
              </a:prstGeom>
              <a:solidFill>
                <a:srgbClr val="CD66A3"/>
              </a:solidFill>
              <a:ln>
                <a:noFill/>
              </a:ln>
              <a:effectLst/>
            </p:spPr>
            <p:txBody>
              <a:bodyPr wrap="square" anchor="ctr">
                <a:noAutofit/>
              </a:bodyPr>
              <a:lstStyle/>
              <a:p>
                <a:endParaRPr lang="en-GB" sz="1000" dirty="0">
                  <a:solidFill>
                    <a:srgbClr val="000000"/>
                  </a:solidFill>
                </a:endParaRPr>
              </a:p>
            </p:txBody>
          </p:sp>
          <p:sp>
            <p:nvSpPr>
              <p:cNvPr id="188" name="Rectangle 110"/>
              <p:cNvSpPr>
                <a:spLocks noChangeArrowheads="1"/>
              </p:cNvSpPr>
              <p:nvPr userDrawn="1"/>
            </p:nvSpPr>
            <p:spPr bwMode="gray">
              <a:xfrm>
                <a:off x="-2159000" y="166667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205, 102, 163</a:t>
                </a:r>
              </a:p>
            </p:txBody>
          </p:sp>
          <p:sp>
            <p:nvSpPr>
              <p:cNvPr id="189" name="Rectangle 111"/>
              <p:cNvSpPr>
                <a:spLocks noChangeArrowheads="1"/>
              </p:cNvSpPr>
              <p:nvPr userDrawn="1"/>
            </p:nvSpPr>
            <p:spPr bwMode="gray">
              <a:xfrm>
                <a:off x="-2449513" y="1987353"/>
                <a:ext cx="215900" cy="215900"/>
              </a:xfrm>
              <a:prstGeom prst="rect">
                <a:avLst/>
              </a:prstGeom>
              <a:solidFill>
                <a:srgbClr val="E3E88A"/>
              </a:solidFill>
              <a:ln>
                <a:noFill/>
              </a:ln>
              <a:effectLst/>
            </p:spPr>
            <p:txBody>
              <a:bodyPr wrap="square" anchor="ctr">
                <a:noAutofit/>
              </a:bodyPr>
              <a:lstStyle/>
              <a:p>
                <a:endParaRPr lang="en-GB" sz="1000" dirty="0">
                  <a:solidFill>
                    <a:srgbClr val="000000"/>
                  </a:solidFill>
                </a:endParaRPr>
              </a:p>
            </p:txBody>
          </p:sp>
          <p:sp>
            <p:nvSpPr>
              <p:cNvPr id="190" name="Rectangle 112"/>
              <p:cNvSpPr>
                <a:spLocks noChangeArrowheads="1"/>
              </p:cNvSpPr>
              <p:nvPr userDrawn="1"/>
            </p:nvSpPr>
            <p:spPr bwMode="gray">
              <a:xfrm>
                <a:off x="-2159000" y="195242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227, 232, 138</a:t>
                </a:r>
              </a:p>
            </p:txBody>
          </p:sp>
          <p:sp>
            <p:nvSpPr>
              <p:cNvPr id="191" name="Rectangle 113"/>
              <p:cNvSpPr>
                <a:spLocks noChangeArrowheads="1"/>
              </p:cNvSpPr>
              <p:nvPr userDrawn="1"/>
            </p:nvSpPr>
            <p:spPr bwMode="gray">
              <a:xfrm>
                <a:off x="-2449513" y="679450"/>
                <a:ext cx="1648401"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nSpc>
                    <a:spcPct val="90000"/>
                  </a:lnSpc>
                  <a:spcBef>
                    <a:spcPct val="20000"/>
                  </a:spcBef>
                  <a:spcAft>
                    <a:spcPct val="20000"/>
                  </a:spcAft>
                </a:pPr>
                <a:r>
                  <a:rPr lang="en-GB" altLang="en-US" sz="1000" b="1" dirty="0">
                    <a:solidFill>
                      <a:srgbClr val="333333"/>
                    </a:solidFill>
                  </a:rPr>
                  <a:t>Secondary chart colours</a:t>
                </a:r>
              </a:p>
            </p:txBody>
          </p:sp>
          <p:sp>
            <p:nvSpPr>
              <p:cNvPr id="192" name="Rectangle 107"/>
              <p:cNvSpPr>
                <a:spLocks noChangeArrowheads="1"/>
              </p:cNvSpPr>
              <p:nvPr/>
            </p:nvSpPr>
            <p:spPr bwMode="gray">
              <a:xfrm>
                <a:off x="-2449513" y="2277866"/>
                <a:ext cx="215900" cy="215900"/>
              </a:xfrm>
              <a:prstGeom prst="rect">
                <a:avLst/>
              </a:prstGeom>
              <a:solidFill>
                <a:srgbClr val="85C097"/>
              </a:solidFill>
              <a:ln>
                <a:noFill/>
              </a:ln>
              <a:effectLst/>
            </p:spPr>
            <p:txBody>
              <a:bodyPr wrap="square" anchor="ctr">
                <a:noAutofit/>
              </a:bodyPr>
              <a:lstStyle/>
              <a:p>
                <a:endParaRPr lang="en-GB" sz="1000" dirty="0">
                  <a:solidFill>
                    <a:srgbClr val="000000"/>
                  </a:solidFill>
                </a:endParaRPr>
              </a:p>
            </p:txBody>
          </p:sp>
          <p:sp>
            <p:nvSpPr>
              <p:cNvPr id="193" name="Rectangle 108"/>
              <p:cNvSpPr>
                <a:spLocks noChangeArrowheads="1"/>
              </p:cNvSpPr>
              <p:nvPr/>
            </p:nvSpPr>
            <p:spPr bwMode="gray">
              <a:xfrm>
                <a:off x="-2159000" y="224294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133, 192, 151</a:t>
                </a:r>
              </a:p>
            </p:txBody>
          </p:sp>
          <p:sp>
            <p:nvSpPr>
              <p:cNvPr id="194" name="Rectangle 109"/>
              <p:cNvSpPr>
                <a:spLocks noChangeArrowheads="1"/>
              </p:cNvSpPr>
              <p:nvPr/>
            </p:nvSpPr>
            <p:spPr bwMode="gray">
              <a:xfrm>
                <a:off x="-2449513" y="3111995"/>
                <a:ext cx="215900" cy="215900"/>
              </a:xfrm>
              <a:prstGeom prst="rect">
                <a:avLst/>
              </a:prstGeom>
              <a:solidFill>
                <a:srgbClr val="CBCAE0"/>
              </a:solidFill>
              <a:ln>
                <a:noFill/>
              </a:ln>
              <a:effectLst/>
            </p:spPr>
            <p:txBody>
              <a:bodyPr wrap="square" anchor="ctr">
                <a:noAutofit/>
              </a:bodyPr>
              <a:lstStyle/>
              <a:p>
                <a:endParaRPr lang="en-GB" sz="1000" dirty="0">
                  <a:solidFill>
                    <a:srgbClr val="000000"/>
                  </a:solidFill>
                </a:endParaRPr>
              </a:p>
            </p:txBody>
          </p:sp>
          <p:sp>
            <p:nvSpPr>
              <p:cNvPr id="195" name="Rectangle 110"/>
              <p:cNvSpPr>
                <a:spLocks noChangeArrowheads="1"/>
              </p:cNvSpPr>
              <p:nvPr/>
            </p:nvSpPr>
            <p:spPr bwMode="gray">
              <a:xfrm>
                <a:off x="-2159000" y="307707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203, 202, 224</a:t>
                </a:r>
              </a:p>
            </p:txBody>
          </p:sp>
          <p:sp>
            <p:nvSpPr>
              <p:cNvPr id="196" name="Rectangle 111"/>
              <p:cNvSpPr>
                <a:spLocks noChangeArrowheads="1"/>
              </p:cNvSpPr>
              <p:nvPr/>
            </p:nvSpPr>
            <p:spPr bwMode="gray">
              <a:xfrm>
                <a:off x="-2449513" y="3397745"/>
                <a:ext cx="215900" cy="215900"/>
              </a:xfrm>
              <a:prstGeom prst="rect">
                <a:avLst/>
              </a:prstGeom>
              <a:solidFill>
                <a:srgbClr val="CFE4F4"/>
              </a:solidFill>
              <a:ln>
                <a:noFill/>
              </a:ln>
              <a:effectLst/>
            </p:spPr>
            <p:txBody>
              <a:bodyPr wrap="square" anchor="ctr">
                <a:noAutofit/>
              </a:bodyPr>
              <a:lstStyle/>
              <a:p>
                <a:endParaRPr lang="en-GB" sz="1000" dirty="0">
                  <a:solidFill>
                    <a:srgbClr val="000000"/>
                  </a:solidFill>
                </a:endParaRPr>
              </a:p>
            </p:txBody>
          </p:sp>
          <p:sp>
            <p:nvSpPr>
              <p:cNvPr id="197" name="Rectangle 112"/>
              <p:cNvSpPr>
                <a:spLocks noChangeArrowheads="1"/>
              </p:cNvSpPr>
              <p:nvPr/>
            </p:nvSpPr>
            <p:spPr bwMode="gray">
              <a:xfrm>
                <a:off x="-2159000" y="336282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207, 228, 244</a:t>
                </a:r>
              </a:p>
            </p:txBody>
          </p:sp>
          <p:sp>
            <p:nvSpPr>
              <p:cNvPr id="198" name="Rectangle 111"/>
              <p:cNvSpPr>
                <a:spLocks noChangeArrowheads="1"/>
              </p:cNvSpPr>
              <p:nvPr userDrawn="1"/>
            </p:nvSpPr>
            <p:spPr bwMode="gray">
              <a:xfrm>
                <a:off x="-2449513" y="3668954"/>
                <a:ext cx="215900" cy="215900"/>
              </a:xfrm>
              <a:prstGeom prst="rect">
                <a:avLst/>
              </a:prstGeom>
              <a:solidFill>
                <a:srgbClr val="E6B2D1"/>
              </a:solidFill>
              <a:ln>
                <a:noFill/>
              </a:ln>
              <a:effectLst/>
            </p:spPr>
            <p:txBody>
              <a:bodyPr wrap="square" anchor="ctr">
                <a:noAutofit/>
              </a:bodyPr>
              <a:lstStyle/>
              <a:p>
                <a:endParaRPr lang="en-GB" sz="1000" dirty="0">
                  <a:solidFill>
                    <a:srgbClr val="000000"/>
                  </a:solidFill>
                </a:endParaRPr>
              </a:p>
            </p:txBody>
          </p:sp>
          <p:sp>
            <p:nvSpPr>
              <p:cNvPr id="199" name="Rectangle 112"/>
              <p:cNvSpPr>
                <a:spLocks noChangeArrowheads="1"/>
              </p:cNvSpPr>
              <p:nvPr userDrawn="1"/>
            </p:nvSpPr>
            <p:spPr bwMode="gray">
              <a:xfrm>
                <a:off x="-2159000" y="3634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230, 178, 209</a:t>
                </a:r>
              </a:p>
            </p:txBody>
          </p:sp>
          <p:sp>
            <p:nvSpPr>
              <p:cNvPr id="200" name="Rectangle 111"/>
              <p:cNvSpPr>
                <a:spLocks noChangeArrowheads="1"/>
              </p:cNvSpPr>
              <p:nvPr userDrawn="1"/>
            </p:nvSpPr>
            <p:spPr bwMode="gray">
              <a:xfrm>
                <a:off x="-2449513" y="3954704"/>
                <a:ext cx="215900" cy="215900"/>
              </a:xfrm>
              <a:prstGeom prst="rect">
                <a:avLst/>
              </a:prstGeom>
              <a:solidFill>
                <a:srgbClr val="F1F4C4"/>
              </a:solidFill>
              <a:ln>
                <a:noFill/>
              </a:ln>
              <a:effectLst/>
            </p:spPr>
            <p:txBody>
              <a:bodyPr wrap="square" anchor="ctr">
                <a:noAutofit/>
              </a:bodyPr>
              <a:lstStyle/>
              <a:p>
                <a:endParaRPr lang="en-GB" sz="1000" dirty="0">
                  <a:solidFill>
                    <a:srgbClr val="000000"/>
                  </a:solidFill>
                </a:endParaRPr>
              </a:p>
            </p:txBody>
          </p:sp>
          <p:sp>
            <p:nvSpPr>
              <p:cNvPr id="201" name="Rectangle 112"/>
              <p:cNvSpPr>
                <a:spLocks noChangeArrowheads="1"/>
              </p:cNvSpPr>
              <p:nvPr userDrawn="1"/>
            </p:nvSpPr>
            <p:spPr bwMode="gray">
              <a:xfrm>
                <a:off x="-2159000" y="39197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241, 244, 196</a:t>
                </a:r>
              </a:p>
            </p:txBody>
          </p:sp>
          <p:sp>
            <p:nvSpPr>
              <p:cNvPr id="202" name="Rectangle 111"/>
              <p:cNvSpPr>
                <a:spLocks noChangeArrowheads="1"/>
              </p:cNvSpPr>
              <p:nvPr userDrawn="1"/>
            </p:nvSpPr>
            <p:spPr bwMode="gray">
              <a:xfrm>
                <a:off x="-2449513" y="4240454"/>
                <a:ext cx="215900" cy="215900"/>
              </a:xfrm>
              <a:prstGeom prst="rect">
                <a:avLst/>
              </a:prstGeom>
              <a:solidFill>
                <a:srgbClr val="C2DFCA"/>
              </a:solidFill>
              <a:ln>
                <a:noFill/>
              </a:ln>
              <a:effectLst/>
            </p:spPr>
            <p:txBody>
              <a:bodyPr wrap="square" anchor="ctr">
                <a:noAutofit/>
              </a:bodyPr>
              <a:lstStyle/>
              <a:p>
                <a:endParaRPr lang="en-GB" sz="1000" dirty="0">
                  <a:solidFill>
                    <a:srgbClr val="000000"/>
                  </a:solidFill>
                </a:endParaRPr>
              </a:p>
            </p:txBody>
          </p:sp>
          <p:sp>
            <p:nvSpPr>
              <p:cNvPr id="203" name="Rectangle 112"/>
              <p:cNvSpPr>
                <a:spLocks noChangeArrowheads="1"/>
              </p:cNvSpPr>
              <p:nvPr userDrawn="1"/>
            </p:nvSpPr>
            <p:spPr bwMode="gray">
              <a:xfrm>
                <a:off x="-2159000" y="42055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194, 223, 202</a:t>
                </a:r>
              </a:p>
            </p:txBody>
          </p:sp>
          <p:sp>
            <p:nvSpPr>
              <p:cNvPr id="204" name="Rectangle 111"/>
              <p:cNvSpPr>
                <a:spLocks noChangeArrowheads="1"/>
              </p:cNvSpPr>
              <p:nvPr userDrawn="1"/>
            </p:nvSpPr>
            <p:spPr bwMode="gray">
              <a:xfrm>
                <a:off x="-2449513" y="4992390"/>
                <a:ext cx="215900" cy="215900"/>
              </a:xfrm>
              <a:prstGeom prst="rect">
                <a:avLst/>
              </a:prstGeom>
              <a:solidFill>
                <a:srgbClr val="E5E5F0"/>
              </a:solidFill>
              <a:ln>
                <a:noFill/>
              </a:ln>
              <a:effectLst/>
            </p:spPr>
            <p:txBody>
              <a:bodyPr wrap="square" anchor="ctr">
                <a:noAutofit/>
              </a:bodyPr>
              <a:lstStyle/>
              <a:p>
                <a:endParaRPr lang="en-GB" sz="1000" dirty="0">
                  <a:solidFill>
                    <a:srgbClr val="000000"/>
                  </a:solidFill>
                </a:endParaRPr>
              </a:p>
            </p:txBody>
          </p:sp>
          <p:sp>
            <p:nvSpPr>
              <p:cNvPr id="205" name="Rectangle 112"/>
              <p:cNvSpPr>
                <a:spLocks noChangeArrowheads="1"/>
              </p:cNvSpPr>
              <p:nvPr userDrawn="1"/>
            </p:nvSpPr>
            <p:spPr bwMode="gray">
              <a:xfrm>
                <a:off x="-2159000" y="495746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229, 229, 240</a:t>
                </a:r>
              </a:p>
            </p:txBody>
          </p:sp>
          <p:sp>
            <p:nvSpPr>
              <p:cNvPr id="206" name="Rectangle 111"/>
              <p:cNvSpPr>
                <a:spLocks noChangeArrowheads="1"/>
              </p:cNvSpPr>
              <p:nvPr userDrawn="1"/>
            </p:nvSpPr>
            <p:spPr bwMode="gray">
              <a:xfrm>
                <a:off x="-2449513" y="5274954"/>
                <a:ext cx="215900" cy="215900"/>
              </a:xfrm>
              <a:prstGeom prst="rect">
                <a:avLst/>
              </a:prstGeom>
              <a:solidFill>
                <a:srgbClr val="E7F2F9"/>
              </a:solidFill>
              <a:ln>
                <a:noFill/>
              </a:ln>
              <a:effectLst/>
            </p:spPr>
            <p:txBody>
              <a:bodyPr wrap="square" anchor="ctr">
                <a:noAutofit/>
              </a:bodyPr>
              <a:lstStyle/>
              <a:p>
                <a:endParaRPr lang="en-GB" sz="1000" dirty="0">
                  <a:solidFill>
                    <a:srgbClr val="000000"/>
                  </a:solidFill>
                </a:endParaRPr>
              </a:p>
            </p:txBody>
          </p:sp>
          <p:sp>
            <p:nvSpPr>
              <p:cNvPr id="207" name="Rectangle 112"/>
              <p:cNvSpPr>
                <a:spLocks noChangeArrowheads="1"/>
              </p:cNvSpPr>
              <p:nvPr userDrawn="1"/>
            </p:nvSpPr>
            <p:spPr bwMode="gray">
              <a:xfrm>
                <a:off x="-2159000" y="5240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231, 242, 249</a:t>
                </a:r>
              </a:p>
            </p:txBody>
          </p:sp>
          <p:sp>
            <p:nvSpPr>
              <p:cNvPr id="208" name="Rectangle 111"/>
              <p:cNvSpPr>
                <a:spLocks noChangeArrowheads="1"/>
              </p:cNvSpPr>
              <p:nvPr userDrawn="1"/>
            </p:nvSpPr>
            <p:spPr bwMode="gray">
              <a:xfrm>
                <a:off x="-2449513" y="5551483"/>
                <a:ext cx="215900" cy="215900"/>
              </a:xfrm>
              <a:prstGeom prst="rect">
                <a:avLst/>
              </a:prstGeom>
              <a:solidFill>
                <a:srgbClr val="F2D9E8"/>
              </a:solidFill>
              <a:ln>
                <a:noFill/>
              </a:ln>
              <a:effectLst/>
            </p:spPr>
            <p:txBody>
              <a:bodyPr wrap="square" anchor="ctr">
                <a:noAutofit/>
              </a:bodyPr>
              <a:lstStyle/>
              <a:p>
                <a:endParaRPr lang="en-GB" sz="1000" dirty="0">
                  <a:solidFill>
                    <a:srgbClr val="000000"/>
                  </a:solidFill>
                </a:endParaRPr>
              </a:p>
            </p:txBody>
          </p:sp>
          <p:sp>
            <p:nvSpPr>
              <p:cNvPr id="209" name="Rectangle 112"/>
              <p:cNvSpPr>
                <a:spLocks noChangeArrowheads="1"/>
              </p:cNvSpPr>
              <p:nvPr userDrawn="1"/>
            </p:nvSpPr>
            <p:spPr bwMode="gray">
              <a:xfrm>
                <a:off x="-2159000" y="551655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242, 217, 232</a:t>
                </a:r>
              </a:p>
            </p:txBody>
          </p:sp>
          <p:sp>
            <p:nvSpPr>
              <p:cNvPr id="210" name="Rectangle 111"/>
              <p:cNvSpPr>
                <a:spLocks noChangeArrowheads="1"/>
              </p:cNvSpPr>
              <p:nvPr userDrawn="1"/>
            </p:nvSpPr>
            <p:spPr bwMode="gray">
              <a:xfrm>
                <a:off x="-2449513" y="5840449"/>
                <a:ext cx="215900" cy="215900"/>
              </a:xfrm>
              <a:prstGeom prst="rect">
                <a:avLst/>
              </a:prstGeom>
              <a:solidFill>
                <a:srgbClr val="F8F9E2"/>
              </a:solidFill>
              <a:ln>
                <a:noFill/>
              </a:ln>
              <a:effectLst/>
            </p:spPr>
            <p:txBody>
              <a:bodyPr wrap="square" anchor="ctr">
                <a:noAutofit/>
              </a:bodyPr>
              <a:lstStyle/>
              <a:p>
                <a:endParaRPr lang="en-GB" sz="1000" dirty="0">
                  <a:solidFill>
                    <a:srgbClr val="000000"/>
                  </a:solidFill>
                </a:endParaRPr>
              </a:p>
            </p:txBody>
          </p:sp>
          <p:sp>
            <p:nvSpPr>
              <p:cNvPr id="211" name="Rectangle 112"/>
              <p:cNvSpPr>
                <a:spLocks noChangeArrowheads="1"/>
              </p:cNvSpPr>
              <p:nvPr userDrawn="1"/>
            </p:nvSpPr>
            <p:spPr bwMode="gray">
              <a:xfrm>
                <a:off x="-2159000" y="580552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248, 249, 226</a:t>
                </a:r>
              </a:p>
            </p:txBody>
          </p:sp>
          <p:sp>
            <p:nvSpPr>
              <p:cNvPr id="212" name="Rectangle 111"/>
              <p:cNvSpPr>
                <a:spLocks noChangeArrowheads="1"/>
              </p:cNvSpPr>
              <p:nvPr userDrawn="1"/>
            </p:nvSpPr>
            <p:spPr bwMode="gray">
              <a:xfrm>
                <a:off x="-2449513" y="6126951"/>
                <a:ext cx="215900" cy="215900"/>
              </a:xfrm>
              <a:prstGeom prst="rect">
                <a:avLst/>
              </a:prstGeom>
              <a:solidFill>
                <a:srgbClr val="E1EFE5"/>
              </a:solidFill>
              <a:ln>
                <a:noFill/>
              </a:ln>
              <a:effectLst/>
            </p:spPr>
            <p:txBody>
              <a:bodyPr wrap="square" anchor="ctr">
                <a:noAutofit/>
              </a:bodyPr>
              <a:lstStyle/>
              <a:p>
                <a:endParaRPr lang="en-GB" sz="1000" dirty="0">
                  <a:solidFill>
                    <a:srgbClr val="000000"/>
                  </a:solidFill>
                </a:endParaRPr>
              </a:p>
            </p:txBody>
          </p:sp>
          <p:sp>
            <p:nvSpPr>
              <p:cNvPr id="213" name="Rectangle 112"/>
              <p:cNvSpPr>
                <a:spLocks noChangeArrowheads="1"/>
              </p:cNvSpPr>
              <p:nvPr userDrawn="1"/>
            </p:nvSpPr>
            <p:spPr bwMode="gray">
              <a:xfrm>
                <a:off x="-2159000" y="609202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225, 239, 229</a:t>
                </a:r>
              </a:p>
            </p:txBody>
          </p:sp>
          <p:sp>
            <p:nvSpPr>
              <p:cNvPr id="250" name="Rectangle 113"/>
              <p:cNvSpPr>
                <a:spLocks noChangeArrowheads="1"/>
              </p:cNvSpPr>
              <p:nvPr userDrawn="1"/>
            </p:nvSpPr>
            <p:spPr bwMode="gray">
              <a:xfrm>
                <a:off x="-2449513" y="97294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60% tints</a:t>
                </a:r>
              </a:p>
            </p:txBody>
          </p:sp>
          <p:sp>
            <p:nvSpPr>
              <p:cNvPr id="251" name="Rectangle 113"/>
              <p:cNvSpPr>
                <a:spLocks noChangeArrowheads="1"/>
              </p:cNvSpPr>
              <p:nvPr userDrawn="1"/>
            </p:nvSpPr>
            <p:spPr bwMode="gray">
              <a:xfrm>
                <a:off x="-2449513" y="2860261"/>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30% tints</a:t>
                </a:r>
              </a:p>
            </p:txBody>
          </p:sp>
          <p:sp>
            <p:nvSpPr>
              <p:cNvPr id="252" name="Rectangle 113"/>
              <p:cNvSpPr>
                <a:spLocks noChangeArrowheads="1"/>
              </p:cNvSpPr>
              <p:nvPr userDrawn="1"/>
            </p:nvSpPr>
            <p:spPr bwMode="gray">
              <a:xfrm>
                <a:off x="-2449513" y="4746818"/>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15% tints</a:t>
                </a:r>
              </a:p>
            </p:txBody>
          </p:sp>
        </p:grpSp>
        <p:grpSp>
          <p:nvGrpSpPr>
            <p:cNvPr id="171" name="Group 170"/>
            <p:cNvGrpSpPr/>
            <p:nvPr/>
          </p:nvGrpSpPr>
          <p:grpSpPr bwMode="gray">
            <a:xfrm>
              <a:off x="-2037167" y="4944062"/>
              <a:ext cx="1872000" cy="1234488"/>
              <a:chOff x="-4322546" y="1625900"/>
              <a:chExt cx="1872000" cy="1234488"/>
            </a:xfrm>
          </p:grpSpPr>
          <p:sp>
            <p:nvSpPr>
              <p:cNvPr id="175" name="Rectangle 104"/>
              <p:cNvSpPr>
                <a:spLocks noChangeArrowheads="1"/>
              </p:cNvSpPr>
              <p:nvPr userDrawn="1"/>
            </p:nvSpPr>
            <p:spPr bwMode="gray">
              <a:xfrm>
                <a:off x="-4322546" y="2035016"/>
                <a:ext cx="1872000" cy="825372"/>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76" name="Rectangle 109"/>
              <p:cNvSpPr>
                <a:spLocks noChangeArrowheads="1"/>
              </p:cNvSpPr>
              <p:nvPr userDrawn="1"/>
            </p:nvSpPr>
            <p:spPr bwMode="gray">
              <a:xfrm>
                <a:off x="-4190784" y="2285167"/>
                <a:ext cx="215900" cy="215900"/>
              </a:xfrm>
              <a:prstGeom prst="rect">
                <a:avLst/>
              </a:prstGeom>
              <a:solidFill>
                <a:srgbClr val="FF0000"/>
              </a:solidFill>
              <a:ln>
                <a:noFill/>
              </a:ln>
              <a:effectLst/>
            </p:spPr>
            <p:txBody>
              <a:bodyPr wrap="square" anchor="ctr">
                <a:noAutofit/>
              </a:bodyPr>
              <a:lstStyle/>
              <a:p>
                <a:endParaRPr lang="en-GB" sz="1000" dirty="0">
                  <a:solidFill>
                    <a:srgbClr val="000000"/>
                  </a:solidFill>
                </a:endParaRPr>
              </a:p>
            </p:txBody>
          </p:sp>
          <p:sp>
            <p:nvSpPr>
              <p:cNvPr id="177" name="Rectangle 110"/>
              <p:cNvSpPr>
                <a:spLocks noChangeArrowheads="1"/>
              </p:cNvSpPr>
              <p:nvPr userDrawn="1"/>
            </p:nvSpPr>
            <p:spPr bwMode="gray">
              <a:xfrm>
                <a:off x="-3900271" y="224706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Minus</a:t>
                </a:r>
              </a:p>
              <a:p>
                <a:r>
                  <a:rPr lang="en-GB" altLang="en-US" sz="1000" dirty="0">
                    <a:solidFill>
                      <a:srgbClr val="333333"/>
                    </a:solidFill>
                  </a:rPr>
                  <a:t>RGB= 255, 0, 0</a:t>
                </a:r>
              </a:p>
            </p:txBody>
          </p:sp>
          <p:sp>
            <p:nvSpPr>
              <p:cNvPr id="178" name="Rectangle 113"/>
              <p:cNvSpPr>
                <a:spLocks noChangeArrowheads="1"/>
              </p:cNvSpPr>
              <p:nvPr userDrawn="1"/>
            </p:nvSpPr>
            <p:spPr bwMode="gray">
              <a:xfrm>
                <a:off x="-4190784" y="2060416"/>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Positive and Negative</a:t>
                </a:r>
              </a:p>
            </p:txBody>
          </p:sp>
          <p:sp>
            <p:nvSpPr>
              <p:cNvPr id="179" name="Rectangle 111"/>
              <p:cNvSpPr>
                <a:spLocks noChangeArrowheads="1"/>
              </p:cNvSpPr>
              <p:nvPr/>
            </p:nvSpPr>
            <p:spPr bwMode="gray">
              <a:xfrm>
                <a:off x="-4190784" y="2599492"/>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80" name="Rectangle 112"/>
              <p:cNvSpPr>
                <a:spLocks noChangeArrowheads="1"/>
              </p:cNvSpPr>
              <p:nvPr/>
            </p:nvSpPr>
            <p:spPr bwMode="gray">
              <a:xfrm>
                <a:off x="-3900271" y="256139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Plus</a:t>
                </a:r>
              </a:p>
              <a:p>
                <a:r>
                  <a:rPr lang="en-GB" altLang="en-US" sz="1000" dirty="0">
                    <a:solidFill>
                      <a:srgbClr val="333333"/>
                    </a:solidFill>
                  </a:rPr>
                  <a:t>RGB= 52, 150, 81</a:t>
                </a:r>
              </a:p>
            </p:txBody>
          </p:sp>
          <p:sp>
            <p:nvSpPr>
              <p:cNvPr id="181" name="Rectangle 113"/>
              <p:cNvSpPr>
                <a:spLocks noChangeArrowheads="1"/>
              </p:cNvSpPr>
              <p:nvPr userDrawn="1"/>
            </p:nvSpPr>
            <p:spPr bwMode="gray">
              <a:xfrm>
                <a:off x="-4190784" y="162590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Map fill</a:t>
                </a:r>
              </a:p>
            </p:txBody>
          </p:sp>
        </p:grpSp>
        <p:pic>
          <p:nvPicPr>
            <p:cNvPr id="172" name="Picture 171"/>
            <p:cNvPicPr>
              <a:picLocks noChangeAspect="1"/>
            </p:cNvPicPr>
            <p:nvPr/>
          </p:nvPicPr>
          <p:blipFill>
            <a:blip r:embed="rId3"/>
            <a:stretch>
              <a:fillRect/>
            </a:stretch>
          </p:blipFill>
          <p:spPr>
            <a:xfrm>
              <a:off x="-1905405" y="1725732"/>
              <a:ext cx="154783" cy="138908"/>
            </a:xfrm>
            <a:prstGeom prst="rect">
              <a:avLst/>
            </a:prstGeom>
          </p:spPr>
        </p:pic>
        <p:sp>
          <p:nvSpPr>
            <p:cNvPr id="173" name="Rectangle 111"/>
            <p:cNvSpPr>
              <a:spLocks noChangeArrowheads="1"/>
            </p:cNvSpPr>
            <p:nvPr userDrawn="1"/>
          </p:nvSpPr>
          <p:spPr bwMode="gray">
            <a:xfrm>
              <a:off x="-1905405" y="5140784"/>
              <a:ext cx="215900" cy="215900"/>
            </a:xfrm>
            <a:prstGeom prst="rect">
              <a:avLst/>
            </a:prstGeom>
            <a:solidFill>
              <a:srgbClr val="D9D9D9"/>
            </a:solidFill>
            <a:ln>
              <a:noFill/>
            </a:ln>
            <a:effectLst/>
          </p:spPr>
          <p:txBody>
            <a:bodyPr wrap="square" anchor="ctr">
              <a:noAutofit/>
            </a:bodyPr>
            <a:lstStyle/>
            <a:p>
              <a:endParaRPr lang="en-GB" sz="1000" dirty="0">
                <a:solidFill>
                  <a:srgbClr val="000000"/>
                </a:solidFill>
              </a:endParaRPr>
            </a:p>
          </p:txBody>
        </p:sp>
        <p:sp>
          <p:nvSpPr>
            <p:cNvPr id="174" name="Rectangle 112"/>
            <p:cNvSpPr>
              <a:spLocks noChangeArrowheads="1"/>
            </p:cNvSpPr>
            <p:nvPr userDrawn="1"/>
          </p:nvSpPr>
          <p:spPr bwMode="gray">
            <a:xfrm>
              <a:off x="-1614892" y="510268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217, 217, 217</a:t>
              </a:r>
            </a:p>
          </p:txBody>
        </p:sp>
      </p:grpSp>
    </p:spTree>
    <p:extLst>
      <p:ext uri="{BB962C8B-B14F-4D97-AF65-F5344CB8AC3E}">
        <p14:creationId xmlns:p14="http://schemas.microsoft.com/office/powerpoint/2010/main" val="3253478636"/>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35">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LL TEXT_1/3_Quart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6"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5" name="Text Placeholder 5"/>
          <p:cNvSpPr>
            <a:spLocks noGrp="1"/>
          </p:cNvSpPr>
          <p:nvPr>
            <p:ph type="body" sz="quarter" idx="38"/>
          </p:nvPr>
        </p:nvSpPr>
        <p:spPr>
          <a:xfrm>
            <a:off x="374400" y="1144800"/>
            <a:ext cx="12600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7" name="Text Placeholder 5"/>
          <p:cNvSpPr>
            <a:spLocks noGrp="1"/>
          </p:cNvSpPr>
          <p:nvPr>
            <p:ph type="body" sz="quarter" idx="36"/>
          </p:nvPr>
        </p:nvSpPr>
        <p:spPr>
          <a:xfrm>
            <a:off x="1828800" y="1144800"/>
            <a:ext cx="342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8" name="Text Placeholder 5"/>
          <p:cNvSpPr>
            <a:spLocks noGrp="1"/>
          </p:cNvSpPr>
          <p:nvPr>
            <p:ph type="body" sz="quarter" idx="41"/>
          </p:nvPr>
        </p:nvSpPr>
        <p:spPr>
          <a:xfrm>
            <a:off x="5436000" y="1144800"/>
            <a:ext cx="342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7" name="Text Placeholder 5"/>
          <p:cNvSpPr>
            <a:spLocks noGrp="1"/>
          </p:cNvSpPr>
          <p:nvPr>
            <p:ph type="body" sz="quarter" idx="42"/>
          </p:nvPr>
        </p:nvSpPr>
        <p:spPr>
          <a:xfrm>
            <a:off x="1828800" y="3736800"/>
            <a:ext cx="342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28" name="Text Placeholder 5"/>
          <p:cNvSpPr>
            <a:spLocks noGrp="1"/>
          </p:cNvSpPr>
          <p:nvPr>
            <p:ph type="body" sz="quarter" idx="43"/>
          </p:nvPr>
        </p:nvSpPr>
        <p:spPr>
          <a:xfrm>
            <a:off x="5436000" y="3736800"/>
            <a:ext cx="3420000" cy="2448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92955690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_Vertical Spli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3"/>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4"/>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9"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8" name="Text Placeholder 5"/>
          <p:cNvSpPr>
            <a:spLocks noGrp="1"/>
          </p:cNvSpPr>
          <p:nvPr>
            <p:ph type="body" sz="quarter" idx="14"/>
          </p:nvPr>
        </p:nvSpPr>
        <p:spPr>
          <a:xfrm>
            <a:off x="374400" y="1144800"/>
            <a:ext cx="8474400" cy="243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Text Placeholder 5"/>
          <p:cNvSpPr>
            <a:spLocks noGrp="1"/>
          </p:cNvSpPr>
          <p:nvPr>
            <p:ph type="body" sz="quarter" idx="35"/>
          </p:nvPr>
        </p:nvSpPr>
        <p:spPr>
          <a:xfrm>
            <a:off x="374400" y="3758400"/>
            <a:ext cx="8474400" cy="243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85294024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_Top TITLE_GRAPH_Bottom">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2"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3" name="Text Placeholder 3"/>
          <p:cNvSpPr>
            <a:spLocks noGrp="1"/>
          </p:cNvSpPr>
          <p:nvPr>
            <p:ph type="body" sz="quarter" idx="41" hasCustomPrompt="1"/>
          </p:nvPr>
        </p:nvSpPr>
        <p:spPr>
          <a:xfrm>
            <a:off x="374325" y="3759328"/>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4" name="Chart Placeholder 6"/>
          <p:cNvSpPr>
            <a:spLocks noGrp="1"/>
          </p:cNvSpPr>
          <p:nvPr>
            <p:ph type="chart" sz="quarter" idx="42"/>
          </p:nvPr>
        </p:nvSpPr>
        <p:spPr>
          <a:xfrm>
            <a:off x="374400" y="4015904"/>
            <a:ext cx="8474400" cy="2124000"/>
          </a:xfrm>
        </p:spPr>
        <p:txBody>
          <a:bodyPr/>
          <a:lstStyle/>
          <a:p>
            <a:r>
              <a:rPr lang="en-US" noProof="0" smtClean="0"/>
              <a:t>Click icon to add chart</a:t>
            </a:r>
            <a:endParaRPr lang="en-GB" noProof="0" dirty="0"/>
          </a:p>
        </p:txBody>
      </p:sp>
      <p:sp>
        <p:nvSpPr>
          <p:cNvPr id="15" name="Rectangle 14"/>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
        <p:nvSpPr>
          <p:cNvPr id="16" name="Text Placeholder 5"/>
          <p:cNvSpPr>
            <a:spLocks noGrp="1"/>
          </p:cNvSpPr>
          <p:nvPr>
            <p:ph type="body" sz="quarter" idx="14"/>
          </p:nvPr>
        </p:nvSpPr>
        <p:spPr>
          <a:xfrm>
            <a:off x="374400" y="1144800"/>
            <a:ext cx="8474400" cy="243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4021891326"/>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_GRAPH_Vertical spli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2"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0" name="Text Placeholder 3"/>
          <p:cNvSpPr>
            <a:spLocks noGrp="1"/>
          </p:cNvSpPr>
          <p:nvPr>
            <p:ph type="body" sz="quarter" idx="24" hasCustomPrompt="1"/>
          </p:nvPr>
        </p:nvSpPr>
        <p:spPr>
          <a:xfrm>
            <a:off x="374325" y="1143000"/>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1" name="Chart Placeholder 6"/>
          <p:cNvSpPr>
            <a:spLocks noGrp="1"/>
          </p:cNvSpPr>
          <p:nvPr>
            <p:ph type="chart" sz="quarter" idx="28"/>
          </p:nvPr>
        </p:nvSpPr>
        <p:spPr>
          <a:xfrm>
            <a:off x="374400" y="1399576"/>
            <a:ext cx="8474400" cy="2124000"/>
          </a:xfrm>
        </p:spPr>
        <p:txBody>
          <a:bodyPr/>
          <a:lstStyle/>
          <a:p>
            <a:r>
              <a:rPr lang="en-US" noProof="0" smtClean="0"/>
              <a:t>Click icon to add chart</a:t>
            </a:r>
            <a:endParaRPr lang="en-GB" noProof="0" dirty="0"/>
          </a:p>
        </p:txBody>
      </p:sp>
      <p:sp>
        <p:nvSpPr>
          <p:cNvPr id="13" name="Text Placeholder 3"/>
          <p:cNvSpPr>
            <a:spLocks noGrp="1"/>
          </p:cNvSpPr>
          <p:nvPr>
            <p:ph type="body" sz="quarter" idx="41" hasCustomPrompt="1"/>
          </p:nvPr>
        </p:nvSpPr>
        <p:spPr>
          <a:xfrm>
            <a:off x="374325" y="3759328"/>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4" name="Chart Placeholder 6"/>
          <p:cNvSpPr>
            <a:spLocks noGrp="1"/>
          </p:cNvSpPr>
          <p:nvPr>
            <p:ph type="chart" sz="quarter" idx="42"/>
          </p:nvPr>
        </p:nvSpPr>
        <p:spPr>
          <a:xfrm>
            <a:off x="374400" y="4015904"/>
            <a:ext cx="8474400" cy="2124000"/>
          </a:xfrm>
        </p:spPr>
        <p:txBody>
          <a:bodyPr/>
          <a:lstStyle/>
          <a:p>
            <a:r>
              <a:rPr lang="en-US" noProof="0" smtClean="0"/>
              <a:t>Click icon to add chart</a:t>
            </a:r>
            <a:endParaRPr lang="en-GB" noProof="0" dirty="0"/>
          </a:p>
        </p:txBody>
      </p:sp>
      <p:sp>
        <p:nvSpPr>
          <p:cNvPr id="15" name="Rectangle 14"/>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1319576380"/>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_GRAPH_Top_TEXT_Bottom">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2"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0" name="Text Placeholder 3"/>
          <p:cNvSpPr>
            <a:spLocks noGrp="1"/>
          </p:cNvSpPr>
          <p:nvPr>
            <p:ph type="body" sz="quarter" idx="24" hasCustomPrompt="1"/>
          </p:nvPr>
        </p:nvSpPr>
        <p:spPr>
          <a:xfrm>
            <a:off x="374325" y="1143000"/>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1" name="Chart Placeholder 6"/>
          <p:cNvSpPr>
            <a:spLocks noGrp="1"/>
          </p:cNvSpPr>
          <p:nvPr>
            <p:ph type="chart" sz="quarter" idx="28"/>
          </p:nvPr>
        </p:nvSpPr>
        <p:spPr>
          <a:xfrm>
            <a:off x="374400" y="1399576"/>
            <a:ext cx="8474400" cy="2124000"/>
          </a:xfrm>
        </p:spPr>
        <p:txBody>
          <a:bodyPr/>
          <a:lstStyle/>
          <a:p>
            <a:r>
              <a:rPr lang="en-US" noProof="0" smtClean="0"/>
              <a:t>Click icon to add chart</a:t>
            </a:r>
            <a:endParaRPr lang="en-GB" noProof="0" dirty="0"/>
          </a:p>
        </p:txBody>
      </p:sp>
      <p:sp>
        <p:nvSpPr>
          <p:cNvPr id="15" name="Rectangle 14"/>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
        <p:nvSpPr>
          <p:cNvPr id="16" name="Text Placeholder 5"/>
          <p:cNvSpPr>
            <a:spLocks noGrp="1"/>
          </p:cNvSpPr>
          <p:nvPr>
            <p:ph type="body" sz="quarter" idx="35"/>
          </p:nvPr>
        </p:nvSpPr>
        <p:spPr>
          <a:xfrm>
            <a:off x="374400" y="3758400"/>
            <a:ext cx="8474400" cy="243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622905703"/>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APH_Vertical Split">
    <p:spTree>
      <p:nvGrpSpPr>
        <p:cNvPr id="1" name=""/>
        <p:cNvGrpSpPr/>
        <p:nvPr/>
      </p:nvGrpSpPr>
      <p:grpSpPr>
        <a:xfrm>
          <a:off x="0" y="0"/>
          <a:ext cx="0" cy="0"/>
          <a:chOff x="0" y="0"/>
          <a:chExt cx="0" cy="0"/>
        </a:xfrm>
      </p:grpSpPr>
      <p:sp>
        <p:nvSpPr>
          <p:cNvPr id="5" name="Slide Number Placeholder 4"/>
          <p:cNvSpPr>
            <a:spLocks noGrp="1"/>
          </p:cNvSpPr>
          <p:nvPr>
            <p:ph type="sldNum" sz="quarter" idx="39"/>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0"/>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6" name="Title 5"/>
          <p:cNvSpPr>
            <a:spLocks noGrp="1"/>
          </p:cNvSpPr>
          <p:nvPr>
            <p:ph type="title"/>
          </p:nvPr>
        </p:nvSpPr>
        <p:spPr/>
        <p:txBody>
          <a:bodyPr/>
          <a:lstStyle/>
          <a:p>
            <a:r>
              <a:rPr lang="en-US" noProof="0" smtClean="0"/>
              <a:t>Click to edit Master title style</a:t>
            </a:r>
            <a:endParaRPr lang="en-GB" noProof="0" dirty="0"/>
          </a:p>
        </p:txBody>
      </p:sp>
      <p:sp>
        <p:nvSpPr>
          <p:cNvPr id="12"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1" name="Chart Placeholder 6"/>
          <p:cNvSpPr>
            <a:spLocks noGrp="1"/>
          </p:cNvSpPr>
          <p:nvPr>
            <p:ph type="chart" sz="quarter" idx="28"/>
          </p:nvPr>
        </p:nvSpPr>
        <p:spPr>
          <a:xfrm>
            <a:off x="374400" y="1144800"/>
            <a:ext cx="8474400" cy="2448000"/>
          </a:xfrm>
        </p:spPr>
        <p:txBody>
          <a:bodyPr/>
          <a:lstStyle/>
          <a:p>
            <a:r>
              <a:rPr lang="en-US" noProof="0" smtClean="0"/>
              <a:t>Click icon to add chart</a:t>
            </a:r>
            <a:endParaRPr lang="en-GB" noProof="0" dirty="0"/>
          </a:p>
        </p:txBody>
      </p:sp>
      <p:sp>
        <p:nvSpPr>
          <p:cNvPr id="14" name="Chart Placeholder 6"/>
          <p:cNvSpPr>
            <a:spLocks noGrp="1"/>
          </p:cNvSpPr>
          <p:nvPr>
            <p:ph type="chart" sz="quarter" idx="42"/>
          </p:nvPr>
        </p:nvSpPr>
        <p:spPr>
          <a:xfrm>
            <a:off x="374400" y="3758400"/>
            <a:ext cx="8474400" cy="2448000"/>
          </a:xfrm>
        </p:spPr>
        <p:txBody>
          <a:bodyPr/>
          <a:lstStyle/>
          <a:p>
            <a:r>
              <a:rPr lang="en-US" noProof="0" smtClean="0"/>
              <a:t>Click icon to add chart</a:t>
            </a:r>
            <a:endParaRPr lang="en-GB" noProof="0" dirty="0"/>
          </a:p>
        </p:txBody>
      </p:sp>
      <p:sp>
        <p:nvSpPr>
          <p:cNvPr id="15" name="Rectangle 14"/>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3355966194"/>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_Vertical (tri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4"/>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5"/>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0"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9" name="Text Placeholder 5"/>
          <p:cNvSpPr>
            <a:spLocks noGrp="1"/>
          </p:cNvSpPr>
          <p:nvPr>
            <p:ph type="body" sz="quarter" idx="14"/>
          </p:nvPr>
        </p:nvSpPr>
        <p:spPr>
          <a:xfrm>
            <a:off x="374400" y="1144800"/>
            <a:ext cx="8474400" cy="1566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1" name="Text Placeholder 5"/>
          <p:cNvSpPr>
            <a:spLocks noGrp="1"/>
          </p:cNvSpPr>
          <p:nvPr>
            <p:ph type="body" sz="quarter" idx="36"/>
          </p:nvPr>
        </p:nvSpPr>
        <p:spPr>
          <a:xfrm>
            <a:off x="374400" y="2869200"/>
            <a:ext cx="8474400" cy="1566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Text Placeholder 5"/>
          <p:cNvSpPr>
            <a:spLocks noGrp="1"/>
          </p:cNvSpPr>
          <p:nvPr>
            <p:ph type="body" sz="quarter" idx="37"/>
          </p:nvPr>
        </p:nvSpPr>
        <p:spPr>
          <a:xfrm>
            <a:off x="374400" y="4622400"/>
            <a:ext cx="8474400" cy="1566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601012511"/>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_GRAPH_Vertical (tri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40"/>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1"/>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3"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2" name="Text Placeholder 3"/>
          <p:cNvSpPr>
            <a:spLocks noGrp="1"/>
          </p:cNvSpPr>
          <p:nvPr>
            <p:ph type="body" sz="quarter" idx="24" hasCustomPrompt="1"/>
          </p:nvPr>
        </p:nvSpPr>
        <p:spPr>
          <a:xfrm>
            <a:off x="374325" y="1143000"/>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4" name="Chart Placeholder 6"/>
          <p:cNvSpPr>
            <a:spLocks noGrp="1"/>
          </p:cNvSpPr>
          <p:nvPr>
            <p:ph type="chart" sz="quarter" idx="28"/>
          </p:nvPr>
        </p:nvSpPr>
        <p:spPr>
          <a:xfrm>
            <a:off x="374400" y="1399576"/>
            <a:ext cx="8474400" cy="1260000"/>
          </a:xfrm>
        </p:spPr>
        <p:txBody>
          <a:bodyPr/>
          <a:lstStyle/>
          <a:p>
            <a:r>
              <a:rPr lang="en-US" noProof="0" smtClean="0"/>
              <a:t>Click icon to add chart</a:t>
            </a:r>
            <a:endParaRPr lang="en-GB" noProof="0" dirty="0"/>
          </a:p>
        </p:txBody>
      </p:sp>
      <p:sp>
        <p:nvSpPr>
          <p:cNvPr id="15" name="Text Placeholder 3"/>
          <p:cNvSpPr>
            <a:spLocks noGrp="1"/>
          </p:cNvSpPr>
          <p:nvPr>
            <p:ph type="body" sz="quarter" idx="42" hasCustomPrompt="1"/>
          </p:nvPr>
        </p:nvSpPr>
        <p:spPr>
          <a:xfrm>
            <a:off x="374325" y="2869828"/>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6" name="Chart Placeholder 6"/>
          <p:cNvSpPr>
            <a:spLocks noGrp="1"/>
          </p:cNvSpPr>
          <p:nvPr>
            <p:ph type="chart" sz="quarter" idx="43"/>
          </p:nvPr>
        </p:nvSpPr>
        <p:spPr>
          <a:xfrm>
            <a:off x="374400" y="3126404"/>
            <a:ext cx="8474400" cy="1260000"/>
          </a:xfrm>
        </p:spPr>
        <p:txBody>
          <a:bodyPr/>
          <a:lstStyle/>
          <a:p>
            <a:r>
              <a:rPr lang="en-US" noProof="0" smtClean="0"/>
              <a:t>Click icon to add chart</a:t>
            </a:r>
            <a:endParaRPr lang="en-GB" noProof="0" dirty="0"/>
          </a:p>
        </p:txBody>
      </p:sp>
      <p:sp>
        <p:nvSpPr>
          <p:cNvPr id="17" name="Text Placeholder 3"/>
          <p:cNvSpPr>
            <a:spLocks noGrp="1"/>
          </p:cNvSpPr>
          <p:nvPr>
            <p:ph type="body" sz="quarter" idx="44" hasCustomPrompt="1"/>
          </p:nvPr>
        </p:nvSpPr>
        <p:spPr>
          <a:xfrm>
            <a:off x="374325" y="4623328"/>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8" name="Chart Placeholder 6"/>
          <p:cNvSpPr>
            <a:spLocks noGrp="1"/>
          </p:cNvSpPr>
          <p:nvPr>
            <p:ph type="chart" sz="quarter" idx="45"/>
          </p:nvPr>
        </p:nvSpPr>
        <p:spPr>
          <a:xfrm>
            <a:off x="374400" y="4879904"/>
            <a:ext cx="8474400" cy="1260000"/>
          </a:xfrm>
        </p:spPr>
        <p:txBody>
          <a:bodyPr/>
          <a:lstStyle/>
          <a:p>
            <a:r>
              <a:rPr lang="en-US" noProof="0" smtClean="0"/>
              <a:t>Click icon to add chart</a:t>
            </a:r>
            <a:endParaRPr lang="en-GB" noProof="0" dirty="0"/>
          </a:p>
        </p:txBody>
      </p:sp>
      <p:sp>
        <p:nvSpPr>
          <p:cNvPr id="19" name="Rectangle 18"/>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742323386"/>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_Middle_TITLE_GRAPH_Vertical (tri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40"/>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1"/>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3"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2" name="Text Placeholder 3"/>
          <p:cNvSpPr>
            <a:spLocks noGrp="1"/>
          </p:cNvSpPr>
          <p:nvPr>
            <p:ph type="body" sz="quarter" idx="24" hasCustomPrompt="1"/>
          </p:nvPr>
        </p:nvSpPr>
        <p:spPr>
          <a:xfrm>
            <a:off x="374325" y="1143000"/>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4" name="Chart Placeholder 6"/>
          <p:cNvSpPr>
            <a:spLocks noGrp="1"/>
          </p:cNvSpPr>
          <p:nvPr>
            <p:ph type="chart" sz="quarter" idx="28"/>
          </p:nvPr>
        </p:nvSpPr>
        <p:spPr>
          <a:xfrm>
            <a:off x="374400" y="1399576"/>
            <a:ext cx="8474400" cy="1260000"/>
          </a:xfrm>
        </p:spPr>
        <p:txBody>
          <a:bodyPr/>
          <a:lstStyle/>
          <a:p>
            <a:r>
              <a:rPr lang="en-US" noProof="0" smtClean="0"/>
              <a:t>Click icon to add chart</a:t>
            </a:r>
            <a:endParaRPr lang="en-GB" noProof="0" dirty="0"/>
          </a:p>
        </p:txBody>
      </p:sp>
      <p:sp>
        <p:nvSpPr>
          <p:cNvPr id="17" name="Text Placeholder 3"/>
          <p:cNvSpPr>
            <a:spLocks noGrp="1"/>
          </p:cNvSpPr>
          <p:nvPr>
            <p:ph type="body" sz="quarter" idx="44" hasCustomPrompt="1"/>
          </p:nvPr>
        </p:nvSpPr>
        <p:spPr>
          <a:xfrm>
            <a:off x="374325" y="4623328"/>
            <a:ext cx="8474400" cy="216000"/>
          </a:xfrm>
        </p:spPr>
        <p:txBody>
          <a:bodyPr/>
          <a:lstStyle>
            <a:lvl1pPr>
              <a:defRPr>
                <a:solidFill>
                  <a:schemeClr val="bg2"/>
                </a:solidFill>
              </a:defRPr>
            </a:lvl1pPr>
          </a:lstStyle>
          <a:p>
            <a:pPr lvl="0"/>
            <a:r>
              <a:rPr lang="en-GB" noProof="0" dirty="0" smtClean="0"/>
              <a:t>Click to edit heading</a:t>
            </a:r>
            <a:endParaRPr lang="en-GB" noProof="0" dirty="0"/>
          </a:p>
        </p:txBody>
      </p:sp>
      <p:sp>
        <p:nvSpPr>
          <p:cNvPr id="18" name="Chart Placeholder 6"/>
          <p:cNvSpPr>
            <a:spLocks noGrp="1"/>
          </p:cNvSpPr>
          <p:nvPr>
            <p:ph type="chart" sz="quarter" idx="45"/>
          </p:nvPr>
        </p:nvSpPr>
        <p:spPr>
          <a:xfrm>
            <a:off x="374400" y="4879904"/>
            <a:ext cx="8474400" cy="1260000"/>
          </a:xfrm>
        </p:spPr>
        <p:txBody>
          <a:bodyPr/>
          <a:lstStyle/>
          <a:p>
            <a:r>
              <a:rPr lang="en-US" noProof="0" smtClean="0"/>
              <a:t>Click icon to add chart</a:t>
            </a:r>
            <a:endParaRPr lang="en-GB" noProof="0" dirty="0"/>
          </a:p>
        </p:txBody>
      </p:sp>
      <p:sp>
        <p:nvSpPr>
          <p:cNvPr id="19" name="Rectangle 18"/>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
        <p:nvSpPr>
          <p:cNvPr id="20" name="Text Placeholder 5"/>
          <p:cNvSpPr>
            <a:spLocks noGrp="1"/>
          </p:cNvSpPr>
          <p:nvPr>
            <p:ph type="body" sz="quarter" idx="36"/>
          </p:nvPr>
        </p:nvSpPr>
        <p:spPr>
          <a:xfrm>
            <a:off x="374400" y="2869200"/>
            <a:ext cx="8474400" cy="1566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515952218"/>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RAPH_Vertical (trip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40"/>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41"/>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3"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4" name="Chart Placeholder 6"/>
          <p:cNvSpPr>
            <a:spLocks noGrp="1"/>
          </p:cNvSpPr>
          <p:nvPr>
            <p:ph type="chart" sz="quarter" idx="28"/>
          </p:nvPr>
        </p:nvSpPr>
        <p:spPr>
          <a:xfrm>
            <a:off x="374400" y="1144800"/>
            <a:ext cx="8474400" cy="1566000"/>
          </a:xfrm>
        </p:spPr>
        <p:txBody>
          <a:bodyPr/>
          <a:lstStyle/>
          <a:p>
            <a:r>
              <a:rPr lang="en-US" noProof="0" smtClean="0"/>
              <a:t>Click icon to add chart</a:t>
            </a:r>
            <a:endParaRPr lang="en-GB" noProof="0" dirty="0"/>
          </a:p>
        </p:txBody>
      </p:sp>
      <p:sp>
        <p:nvSpPr>
          <p:cNvPr id="16" name="Chart Placeholder 6"/>
          <p:cNvSpPr>
            <a:spLocks noGrp="1"/>
          </p:cNvSpPr>
          <p:nvPr>
            <p:ph type="chart" sz="quarter" idx="43"/>
          </p:nvPr>
        </p:nvSpPr>
        <p:spPr>
          <a:xfrm>
            <a:off x="374400" y="2869200"/>
            <a:ext cx="8474400" cy="1566000"/>
          </a:xfrm>
        </p:spPr>
        <p:txBody>
          <a:bodyPr/>
          <a:lstStyle/>
          <a:p>
            <a:r>
              <a:rPr lang="en-US" noProof="0" smtClean="0"/>
              <a:t>Click icon to add chart</a:t>
            </a:r>
            <a:endParaRPr lang="en-GB" noProof="0" dirty="0"/>
          </a:p>
        </p:txBody>
      </p:sp>
      <p:sp>
        <p:nvSpPr>
          <p:cNvPr id="18" name="Chart Placeholder 6"/>
          <p:cNvSpPr>
            <a:spLocks noGrp="1"/>
          </p:cNvSpPr>
          <p:nvPr>
            <p:ph type="chart" sz="quarter" idx="45"/>
          </p:nvPr>
        </p:nvSpPr>
        <p:spPr>
          <a:xfrm>
            <a:off x="374400" y="4622400"/>
            <a:ext cx="8474400" cy="1566000"/>
          </a:xfrm>
        </p:spPr>
        <p:txBody>
          <a:bodyPr/>
          <a:lstStyle/>
          <a:p>
            <a:r>
              <a:rPr lang="en-US" noProof="0" smtClean="0"/>
              <a:t>Click icon to add chart</a:t>
            </a:r>
            <a:endParaRPr lang="en-GB" noProof="0" dirty="0"/>
          </a:p>
        </p:txBody>
      </p:sp>
      <p:sp>
        <p:nvSpPr>
          <p:cNvPr id="19" name="Rectangle 18"/>
          <p:cNvSpPr/>
          <p:nvPr userDrawn="1"/>
        </p:nvSpPr>
        <p:spPr>
          <a:xfrm>
            <a:off x="9324528" y="1556792"/>
            <a:ext cx="2160240" cy="2592288"/>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b="1" dirty="0">
                <a:solidFill>
                  <a:srgbClr val="333333"/>
                </a:solidFill>
                <a:cs typeface="Arial" panose="020B0604020202020204" pitchFamily="34" charset="0"/>
              </a:rPr>
              <a:t>Click on the icon to insert a chart </a:t>
            </a:r>
          </a:p>
          <a:p>
            <a:pPr algn="ctr">
              <a:buClr>
                <a:srgbClr val="FF6200"/>
              </a:buClr>
            </a:pPr>
            <a:r>
              <a:rPr lang="en-GB" sz="2000" b="1" dirty="0">
                <a:solidFill>
                  <a:srgbClr val="333333"/>
                </a:solidFill>
                <a:cs typeface="Arial" panose="020B0604020202020204" pitchFamily="34" charset="0"/>
              </a:rPr>
              <a:t>or </a:t>
            </a:r>
          </a:p>
          <a:p>
            <a:pPr algn="ctr">
              <a:buClr>
                <a:srgbClr val="FF6200"/>
              </a:buClr>
            </a:pPr>
            <a:r>
              <a:rPr lang="en-GB" sz="2000" b="1" dirty="0">
                <a:solidFill>
                  <a:srgbClr val="333333"/>
                </a:solidFill>
                <a:cs typeface="Arial" panose="020B0604020202020204" pitchFamily="34" charset="0"/>
              </a:rPr>
              <a:t>select the placeholder and use the ‘Insert’ tab to insert a table</a:t>
            </a:r>
          </a:p>
        </p:txBody>
      </p:sp>
    </p:spTree>
    <p:extLst>
      <p:ext uri="{BB962C8B-B14F-4D97-AF65-F5344CB8AC3E}">
        <p14:creationId xmlns:p14="http://schemas.microsoft.com/office/powerpoint/2010/main" val="265139948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A">
    <p:spTree>
      <p:nvGrpSpPr>
        <p:cNvPr id="1" name=""/>
        <p:cNvGrpSpPr/>
        <p:nvPr/>
      </p:nvGrpSpPr>
      <p:grpSpPr>
        <a:xfrm>
          <a:off x="0" y="0"/>
          <a:ext cx="0" cy="0"/>
          <a:chOff x="0" y="0"/>
          <a:chExt cx="0" cy="0"/>
        </a:xfrm>
      </p:grpSpPr>
      <p:sp>
        <p:nvSpPr>
          <p:cNvPr id="78" name="Freeform 77"/>
          <p:cNvSpPr>
            <a:spLocks/>
          </p:cNvSpPr>
          <p:nvPr/>
        </p:nvSpPr>
        <p:spPr bwMode="gray">
          <a:xfrm>
            <a:off x="3314" y="3990207"/>
            <a:ext cx="8829207" cy="625110"/>
          </a:xfrm>
          <a:custGeom>
            <a:avLst/>
            <a:gdLst>
              <a:gd name="connsiteX0" fmla="*/ 0 w 8829207"/>
              <a:gd name="connsiteY0" fmla="*/ 0 h 625110"/>
              <a:gd name="connsiteX1" fmla="*/ 351957 w 8829207"/>
              <a:gd name="connsiteY1" fmla="*/ 0 h 625110"/>
              <a:gd name="connsiteX2" fmla="*/ 8477250 w 8829207"/>
              <a:gd name="connsiteY2" fmla="*/ 0 h 625110"/>
              <a:gd name="connsiteX3" fmla="*/ 8829207 w 8829207"/>
              <a:gd name="connsiteY3" fmla="*/ 0 h 625110"/>
              <a:gd name="connsiteX4" fmla="*/ 8829207 w 8829207"/>
              <a:gd name="connsiteY4" fmla="*/ 7441 h 625110"/>
              <a:gd name="connsiteX5" fmla="*/ 8829207 w 8829207"/>
              <a:gd name="connsiteY5" fmla="*/ 521446 h 625110"/>
              <a:gd name="connsiteX6" fmla="*/ 8725918 w 8829207"/>
              <a:gd name="connsiteY6" fmla="*/ 625110 h 625110"/>
              <a:gd name="connsiteX7" fmla="*/ 8606268 w 8829207"/>
              <a:gd name="connsiteY7" fmla="*/ 625110 h 625110"/>
              <a:gd name="connsiteX8" fmla="*/ 8373961 w 8829207"/>
              <a:gd name="connsiteY8" fmla="*/ 625110 h 625110"/>
              <a:gd name="connsiteX9" fmla="*/ 8359005 w 8829207"/>
              <a:gd name="connsiteY9" fmla="*/ 625110 h 625110"/>
              <a:gd name="connsiteX10" fmla="*/ 8322099 w 8829207"/>
              <a:gd name="connsiteY10" fmla="*/ 625110 h 625110"/>
              <a:gd name="connsiteX11" fmla="*/ 8254311 w 8829207"/>
              <a:gd name="connsiteY11" fmla="*/ 625110 h 625110"/>
              <a:gd name="connsiteX12" fmla="*/ 7970142 w 8829207"/>
              <a:gd name="connsiteY12" fmla="*/ 625110 h 625110"/>
              <a:gd name="connsiteX13" fmla="*/ 7768716 w 8829207"/>
              <a:gd name="connsiteY13" fmla="*/ 625110 h 625110"/>
              <a:gd name="connsiteX14" fmla="*/ 7416759 w 8829207"/>
              <a:gd name="connsiteY14" fmla="*/ 625110 h 625110"/>
              <a:gd name="connsiteX15" fmla="*/ 7363027 w 8829207"/>
              <a:gd name="connsiteY15" fmla="*/ 625110 h 625110"/>
              <a:gd name="connsiteX16" fmla="*/ 7011070 w 8829207"/>
              <a:gd name="connsiteY16" fmla="*/ 625110 h 625110"/>
              <a:gd name="connsiteX17" fmla="*/ 6856382 w 8829207"/>
              <a:gd name="connsiteY17" fmla="*/ 625110 h 625110"/>
              <a:gd name="connsiteX18" fmla="*/ 6504425 w 8829207"/>
              <a:gd name="connsiteY18" fmla="*/ 625110 h 625110"/>
              <a:gd name="connsiteX19" fmla="*/ 6237566 w 8829207"/>
              <a:gd name="connsiteY19" fmla="*/ 625110 h 625110"/>
              <a:gd name="connsiteX20" fmla="*/ 5885609 w 8829207"/>
              <a:gd name="connsiteY20" fmla="*/ 625110 h 625110"/>
              <a:gd name="connsiteX21" fmla="*/ 5495360 w 8829207"/>
              <a:gd name="connsiteY21" fmla="*/ 625110 h 625110"/>
              <a:gd name="connsiteX22" fmla="*/ 5143403 w 8829207"/>
              <a:gd name="connsiteY22" fmla="*/ 625110 h 625110"/>
              <a:gd name="connsiteX23" fmla="*/ 4618548 w 8829207"/>
              <a:gd name="connsiteY23" fmla="*/ 625110 h 625110"/>
              <a:gd name="connsiteX24" fmla="*/ 4266591 w 8829207"/>
              <a:gd name="connsiteY24" fmla="*/ 625110 h 625110"/>
              <a:gd name="connsiteX25" fmla="*/ 3595912 w 8829207"/>
              <a:gd name="connsiteY25" fmla="*/ 625110 h 625110"/>
              <a:gd name="connsiteX26" fmla="*/ 3243955 w 8829207"/>
              <a:gd name="connsiteY26" fmla="*/ 625110 h 625110"/>
              <a:gd name="connsiteX27" fmla="*/ 2416235 w 8829207"/>
              <a:gd name="connsiteY27" fmla="*/ 625110 h 625110"/>
              <a:gd name="connsiteX28" fmla="*/ 2064278 w 8829207"/>
              <a:gd name="connsiteY28" fmla="*/ 625110 h 625110"/>
              <a:gd name="connsiteX29" fmla="*/ 1068299 w 8829207"/>
              <a:gd name="connsiteY29" fmla="*/ 625110 h 625110"/>
              <a:gd name="connsiteX30" fmla="*/ 716342 w 8829207"/>
              <a:gd name="connsiteY30" fmla="*/ 625110 h 625110"/>
              <a:gd name="connsiteX31" fmla="*/ 351957 w 8829207"/>
              <a:gd name="connsiteY31" fmla="*/ 625110 h 625110"/>
              <a:gd name="connsiteX32" fmla="*/ 0 w 8829207"/>
              <a:gd name="connsiteY32" fmla="*/ 625110 h 625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829207" h="625110">
                <a:moveTo>
                  <a:pt x="0" y="0"/>
                </a:moveTo>
                <a:lnTo>
                  <a:pt x="351957" y="0"/>
                </a:lnTo>
                <a:lnTo>
                  <a:pt x="8477250" y="0"/>
                </a:lnTo>
                <a:lnTo>
                  <a:pt x="8829207" y="0"/>
                </a:lnTo>
                <a:lnTo>
                  <a:pt x="8829207" y="7441"/>
                </a:lnTo>
                <a:cubicBezTo>
                  <a:pt x="8829207" y="80871"/>
                  <a:pt x="8829207" y="227729"/>
                  <a:pt x="8829207" y="521446"/>
                </a:cubicBezTo>
                <a:cubicBezTo>
                  <a:pt x="8829207" y="625110"/>
                  <a:pt x="8725918" y="625110"/>
                  <a:pt x="8725918" y="625110"/>
                </a:cubicBezTo>
                <a:cubicBezTo>
                  <a:pt x="8725918" y="625110"/>
                  <a:pt x="8725918" y="625110"/>
                  <a:pt x="8606268" y="625110"/>
                </a:cubicBezTo>
                <a:lnTo>
                  <a:pt x="8373961" y="625110"/>
                </a:lnTo>
                <a:cubicBezTo>
                  <a:pt x="8373961" y="625110"/>
                  <a:pt x="8373961" y="625110"/>
                  <a:pt x="8359005" y="625110"/>
                </a:cubicBezTo>
                <a:lnTo>
                  <a:pt x="8322099" y="625110"/>
                </a:lnTo>
                <a:lnTo>
                  <a:pt x="8254311" y="625110"/>
                </a:lnTo>
                <a:cubicBezTo>
                  <a:pt x="8194486" y="625110"/>
                  <a:pt x="8104748" y="625110"/>
                  <a:pt x="7970142" y="625110"/>
                </a:cubicBezTo>
                <a:lnTo>
                  <a:pt x="7768716" y="625110"/>
                </a:lnTo>
                <a:lnTo>
                  <a:pt x="7416759" y="625110"/>
                </a:lnTo>
                <a:lnTo>
                  <a:pt x="7363027" y="625110"/>
                </a:lnTo>
                <a:lnTo>
                  <a:pt x="7011070" y="625110"/>
                </a:lnTo>
                <a:lnTo>
                  <a:pt x="6856382" y="625110"/>
                </a:lnTo>
                <a:lnTo>
                  <a:pt x="6504425" y="625110"/>
                </a:lnTo>
                <a:lnTo>
                  <a:pt x="6237566" y="625110"/>
                </a:lnTo>
                <a:lnTo>
                  <a:pt x="5885609" y="625110"/>
                </a:lnTo>
                <a:lnTo>
                  <a:pt x="5495360" y="625110"/>
                </a:lnTo>
                <a:lnTo>
                  <a:pt x="5143403" y="625110"/>
                </a:lnTo>
                <a:lnTo>
                  <a:pt x="4618548" y="625110"/>
                </a:lnTo>
                <a:lnTo>
                  <a:pt x="4266591" y="625110"/>
                </a:lnTo>
                <a:lnTo>
                  <a:pt x="3595912" y="625110"/>
                </a:lnTo>
                <a:lnTo>
                  <a:pt x="3243955" y="625110"/>
                </a:lnTo>
                <a:lnTo>
                  <a:pt x="2416235" y="625110"/>
                </a:lnTo>
                <a:lnTo>
                  <a:pt x="2064278" y="625110"/>
                </a:lnTo>
                <a:lnTo>
                  <a:pt x="1068299" y="625110"/>
                </a:lnTo>
                <a:lnTo>
                  <a:pt x="716342" y="625110"/>
                </a:lnTo>
                <a:lnTo>
                  <a:pt x="351957" y="625110"/>
                </a:lnTo>
                <a:lnTo>
                  <a:pt x="0" y="625110"/>
                </a:lnTo>
                <a:close/>
              </a:path>
            </a:pathLst>
          </a:custGeom>
          <a:solidFill>
            <a:srgbClr val="F0F0F0"/>
          </a:solidFill>
          <a:ln>
            <a:solidFill>
              <a:schemeClr val="bg1">
                <a:lumMod val="95000"/>
              </a:schemeClr>
            </a:solidFill>
          </a:ln>
          <a:extLst/>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76" name="Freeform 75"/>
          <p:cNvSpPr>
            <a:spLocks/>
          </p:cNvSpPr>
          <p:nvPr userDrawn="1"/>
        </p:nvSpPr>
        <p:spPr bwMode="gray">
          <a:xfrm>
            <a:off x="-1917" y="1506993"/>
            <a:ext cx="8834438" cy="2498204"/>
          </a:xfrm>
          <a:custGeom>
            <a:avLst/>
            <a:gdLst>
              <a:gd name="connsiteX0" fmla="*/ 0 w 8834438"/>
              <a:gd name="connsiteY0" fmla="*/ 0 h 2498204"/>
              <a:gd name="connsiteX1" fmla="*/ 357188 w 8834438"/>
              <a:gd name="connsiteY1" fmla="*/ 0 h 2498204"/>
              <a:gd name="connsiteX2" fmla="*/ 8373961 w 8834438"/>
              <a:gd name="connsiteY2" fmla="*/ 0 h 2498204"/>
              <a:gd name="connsiteX3" fmla="*/ 8731149 w 8834438"/>
              <a:gd name="connsiteY3" fmla="*/ 0 h 2498204"/>
              <a:gd name="connsiteX4" fmla="*/ 8834438 w 8834438"/>
              <a:gd name="connsiteY4" fmla="*/ 103596 h 2498204"/>
              <a:gd name="connsiteX5" fmla="*/ 8834438 w 8834438"/>
              <a:gd name="connsiteY5" fmla="*/ 174202 h 2498204"/>
              <a:gd name="connsiteX6" fmla="*/ 8834438 w 8834438"/>
              <a:gd name="connsiteY6" fmla="*/ 184574 h 2498204"/>
              <a:gd name="connsiteX7" fmla="*/ 8834438 w 8834438"/>
              <a:gd name="connsiteY7" fmla="*/ 220725 h 2498204"/>
              <a:gd name="connsiteX8" fmla="*/ 8834438 w 8834438"/>
              <a:gd name="connsiteY8" fmla="*/ 225604 h 2498204"/>
              <a:gd name="connsiteX9" fmla="*/ 8834438 w 8834438"/>
              <a:gd name="connsiteY9" fmla="*/ 255180 h 2498204"/>
              <a:gd name="connsiteX10" fmla="*/ 8834438 w 8834438"/>
              <a:gd name="connsiteY10" fmla="*/ 297340 h 2498204"/>
              <a:gd name="connsiteX11" fmla="*/ 8834438 w 8834438"/>
              <a:gd name="connsiteY11" fmla="*/ 306582 h 2498204"/>
              <a:gd name="connsiteX12" fmla="*/ 8834438 w 8834438"/>
              <a:gd name="connsiteY12" fmla="*/ 378318 h 2498204"/>
              <a:gd name="connsiteX13" fmla="*/ 8834438 w 8834438"/>
              <a:gd name="connsiteY13" fmla="*/ 392800 h 2498204"/>
              <a:gd name="connsiteX14" fmla="*/ 8834438 w 8834438"/>
              <a:gd name="connsiteY14" fmla="*/ 450485 h 2498204"/>
              <a:gd name="connsiteX15" fmla="*/ 8834438 w 8834438"/>
              <a:gd name="connsiteY15" fmla="*/ 473778 h 2498204"/>
              <a:gd name="connsiteX16" fmla="*/ 8834438 w 8834438"/>
              <a:gd name="connsiteY16" fmla="*/ 515373 h 2498204"/>
              <a:gd name="connsiteX17" fmla="*/ 8834438 w 8834438"/>
              <a:gd name="connsiteY17" fmla="*/ 531463 h 2498204"/>
              <a:gd name="connsiteX18" fmla="*/ 8834438 w 8834438"/>
              <a:gd name="connsiteY18" fmla="*/ 587885 h 2498204"/>
              <a:gd name="connsiteX19" fmla="*/ 8834438 w 8834438"/>
              <a:gd name="connsiteY19" fmla="*/ 596351 h 2498204"/>
              <a:gd name="connsiteX20" fmla="*/ 8834438 w 8834438"/>
              <a:gd name="connsiteY20" fmla="*/ 668447 h 2498204"/>
              <a:gd name="connsiteX21" fmla="*/ 8834438 w 8834438"/>
              <a:gd name="connsiteY21" fmla="*/ 668863 h 2498204"/>
              <a:gd name="connsiteX22" fmla="*/ 8834438 w 8834438"/>
              <a:gd name="connsiteY22" fmla="*/ 749425 h 2498204"/>
              <a:gd name="connsiteX23" fmla="*/ 8834438 w 8834438"/>
              <a:gd name="connsiteY23" fmla="*/ 757482 h 2498204"/>
              <a:gd name="connsiteX24" fmla="*/ 8834438 w 8834438"/>
              <a:gd name="connsiteY24" fmla="*/ 838460 h 2498204"/>
              <a:gd name="connsiteX25" fmla="*/ 8834438 w 8834438"/>
              <a:gd name="connsiteY25" fmla="*/ 855413 h 2498204"/>
              <a:gd name="connsiteX26" fmla="*/ 8834438 w 8834438"/>
              <a:gd name="connsiteY26" fmla="*/ 936391 h 2498204"/>
              <a:gd name="connsiteX27" fmla="*/ 8834438 w 8834438"/>
              <a:gd name="connsiteY27" fmla="*/ 962664 h 2498204"/>
              <a:gd name="connsiteX28" fmla="*/ 8834438 w 8834438"/>
              <a:gd name="connsiteY28" fmla="*/ 1043642 h 2498204"/>
              <a:gd name="connsiteX29" fmla="*/ 8834438 w 8834438"/>
              <a:gd name="connsiteY29" fmla="*/ 1079659 h 2498204"/>
              <a:gd name="connsiteX30" fmla="*/ 8834438 w 8834438"/>
              <a:gd name="connsiteY30" fmla="*/ 1160637 h 2498204"/>
              <a:gd name="connsiteX31" fmla="*/ 8834438 w 8834438"/>
              <a:gd name="connsiteY31" fmla="*/ 1206821 h 2498204"/>
              <a:gd name="connsiteX32" fmla="*/ 8834438 w 8834438"/>
              <a:gd name="connsiteY32" fmla="*/ 1287799 h 2498204"/>
              <a:gd name="connsiteX33" fmla="*/ 8834438 w 8834438"/>
              <a:gd name="connsiteY33" fmla="*/ 1344574 h 2498204"/>
              <a:gd name="connsiteX34" fmla="*/ 8834438 w 8834438"/>
              <a:gd name="connsiteY34" fmla="*/ 1425552 h 2498204"/>
              <a:gd name="connsiteX35" fmla="*/ 8834438 w 8834438"/>
              <a:gd name="connsiteY35" fmla="*/ 1493342 h 2498204"/>
              <a:gd name="connsiteX36" fmla="*/ 8834438 w 8834438"/>
              <a:gd name="connsiteY36" fmla="*/ 1574320 h 2498204"/>
              <a:gd name="connsiteX37" fmla="*/ 8834438 w 8834438"/>
              <a:gd name="connsiteY37" fmla="*/ 1653547 h 2498204"/>
              <a:gd name="connsiteX38" fmla="*/ 8834438 w 8834438"/>
              <a:gd name="connsiteY38" fmla="*/ 1734526 h 2498204"/>
              <a:gd name="connsiteX39" fmla="*/ 8834438 w 8834438"/>
              <a:gd name="connsiteY39" fmla="*/ 1825615 h 2498204"/>
              <a:gd name="connsiteX40" fmla="*/ 8834438 w 8834438"/>
              <a:gd name="connsiteY40" fmla="*/ 1906593 h 2498204"/>
              <a:gd name="connsiteX41" fmla="*/ 8834438 w 8834438"/>
              <a:gd name="connsiteY41" fmla="*/ 2009968 h 2498204"/>
              <a:gd name="connsiteX42" fmla="*/ 8834438 w 8834438"/>
              <a:gd name="connsiteY42" fmla="*/ 2090947 h 2498204"/>
              <a:gd name="connsiteX43" fmla="*/ 8834438 w 8834438"/>
              <a:gd name="connsiteY43" fmla="*/ 2207031 h 2498204"/>
              <a:gd name="connsiteX44" fmla="*/ 8834438 w 8834438"/>
              <a:gd name="connsiteY44" fmla="*/ 2288009 h 2498204"/>
              <a:gd name="connsiteX45" fmla="*/ 8834438 w 8834438"/>
              <a:gd name="connsiteY45" fmla="*/ 2417226 h 2498204"/>
              <a:gd name="connsiteX46" fmla="*/ 8834438 w 8834438"/>
              <a:gd name="connsiteY46" fmla="*/ 2498204 h 2498204"/>
              <a:gd name="connsiteX47" fmla="*/ 8598634 w 8834438"/>
              <a:gd name="connsiteY47" fmla="*/ 2498204 h 2498204"/>
              <a:gd name="connsiteX48" fmla="*/ 8477250 w 8834438"/>
              <a:gd name="connsiteY48" fmla="*/ 2498204 h 2498204"/>
              <a:gd name="connsiteX49" fmla="*/ 8462159 w 8834438"/>
              <a:gd name="connsiteY49" fmla="*/ 2498204 h 2498204"/>
              <a:gd name="connsiteX50" fmla="*/ 8426969 w 8834438"/>
              <a:gd name="connsiteY50" fmla="*/ 2498204 h 2498204"/>
              <a:gd name="connsiteX51" fmla="*/ 8426316 w 8834438"/>
              <a:gd name="connsiteY51" fmla="*/ 2498204 h 2498204"/>
              <a:gd name="connsiteX52" fmla="*/ 8356519 w 8834438"/>
              <a:gd name="connsiteY52" fmla="*/ 2498204 h 2498204"/>
              <a:gd name="connsiteX53" fmla="*/ 8241447 w 8834438"/>
              <a:gd name="connsiteY53" fmla="*/ 2498204 h 2498204"/>
              <a:gd name="connsiteX54" fmla="*/ 8187393 w 8834438"/>
              <a:gd name="connsiteY54" fmla="*/ 2498204 h 2498204"/>
              <a:gd name="connsiteX55" fmla="*/ 8069781 w 8834438"/>
              <a:gd name="connsiteY55" fmla="*/ 2498204 h 2498204"/>
              <a:gd name="connsiteX56" fmla="*/ 7868586 w 8834438"/>
              <a:gd name="connsiteY56" fmla="*/ 2498204 h 2498204"/>
              <a:gd name="connsiteX57" fmla="*/ 7830205 w 8834438"/>
              <a:gd name="connsiteY57" fmla="*/ 2498204 h 2498204"/>
              <a:gd name="connsiteX58" fmla="*/ 7511398 w 8834438"/>
              <a:gd name="connsiteY58" fmla="*/ 2498204 h 2498204"/>
              <a:gd name="connsiteX59" fmla="*/ 7459231 w 8834438"/>
              <a:gd name="connsiteY59" fmla="*/ 2498204 h 2498204"/>
              <a:gd name="connsiteX60" fmla="*/ 7217061 w 8834438"/>
              <a:gd name="connsiteY60" fmla="*/ 2498204 h 2498204"/>
              <a:gd name="connsiteX61" fmla="*/ 7102043 w 8834438"/>
              <a:gd name="connsiteY61" fmla="*/ 2498204 h 2498204"/>
              <a:gd name="connsiteX62" fmla="*/ 6948009 w 8834438"/>
              <a:gd name="connsiteY62" fmla="*/ 2498204 h 2498204"/>
              <a:gd name="connsiteX63" fmla="*/ 6859873 w 8834438"/>
              <a:gd name="connsiteY63" fmla="*/ 2498204 h 2498204"/>
              <a:gd name="connsiteX64" fmla="*/ 6650660 w 8834438"/>
              <a:gd name="connsiteY64" fmla="*/ 2498204 h 2498204"/>
              <a:gd name="connsiteX65" fmla="*/ 6590821 w 8834438"/>
              <a:gd name="connsiteY65" fmla="*/ 2498204 h 2498204"/>
              <a:gd name="connsiteX66" fmla="*/ 6323601 w 8834438"/>
              <a:gd name="connsiteY66" fmla="*/ 2498204 h 2498204"/>
              <a:gd name="connsiteX67" fmla="*/ 6293472 w 8834438"/>
              <a:gd name="connsiteY67" fmla="*/ 2498204 h 2498204"/>
              <a:gd name="connsiteX68" fmla="*/ 5966413 w 8834438"/>
              <a:gd name="connsiteY68" fmla="*/ 2498204 h 2498204"/>
              <a:gd name="connsiteX69" fmla="*/ 5965415 w 8834438"/>
              <a:gd name="connsiteY69" fmla="*/ 2498204 h 2498204"/>
              <a:gd name="connsiteX70" fmla="*/ 5608227 w 8834438"/>
              <a:gd name="connsiteY70" fmla="*/ 2498204 h 2498204"/>
              <a:gd name="connsiteX71" fmla="*/ 5574688 w 8834438"/>
              <a:gd name="connsiteY71" fmla="*/ 2498204 h 2498204"/>
              <a:gd name="connsiteX72" fmla="*/ 5217500 w 8834438"/>
              <a:gd name="connsiteY72" fmla="*/ 2498204 h 2498204"/>
              <a:gd name="connsiteX73" fmla="*/ 5150006 w 8834438"/>
              <a:gd name="connsiteY73" fmla="*/ 2498204 h 2498204"/>
              <a:gd name="connsiteX74" fmla="*/ 4792818 w 8834438"/>
              <a:gd name="connsiteY74" fmla="*/ 2498204 h 2498204"/>
              <a:gd name="connsiteX75" fmla="*/ 4689953 w 8834438"/>
              <a:gd name="connsiteY75" fmla="*/ 2498204 h 2498204"/>
              <a:gd name="connsiteX76" fmla="*/ 4332765 w 8834438"/>
              <a:gd name="connsiteY76" fmla="*/ 2498204 h 2498204"/>
              <a:gd name="connsiteX77" fmla="*/ 4193114 w 8834438"/>
              <a:gd name="connsiteY77" fmla="*/ 2498204 h 2498204"/>
              <a:gd name="connsiteX78" fmla="*/ 3835926 w 8834438"/>
              <a:gd name="connsiteY78" fmla="*/ 2498204 h 2498204"/>
              <a:gd name="connsiteX79" fmla="*/ 3658076 w 8834438"/>
              <a:gd name="connsiteY79" fmla="*/ 2498204 h 2498204"/>
              <a:gd name="connsiteX80" fmla="*/ 3300888 w 8834438"/>
              <a:gd name="connsiteY80" fmla="*/ 2498204 h 2498204"/>
              <a:gd name="connsiteX81" fmla="*/ 3083422 w 8834438"/>
              <a:gd name="connsiteY81" fmla="*/ 2498204 h 2498204"/>
              <a:gd name="connsiteX82" fmla="*/ 2726234 w 8834438"/>
              <a:gd name="connsiteY82" fmla="*/ 2498204 h 2498204"/>
              <a:gd name="connsiteX83" fmla="*/ 2467739 w 8834438"/>
              <a:gd name="connsiteY83" fmla="*/ 2498204 h 2498204"/>
              <a:gd name="connsiteX84" fmla="*/ 2110551 w 8834438"/>
              <a:gd name="connsiteY84" fmla="*/ 2498204 h 2498204"/>
              <a:gd name="connsiteX85" fmla="*/ 1809611 w 8834438"/>
              <a:gd name="connsiteY85" fmla="*/ 2498204 h 2498204"/>
              <a:gd name="connsiteX86" fmla="*/ 1452423 w 8834438"/>
              <a:gd name="connsiteY86" fmla="*/ 2498204 h 2498204"/>
              <a:gd name="connsiteX87" fmla="*/ 1107623 w 8834438"/>
              <a:gd name="connsiteY87" fmla="*/ 2498204 h 2498204"/>
              <a:gd name="connsiteX88" fmla="*/ 750435 w 8834438"/>
              <a:gd name="connsiteY88" fmla="*/ 2498204 h 2498204"/>
              <a:gd name="connsiteX89" fmla="*/ 357188 w 8834438"/>
              <a:gd name="connsiteY89" fmla="*/ 2498204 h 2498204"/>
              <a:gd name="connsiteX90" fmla="*/ 0 w 8834438"/>
              <a:gd name="connsiteY90" fmla="*/ 2498204 h 2498204"/>
              <a:gd name="connsiteX91" fmla="*/ 0 w 8834438"/>
              <a:gd name="connsiteY91" fmla="*/ 2417226 h 2498204"/>
              <a:gd name="connsiteX92" fmla="*/ 0 w 8834438"/>
              <a:gd name="connsiteY92" fmla="*/ 80978 h 249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8834438" h="2498204">
                <a:moveTo>
                  <a:pt x="0" y="0"/>
                </a:moveTo>
                <a:lnTo>
                  <a:pt x="357188" y="0"/>
                </a:lnTo>
                <a:lnTo>
                  <a:pt x="8373961" y="0"/>
                </a:lnTo>
                <a:lnTo>
                  <a:pt x="8731149" y="0"/>
                </a:lnTo>
                <a:cubicBezTo>
                  <a:pt x="8834438" y="0"/>
                  <a:pt x="8834438" y="103596"/>
                  <a:pt x="8834438" y="103596"/>
                </a:cubicBezTo>
                <a:cubicBezTo>
                  <a:pt x="8834438" y="103596"/>
                  <a:pt x="8834438" y="103596"/>
                  <a:pt x="8834438" y="174202"/>
                </a:cubicBezTo>
                <a:lnTo>
                  <a:pt x="8834438" y="184574"/>
                </a:lnTo>
                <a:cubicBezTo>
                  <a:pt x="8834438" y="184574"/>
                  <a:pt x="8834438" y="184574"/>
                  <a:pt x="8834438" y="220725"/>
                </a:cubicBezTo>
                <a:lnTo>
                  <a:pt x="8834438" y="225604"/>
                </a:lnTo>
                <a:lnTo>
                  <a:pt x="8834438" y="255180"/>
                </a:lnTo>
                <a:lnTo>
                  <a:pt x="8834438" y="297340"/>
                </a:lnTo>
                <a:lnTo>
                  <a:pt x="8834438" y="306582"/>
                </a:lnTo>
                <a:cubicBezTo>
                  <a:pt x="8834438" y="326917"/>
                  <a:pt x="8834438" y="350640"/>
                  <a:pt x="8834438" y="378318"/>
                </a:cubicBezTo>
                <a:lnTo>
                  <a:pt x="8834438" y="392800"/>
                </a:lnTo>
                <a:lnTo>
                  <a:pt x="8834438" y="450485"/>
                </a:lnTo>
                <a:lnTo>
                  <a:pt x="8834438" y="473778"/>
                </a:lnTo>
                <a:lnTo>
                  <a:pt x="8834438" y="515373"/>
                </a:lnTo>
                <a:lnTo>
                  <a:pt x="8834438" y="531463"/>
                </a:lnTo>
                <a:lnTo>
                  <a:pt x="8834438" y="587885"/>
                </a:lnTo>
                <a:lnTo>
                  <a:pt x="8834438" y="596351"/>
                </a:lnTo>
                <a:lnTo>
                  <a:pt x="8834438" y="668447"/>
                </a:lnTo>
                <a:lnTo>
                  <a:pt x="8834438" y="668863"/>
                </a:lnTo>
                <a:cubicBezTo>
                  <a:pt x="8834438" y="694352"/>
                  <a:pt x="8834438" y="721183"/>
                  <a:pt x="8834438" y="749425"/>
                </a:cubicBezTo>
                <a:lnTo>
                  <a:pt x="8834438" y="757482"/>
                </a:lnTo>
                <a:lnTo>
                  <a:pt x="8834438" y="838460"/>
                </a:lnTo>
                <a:lnTo>
                  <a:pt x="8834438" y="855413"/>
                </a:lnTo>
                <a:lnTo>
                  <a:pt x="8834438" y="936391"/>
                </a:lnTo>
                <a:lnTo>
                  <a:pt x="8834438" y="962664"/>
                </a:lnTo>
                <a:lnTo>
                  <a:pt x="8834438" y="1043642"/>
                </a:lnTo>
                <a:lnTo>
                  <a:pt x="8834438" y="1079659"/>
                </a:lnTo>
                <a:lnTo>
                  <a:pt x="8834438" y="1160637"/>
                </a:lnTo>
                <a:lnTo>
                  <a:pt x="8834438" y="1206821"/>
                </a:lnTo>
                <a:lnTo>
                  <a:pt x="8834438" y="1287799"/>
                </a:lnTo>
                <a:lnTo>
                  <a:pt x="8834438" y="1344574"/>
                </a:lnTo>
                <a:lnTo>
                  <a:pt x="8834438" y="1425552"/>
                </a:lnTo>
                <a:lnTo>
                  <a:pt x="8834438" y="1493342"/>
                </a:lnTo>
                <a:lnTo>
                  <a:pt x="8834438" y="1574320"/>
                </a:lnTo>
                <a:lnTo>
                  <a:pt x="8834438" y="1653547"/>
                </a:lnTo>
                <a:lnTo>
                  <a:pt x="8834438" y="1734526"/>
                </a:lnTo>
                <a:lnTo>
                  <a:pt x="8834438" y="1825615"/>
                </a:lnTo>
                <a:lnTo>
                  <a:pt x="8834438" y="1906593"/>
                </a:lnTo>
                <a:lnTo>
                  <a:pt x="8834438" y="2009968"/>
                </a:lnTo>
                <a:lnTo>
                  <a:pt x="8834438" y="2090947"/>
                </a:lnTo>
                <a:lnTo>
                  <a:pt x="8834438" y="2207031"/>
                </a:lnTo>
                <a:lnTo>
                  <a:pt x="8834438" y="2288009"/>
                </a:lnTo>
                <a:lnTo>
                  <a:pt x="8834438" y="2417226"/>
                </a:lnTo>
                <a:lnTo>
                  <a:pt x="8834438" y="2498204"/>
                </a:lnTo>
                <a:cubicBezTo>
                  <a:pt x="8834438" y="2498204"/>
                  <a:pt x="8834438" y="2498204"/>
                  <a:pt x="8598634" y="2498204"/>
                </a:cubicBezTo>
                <a:lnTo>
                  <a:pt x="8477250" y="2498204"/>
                </a:lnTo>
                <a:lnTo>
                  <a:pt x="8462159" y="2498204"/>
                </a:lnTo>
                <a:lnTo>
                  <a:pt x="8426969" y="2498204"/>
                </a:lnTo>
                <a:lnTo>
                  <a:pt x="8426316" y="2498204"/>
                </a:lnTo>
                <a:lnTo>
                  <a:pt x="8356519" y="2498204"/>
                </a:lnTo>
                <a:lnTo>
                  <a:pt x="8241447" y="2498204"/>
                </a:lnTo>
                <a:lnTo>
                  <a:pt x="8187393" y="2498204"/>
                </a:lnTo>
                <a:lnTo>
                  <a:pt x="8069781" y="2498204"/>
                </a:lnTo>
                <a:lnTo>
                  <a:pt x="7868586" y="2498204"/>
                </a:lnTo>
                <a:lnTo>
                  <a:pt x="7830205" y="2498204"/>
                </a:lnTo>
                <a:lnTo>
                  <a:pt x="7511398" y="2498204"/>
                </a:lnTo>
                <a:lnTo>
                  <a:pt x="7459231" y="2498204"/>
                </a:lnTo>
                <a:cubicBezTo>
                  <a:pt x="7382831" y="2498204"/>
                  <a:pt x="7302186" y="2498204"/>
                  <a:pt x="7217061" y="2498204"/>
                </a:cubicBezTo>
                <a:lnTo>
                  <a:pt x="7102043" y="2498204"/>
                </a:lnTo>
                <a:lnTo>
                  <a:pt x="6948009" y="2498204"/>
                </a:lnTo>
                <a:lnTo>
                  <a:pt x="6859873" y="2498204"/>
                </a:lnTo>
                <a:lnTo>
                  <a:pt x="6650660" y="2498204"/>
                </a:lnTo>
                <a:lnTo>
                  <a:pt x="6590821" y="2498204"/>
                </a:lnTo>
                <a:lnTo>
                  <a:pt x="6323601" y="2498204"/>
                </a:lnTo>
                <a:lnTo>
                  <a:pt x="6293472" y="2498204"/>
                </a:lnTo>
                <a:lnTo>
                  <a:pt x="5966413" y="2498204"/>
                </a:lnTo>
                <a:lnTo>
                  <a:pt x="5965415" y="2498204"/>
                </a:lnTo>
                <a:lnTo>
                  <a:pt x="5608227" y="2498204"/>
                </a:lnTo>
                <a:lnTo>
                  <a:pt x="5574688" y="2498204"/>
                </a:lnTo>
                <a:lnTo>
                  <a:pt x="5217500" y="2498204"/>
                </a:lnTo>
                <a:lnTo>
                  <a:pt x="5150006" y="2498204"/>
                </a:lnTo>
                <a:lnTo>
                  <a:pt x="4792818" y="2498204"/>
                </a:lnTo>
                <a:lnTo>
                  <a:pt x="4689953" y="2498204"/>
                </a:lnTo>
                <a:lnTo>
                  <a:pt x="4332765" y="2498204"/>
                </a:lnTo>
                <a:lnTo>
                  <a:pt x="4193114" y="2498204"/>
                </a:lnTo>
                <a:lnTo>
                  <a:pt x="3835926" y="2498204"/>
                </a:lnTo>
                <a:lnTo>
                  <a:pt x="3658076" y="2498204"/>
                </a:lnTo>
                <a:lnTo>
                  <a:pt x="3300888" y="2498204"/>
                </a:lnTo>
                <a:lnTo>
                  <a:pt x="3083422" y="2498204"/>
                </a:lnTo>
                <a:lnTo>
                  <a:pt x="2726234" y="2498204"/>
                </a:lnTo>
                <a:lnTo>
                  <a:pt x="2467739" y="2498204"/>
                </a:lnTo>
                <a:lnTo>
                  <a:pt x="2110551" y="2498204"/>
                </a:lnTo>
                <a:lnTo>
                  <a:pt x="1809611" y="2498204"/>
                </a:lnTo>
                <a:lnTo>
                  <a:pt x="1452423" y="2498204"/>
                </a:lnTo>
                <a:lnTo>
                  <a:pt x="1107623" y="2498204"/>
                </a:lnTo>
                <a:lnTo>
                  <a:pt x="750435" y="2498204"/>
                </a:lnTo>
                <a:lnTo>
                  <a:pt x="357188" y="2498204"/>
                </a:lnTo>
                <a:lnTo>
                  <a:pt x="0" y="2498204"/>
                </a:lnTo>
                <a:lnTo>
                  <a:pt x="0" y="2417226"/>
                </a:lnTo>
                <a:lnTo>
                  <a:pt x="0" y="80978"/>
                </a:lnTo>
                <a:close/>
              </a:path>
            </a:pathLst>
          </a:custGeom>
          <a:solidFill>
            <a:srgbClr val="A8A8A8"/>
          </a:solidFill>
          <a:ln>
            <a:solidFill>
              <a:schemeClr val="accent2"/>
            </a:solidFill>
          </a:ln>
          <a:extLst/>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41" name="Title 1"/>
          <p:cNvSpPr>
            <a:spLocks noGrp="1"/>
          </p:cNvSpPr>
          <p:nvPr userDrawn="1">
            <p:ph type="ctrTitle" hasCustomPrompt="1"/>
          </p:nvPr>
        </p:nvSpPr>
        <p:spPr bwMode="gray">
          <a:xfrm>
            <a:off x="376238" y="1835149"/>
            <a:ext cx="7731403" cy="900000"/>
          </a:xfrm>
        </p:spPr>
        <p:txBody>
          <a:bodyPr anchor="t" anchorCtr="0">
            <a:noAutofit/>
          </a:bodyPr>
          <a:lstStyle>
            <a:lvl1pPr marL="360363" indent="-360363" algn="l">
              <a:lnSpc>
                <a:spcPts val="3500"/>
              </a:lnSpc>
              <a:buFont typeface="+mj-lt"/>
              <a:buNone/>
              <a:tabLst>
                <a:tab pos="360363" algn="l"/>
              </a:tabLst>
              <a:defRPr sz="3000" b="0">
                <a:solidFill>
                  <a:schemeClr val="bg1"/>
                </a:solidFill>
              </a:defRPr>
            </a:lvl1pPr>
          </a:lstStyle>
          <a:p>
            <a:r>
              <a:rPr lang="en-GB" noProof="0" dirty="0" smtClean="0"/>
              <a:t>Click to edit </a:t>
            </a:r>
            <a:br>
              <a:rPr lang="en-GB" noProof="0" dirty="0" smtClean="0"/>
            </a:br>
            <a:r>
              <a:rPr lang="en-GB" noProof="0" dirty="0" smtClean="0"/>
              <a:t>Master title style</a:t>
            </a:r>
            <a:endParaRPr lang="en-GB" noProof="0" dirty="0"/>
          </a:p>
        </p:txBody>
      </p:sp>
      <p:sp>
        <p:nvSpPr>
          <p:cNvPr id="43" name="Text Placeholder 6"/>
          <p:cNvSpPr>
            <a:spLocks noGrp="1"/>
          </p:cNvSpPr>
          <p:nvPr userDrawn="1">
            <p:ph type="body" sz="quarter" idx="11"/>
          </p:nvPr>
        </p:nvSpPr>
        <p:spPr bwMode="gray">
          <a:xfrm>
            <a:off x="376239" y="2967100"/>
            <a:ext cx="4392000" cy="385233"/>
          </a:xfrm>
        </p:spPr>
        <p:txBody>
          <a:bodyPr anchor="ctr"/>
          <a:lstStyle>
            <a:lvl1pPr>
              <a:lnSpc>
                <a:spcPts val="2200"/>
              </a:lnSpc>
              <a:defRPr sz="2000" b="0">
                <a:solidFill>
                  <a:schemeClr val="bg1"/>
                </a:solidFill>
              </a:defRPr>
            </a:lvl1pPr>
          </a:lstStyle>
          <a:p>
            <a:pPr lvl="0"/>
            <a:r>
              <a:rPr lang="en-US" noProof="0" smtClean="0"/>
              <a:t>Click to edit Master text styles</a:t>
            </a:r>
          </a:p>
        </p:txBody>
      </p:sp>
      <p:pic>
        <p:nvPicPr>
          <p:cNvPr id="13" name="Picture 12"/>
          <p:cNvPicPr>
            <a:picLocks noChangeAspect="1"/>
          </p:cNvPicPr>
          <p:nvPr userDrawn="1"/>
        </p:nvPicPr>
        <p:blipFill>
          <a:blip r:embed="rId2"/>
          <a:stretch>
            <a:fillRect/>
          </a:stretch>
        </p:blipFill>
        <p:spPr>
          <a:xfrm>
            <a:off x="7323813" y="6203775"/>
            <a:ext cx="1518197" cy="378000"/>
          </a:xfrm>
          <a:prstGeom prst="rect">
            <a:avLst/>
          </a:prstGeom>
          <a:effectLst>
            <a:reflection blurRad="6350" stA="52000" endA="300" endPos="35000" dir="5400000" sy="-100000" algn="bl" rotWithShape="0"/>
          </a:effectLst>
        </p:spPr>
      </p:pic>
      <p:sp>
        <p:nvSpPr>
          <p:cNvPr id="2" name="Footer Placeholder 1"/>
          <p:cNvSpPr>
            <a:spLocks noGrp="1"/>
          </p:cNvSpPr>
          <p:nvPr>
            <p:ph type="ftr" sz="quarter" idx="12"/>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grpSp>
        <p:nvGrpSpPr>
          <p:cNvPr id="87" name="Group 86"/>
          <p:cNvGrpSpPr/>
          <p:nvPr userDrawn="1"/>
        </p:nvGrpSpPr>
        <p:grpSpPr>
          <a:xfrm>
            <a:off x="-2040443" y="6432353"/>
            <a:ext cx="1872000" cy="430419"/>
            <a:chOff x="-2040443" y="6302385"/>
            <a:chExt cx="1872000" cy="560378"/>
          </a:xfrm>
        </p:grpSpPr>
        <p:sp>
          <p:nvSpPr>
            <p:cNvPr id="88" name="Rectangle 104"/>
            <p:cNvSpPr>
              <a:spLocks noChangeArrowheads="1"/>
            </p:cNvSpPr>
            <p:nvPr userDrawn="1"/>
          </p:nvSpPr>
          <p:spPr bwMode="gray">
            <a:xfrm>
              <a:off x="-2040443" y="6305273"/>
              <a:ext cx="1462593" cy="557490"/>
            </a:xfrm>
            <a:prstGeom prst="rect">
              <a:avLst/>
            </a:prstGeom>
            <a:solidFill>
              <a:srgbClr val="60A6DA"/>
            </a:solidFill>
            <a:ln>
              <a:noFill/>
            </a:ln>
            <a:effectLst/>
          </p:spPr>
          <p:txBody>
            <a:bodyPr wrap="square" lIns="72000" tIns="180000" rIns="72000" bIns="180000" anchor="ctr">
              <a:noAutofit/>
            </a:bodyPr>
            <a:lstStyle/>
            <a:p>
              <a:pPr>
                <a:lnSpc>
                  <a:spcPct val="90000"/>
                </a:lnSpc>
                <a:spcBef>
                  <a:spcPct val="20000"/>
                </a:spcBef>
                <a:spcAft>
                  <a:spcPct val="20000"/>
                </a:spcAft>
                <a:defRPr/>
              </a:pPr>
              <a:r>
                <a:rPr lang="en-GB" altLang="en-US" sz="1200" b="1" kern="0" dirty="0">
                  <a:solidFill>
                    <a:srgbClr val="FDFDFD"/>
                  </a:solidFill>
                </a:rPr>
                <a:t>No content below </a:t>
              </a:r>
              <a:br>
                <a:rPr lang="en-GB" altLang="en-US" sz="1200" b="1" kern="0" dirty="0">
                  <a:solidFill>
                    <a:srgbClr val="FDFDFD"/>
                  </a:solidFill>
                </a:rPr>
              </a:br>
              <a:r>
                <a:rPr lang="en-GB" altLang="en-US" sz="1200" b="1" kern="0" dirty="0">
                  <a:solidFill>
                    <a:srgbClr val="FDFDFD"/>
                  </a:solidFill>
                </a:rPr>
                <a:t>the grey line</a:t>
              </a:r>
            </a:p>
          </p:txBody>
        </p:sp>
        <p:grpSp>
          <p:nvGrpSpPr>
            <p:cNvPr id="89" name="Group 88"/>
            <p:cNvGrpSpPr/>
            <p:nvPr userDrawn="1"/>
          </p:nvGrpSpPr>
          <p:grpSpPr bwMode="gray">
            <a:xfrm>
              <a:off x="-546100" y="6302385"/>
              <a:ext cx="377657" cy="553234"/>
              <a:chOff x="-2035174" y="6304766"/>
              <a:chExt cx="1872000" cy="553234"/>
            </a:xfrm>
          </p:grpSpPr>
          <p:cxnSp>
            <p:nvCxnSpPr>
              <p:cNvPr id="90" name="Straight Connector 89"/>
              <p:cNvCxnSpPr/>
              <p:nvPr userDrawn="1"/>
            </p:nvCxnSpPr>
            <p:spPr bwMode="gray">
              <a:xfrm>
                <a:off x="-2035174" y="6858000"/>
                <a:ext cx="1872000" cy="0"/>
              </a:xfrm>
              <a:prstGeom prst="line">
                <a:avLst/>
              </a:prstGeom>
              <a:noFill/>
              <a:ln w="6350" cap="flat" cmpd="sng" algn="ctr">
                <a:solidFill>
                  <a:srgbClr val="C90068"/>
                </a:solidFill>
                <a:prstDash val="dash"/>
                <a:miter lim="800000"/>
              </a:ln>
              <a:effectLst/>
            </p:spPr>
          </p:cxnSp>
          <p:cxnSp>
            <p:nvCxnSpPr>
              <p:cNvPr id="91" name="Straight Connector 90"/>
              <p:cNvCxnSpPr/>
              <p:nvPr userDrawn="1"/>
            </p:nvCxnSpPr>
            <p:spPr bwMode="gray">
              <a:xfrm>
                <a:off x="-2035174" y="6304766"/>
                <a:ext cx="1872000" cy="0"/>
              </a:xfrm>
              <a:prstGeom prst="line">
                <a:avLst/>
              </a:prstGeom>
              <a:noFill/>
              <a:ln w="6350" cap="flat" cmpd="sng" algn="ctr">
                <a:solidFill>
                  <a:srgbClr val="C90068"/>
                </a:solidFill>
                <a:prstDash val="dash"/>
                <a:miter lim="800000"/>
              </a:ln>
              <a:effectLst/>
            </p:spPr>
          </p:cxnSp>
        </p:grpSp>
      </p:grpSp>
      <p:grpSp>
        <p:nvGrpSpPr>
          <p:cNvPr id="92" name="Group 91"/>
          <p:cNvGrpSpPr/>
          <p:nvPr userDrawn="1"/>
        </p:nvGrpSpPr>
        <p:grpSpPr>
          <a:xfrm>
            <a:off x="-3757621" y="34623"/>
            <a:ext cx="3592454" cy="6143927"/>
            <a:chOff x="-3757621" y="34623"/>
            <a:chExt cx="3592454" cy="6143927"/>
          </a:xfrm>
        </p:grpSpPr>
        <p:sp>
          <p:nvSpPr>
            <p:cNvPr id="111" name="Rectangle 104"/>
            <p:cNvSpPr>
              <a:spLocks noChangeArrowheads="1"/>
            </p:cNvSpPr>
            <p:nvPr userDrawn="1"/>
          </p:nvSpPr>
          <p:spPr bwMode="gray">
            <a:xfrm>
              <a:off x="-2037167" y="2392680"/>
              <a:ext cx="1872000" cy="296049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12" name="Rectangle 104"/>
            <p:cNvSpPr>
              <a:spLocks noChangeArrowheads="1"/>
            </p:cNvSpPr>
            <p:nvPr userDrawn="1"/>
          </p:nvSpPr>
          <p:spPr bwMode="gray">
            <a:xfrm>
              <a:off x="-2037167" y="282273"/>
              <a:ext cx="1872000" cy="207230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13" name="Rectangle 105"/>
            <p:cNvSpPr>
              <a:spLocks noChangeArrowheads="1"/>
            </p:cNvSpPr>
            <p:nvPr userDrawn="1"/>
          </p:nvSpPr>
          <p:spPr bwMode="gray">
            <a:xfrm>
              <a:off x="-1905405" y="545505"/>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14" name="Rectangle 106"/>
            <p:cNvSpPr>
              <a:spLocks noChangeArrowheads="1"/>
            </p:cNvSpPr>
            <p:nvPr userDrawn="1"/>
          </p:nvSpPr>
          <p:spPr bwMode="gray">
            <a:xfrm>
              <a:off x="-1614892" y="51058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15" name="Rectangle 107"/>
            <p:cNvSpPr>
              <a:spLocks noChangeArrowheads="1"/>
            </p:cNvSpPr>
            <p:nvPr userDrawn="1"/>
          </p:nvSpPr>
          <p:spPr bwMode="gray">
            <a:xfrm>
              <a:off x="-1905405" y="892730"/>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16" name="Rectangle 108"/>
            <p:cNvSpPr>
              <a:spLocks noChangeArrowheads="1"/>
            </p:cNvSpPr>
            <p:nvPr userDrawn="1"/>
          </p:nvSpPr>
          <p:spPr bwMode="gray">
            <a:xfrm>
              <a:off x="-1614892" y="85780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17" name="Rectangle 113"/>
            <p:cNvSpPr>
              <a:spLocks noChangeArrowheads="1"/>
            </p:cNvSpPr>
            <p:nvPr userDrawn="1"/>
          </p:nvSpPr>
          <p:spPr bwMode="gray">
            <a:xfrm>
              <a:off x="-1905405" y="34623"/>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200" b="1" dirty="0">
                  <a:solidFill>
                    <a:srgbClr val="333333"/>
                  </a:solidFill>
                </a:rPr>
                <a:t>Colour Guidelines</a:t>
              </a:r>
            </a:p>
          </p:txBody>
        </p:sp>
        <p:sp>
          <p:nvSpPr>
            <p:cNvPr id="118" name="Rectangle 109"/>
            <p:cNvSpPr>
              <a:spLocks noChangeArrowheads="1"/>
            </p:cNvSpPr>
            <p:nvPr/>
          </p:nvSpPr>
          <p:spPr bwMode="gray">
            <a:xfrm>
              <a:off x="-1905405" y="1239904"/>
              <a:ext cx="215900" cy="215900"/>
            </a:xfrm>
            <a:prstGeom prst="rect">
              <a:avLst/>
            </a:prstGeom>
            <a:solidFill>
              <a:schemeClr val="bg2"/>
            </a:solidFill>
            <a:ln>
              <a:noFill/>
            </a:ln>
            <a:effectLst/>
          </p:spPr>
          <p:txBody>
            <a:bodyPr wrap="square" anchor="ctr">
              <a:noAutofit/>
            </a:bodyPr>
            <a:lstStyle/>
            <a:p>
              <a:endParaRPr lang="en-GB" sz="1000" dirty="0">
                <a:solidFill>
                  <a:srgbClr val="000000"/>
                </a:solidFill>
              </a:endParaRPr>
            </a:p>
          </p:txBody>
        </p:sp>
        <p:sp>
          <p:nvSpPr>
            <p:cNvPr id="119" name="Rectangle 110"/>
            <p:cNvSpPr>
              <a:spLocks noChangeArrowheads="1"/>
            </p:cNvSpPr>
            <p:nvPr/>
          </p:nvSpPr>
          <p:spPr bwMode="gray">
            <a:xfrm>
              <a:off x="-1614892" y="12049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Mid Grey</a:t>
              </a:r>
            </a:p>
            <a:p>
              <a:r>
                <a:rPr lang="en-GB" altLang="en-US" sz="1000" dirty="0">
                  <a:solidFill>
                    <a:srgbClr val="333333"/>
                  </a:solidFill>
                </a:rPr>
                <a:t>RGB= 118, 118, 118</a:t>
              </a:r>
            </a:p>
          </p:txBody>
        </p:sp>
        <p:sp>
          <p:nvSpPr>
            <p:cNvPr id="120" name="Rectangle 111"/>
            <p:cNvSpPr>
              <a:spLocks noChangeArrowheads="1"/>
            </p:cNvSpPr>
            <p:nvPr/>
          </p:nvSpPr>
          <p:spPr bwMode="gray">
            <a:xfrm>
              <a:off x="-1905405" y="1579286"/>
              <a:ext cx="215900" cy="215900"/>
            </a:xfrm>
            <a:prstGeom prst="rect">
              <a:avLst/>
            </a:prstGeom>
            <a:solidFill>
              <a:schemeClr val="tx1"/>
            </a:solidFill>
            <a:ln>
              <a:noFill/>
            </a:ln>
            <a:effectLst/>
          </p:spPr>
          <p:txBody>
            <a:bodyPr wrap="square" anchor="ctr">
              <a:noAutofit/>
            </a:bodyPr>
            <a:lstStyle/>
            <a:p>
              <a:endParaRPr lang="en-GB" sz="1000" dirty="0">
                <a:solidFill>
                  <a:srgbClr val="000000"/>
                </a:solidFill>
              </a:endParaRPr>
            </a:p>
          </p:txBody>
        </p:sp>
        <p:sp>
          <p:nvSpPr>
            <p:cNvPr id="121" name="Rectangle 112"/>
            <p:cNvSpPr>
              <a:spLocks noChangeArrowheads="1"/>
            </p:cNvSpPr>
            <p:nvPr/>
          </p:nvSpPr>
          <p:spPr bwMode="gray">
            <a:xfrm>
              <a:off x="-1614892" y="15443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Text Colour only</a:t>
              </a:r>
            </a:p>
            <a:p>
              <a:r>
                <a:rPr lang="en-GB" altLang="en-US" sz="1000" dirty="0">
                  <a:solidFill>
                    <a:srgbClr val="333333"/>
                  </a:solidFill>
                </a:rPr>
                <a:t>RGB= 51, 51, 51</a:t>
              </a:r>
            </a:p>
          </p:txBody>
        </p:sp>
        <p:sp>
          <p:nvSpPr>
            <p:cNvPr id="122" name="Rectangle 113"/>
            <p:cNvSpPr>
              <a:spLocks noChangeArrowheads="1"/>
            </p:cNvSpPr>
            <p:nvPr userDrawn="1"/>
          </p:nvSpPr>
          <p:spPr bwMode="gray">
            <a:xfrm>
              <a:off x="-1905405" y="366607"/>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colours</a:t>
              </a:r>
            </a:p>
          </p:txBody>
        </p:sp>
        <p:sp>
          <p:nvSpPr>
            <p:cNvPr id="123" name="Rectangle 107"/>
            <p:cNvSpPr>
              <a:spLocks noChangeArrowheads="1"/>
            </p:cNvSpPr>
            <p:nvPr userDrawn="1"/>
          </p:nvSpPr>
          <p:spPr bwMode="gray">
            <a:xfrm>
              <a:off x="-1905405" y="1991719"/>
              <a:ext cx="215900" cy="215900"/>
            </a:xfrm>
            <a:prstGeom prst="rect">
              <a:avLst/>
            </a:prstGeom>
            <a:solidFill>
              <a:srgbClr val="F0F0F0"/>
            </a:solidFill>
            <a:ln>
              <a:noFill/>
            </a:ln>
            <a:effectLst/>
          </p:spPr>
          <p:txBody>
            <a:bodyPr wrap="square" anchor="ctr">
              <a:noAutofit/>
            </a:bodyPr>
            <a:lstStyle/>
            <a:p>
              <a:endParaRPr lang="en-GB" sz="1000" dirty="0">
                <a:solidFill>
                  <a:srgbClr val="000000"/>
                </a:solidFill>
              </a:endParaRPr>
            </a:p>
          </p:txBody>
        </p:sp>
        <p:sp>
          <p:nvSpPr>
            <p:cNvPr id="124" name="Rectangle 108"/>
            <p:cNvSpPr>
              <a:spLocks noChangeArrowheads="1"/>
            </p:cNvSpPr>
            <p:nvPr userDrawn="1"/>
          </p:nvSpPr>
          <p:spPr bwMode="gray">
            <a:xfrm>
              <a:off x="-1614893" y="1956794"/>
              <a:ext cx="1449725"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Background colour &amp; 3</a:t>
              </a:r>
              <a:r>
                <a:rPr lang="en-GB" altLang="en-US" sz="1000" baseline="30000" dirty="0">
                  <a:solidFill>
                    <a:srgbClr val="333333"/>
                  </a:solidFill>
                </a:rPr>
                <a:t>rd</a:t>
              </a:r>
              <a:r>
                <a:rPr lang="en-GB" altLang="en-US" sz="1000" dirty="0">
                  <a:solidFill>
                    <a:srgbClr val="333333"/>
                  </a:solidFill>
                </a:rPr>
                <a:t> Grey where needed</a:t>
              </a:r>
            </a:p>
            <a:p>
              <a:r>
                <a:rPr lang="en-GB" altLang="en-US" sz="1000" dirty="0">
                  <a:solidFill>
                    <a:srgbClr val="333333"/>
                  </a:solidFill>
                </a:rPr>
                <a:t>RGB= 240, 240, 240</a:t>
              </a:r>
            </a:p>
          </p:txBody>
        </p:sp>
        <p:sp>
          <p:nvSpPr>
            <p:cNvPr id="125" name="Rectangle 105"/>
            <p:cNvSpPr>
              <a:spLocks noChangeArrowheads="1"/>
            </p:cNvSpPr>
            <p:nvPr userDrawn="1"/>
          </p:nvSpPr>
          <p:spPr bwMode="gray">
            <a:xfrm>
              <a:off x="-1905405" y="2648931"/>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26" name="Rectangle 106"/>
            <p:cNvSpPr>
              <a:spLocks noChangeArrowheads="1"/>
            </p:cNvSpPr>
            <p:nvPr userDrawn="1"/>
          </p:nvSpPr>
          <p:spPr bwMode="gray">
            <a:xfrm>
              <a:off x="-1614892" y="261400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27" name="Rectangle 107"/>
            <p:cNvSpPr>
              <a:spLocks noChangeArrowheads="1"/>
            </p:cNvSpPr>
            <p:nvPr userDrawn="1"/>
          </p:nvSpPr>
          <p:spPr bwMode="gray">
            <a:xfrm>
              <a:off x="-1905405" y="2981235"/>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28" name="Rectangle 108"/>
            <p:cNvSpPr>
              <a:spLocks noChangeArrowheads="1"/>
            </p:cNvSpPr>
            <p:nvPr userDrawn="1"/>
          </p:nvSpPr>
          <p:spPr bwMode="gray">
            <a:xfrm>
              <a:off x="-1614892" y="294585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29" name="Rectangle 109"/>
            <p:cNvSpPr>
              <a:spLocks noChangeArrowheads="1"/>
            </p:cNvSpPr>
            <p:nvPr/>
          </p:nvSpPr>
          <p:spPr bwMode="gray">
            <a:xfrm>
              <a:off x="-1905405" y="3313539"/>
              <a:ext cx="215900" cy="215900"/>
            </a:xfrm>
            <a:prstGeom prst="rect">
              <a:avLst/>
            </a:prstGeom>
            <a:solidFill>
              <a:srgbClr val="525199"/>
            </a:solidFill>
            <a:ln>
              <a:noFill/>
            </a:ln>
            <a:effectLst/>
          </p:spPr>
          <p:txBody>
            <a:bodyPr wrap="square" anchor="ctr">
              <a:noAutofit/>
            </a:bodyPr>
            <a:lstStyle/>
            <a:p>
              <a:endParaRPr lang="en-GB" sz="1000" dirty="0">
                <a:solidFill>
                  <a:srgbClr val="000000"/>
                </a:solidFill>
              </a:endParaRPr>
            </a:p>
          </p:txBody>
        </p:sp>
        <p:sp>
          <p:nvSpPr>
            <p:cNvPr id="130" name="Rectangle 110"/>
            <p:cNvSpPr>
              <a:spLocks noChangeArrowheads="1"/>
            </p:cNvSpPr>
            <p:nvPr/>
          </p:nvSpPr>
          <p:spPr bwMode="gray">
            <a:xfrm>
              <a:off x="-1614892" y="327770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Indigo</a:t>
              </a:r>
            </a:p>
            <a:p>
              <a:r>
                <a:rPr lang="en-GB" altLang="en-US" sz="1000" dirty="0">
                  <a:solidFill>
                    <a:srgbClr val="333333"/>
                  </a:solidFill>
                </a:rPr>
                <a:t>RGB= 82, 81, 153</a:t>
              </a:r>
            </a:p>
          </p:txBody>
        </p:sp>
        <p:sp>
          <p:nvSpPr>
            <p:cNvPr id="131" name="Rectangle 111"/>
            <p:cNvSpPr>
              <a:spLocks noChangeArrowheads="1"/>
            </p:cNvSpPr>
            <p:nvPr/>
          </p:nvSpPr>
          <p:spPr bwMode="gray">
            <a:xfrm>
              <a:off x="-1905405" y="3645843"/>
              <a:ext cx="215900" cy="215900"/>
            </a:xfrm>
            <a:prstGeom prst="rect">
              <a:avLst/>
            </a:prstGeom>
            <a:solidFill>
              <a:schemeClr val="accent4"/>
            </a:solidFill>
            <a:ln>
              <a:noFill/>
            </a:ln>
            <a:effectLst/>
          </p:spPr>
          <p:txBody>
            <a:bodyPr wrap="square" anchor="ctr">
              <a:noAutofit/>
            </a:bodyPr>
            <a:lstStyle/>
            <a:p>
              <a:endParaRPr lang="en-GB" sz="1000" dirty="0">
                <a:solidFill>
                  <a:srgbClr val="000000"/>
                </a:solidFill>
              </a:endParaRPr>
            </a:p>
          </p:txBody>
        </p:sp>
        <p:sp>
          <p:nvSpPr>
            <p:cNvPr id="132" name="Rectangle 112"/>
            <p:cNvSpPr>
              <a:spLocks noChangeArrowheads="1"/>
            </p:cNvSpPr>
            <p:nvPr/>
          </p:nvSpPr>
          <p:spPr bwMode="gray">
            <a:xfrm>
              <a:off x="-1614892" y="360955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Sky</a:t>
              </a:r>
            </a:p>
            <a:p>
              <a:r>
                <a:rPr lang="en-GB" altLang="en-US" sz="1000" dirty="0">
                  <a:solidFill>
                    <a:srgbClr val="333333"/>
                  </a:solidFill>
                </a:rPr>
                <a:t>RGB= 96, 166, 218</a:t>
              </a:r>
            </a:p>
          </p:txBody>
        </p:sp>
        <p:sp>
          <p:nvSpPr>
            <p:cNvPr id="133" name="Rectangle 113"/>
            <p:cNvSpPr>
              <a:spLocks noChangeArrowheads="1"/>
            </p:cNvSpPr>
            <p:nvPr/>
          </p:nvSpPr>
          <p:spPr bwMode="gray">
            <a:xfrm>
              <a:off x="-1905405" y="2420992"/>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chart colours</a:t>
              </a:r>
            </a:p>
          </p:txBody>
        </p:sp>
        <p:sp>
          <p:nvSpPr>
            <p:cNvPr id="134" name="Rectangle 107"/>
            <p:cNvSpPr>
              <a:spLocks noChangeArrowheads="1"/>
            </p:cNvSpPr>
            <p:nvPr/>
          </p:nvSpPr>
          <p:spPr bwMode="gray">
            <a:xfrm>
              <a:off x="-1905405" y="3978147"/>
              <a:ext cx="215900" cy="215900"/>
            </a:xfrm>
            <a:prstGeom prst="rect">
              <a:avLst/>
            </a:prstGeom>
            <a:solidFill>
              <a:schemeClr val="accent5"/>
            </a:solidFill>
            <a:ln>
              <a:noFill/>
            </a:ln>
            <a:effectLst/>
          </p:spPr>
          <p:txBody>
            <a:bodyPr wrap="square" anchor="ctr">
              <a:noAutofit/>
            </a:bodyPr>
            <a:lstStyle/>
            <a:p>
              <a:endParaRPr lang="en-GB" sz="1000" dirty="0">
                <a:solidFill>
                  <a:srgbClr val="000000"/>
                </a:solidFill>
              </a:endParaRPr>
            </a:p>
          </p:txBody>
        </p:sp>
        <p:sp>
          <p:nvSpPr>
            <p:cNvPr id="135" name="Rectangle 108"/>
            <p:cNvSpPr>
              <a:spLocks noChangeArrowheads="1"/>
            </p:cNvSpPr>
            <p:nvPr/>
          </p:nvSpPr>
          <p:spPr bwMode="gray">
            <a:xfrm>
              <a:off x="-1614892" y="394141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Fuchsia</a:t>
              </a:r>
            </a:p>
            <a:p>
              <a:r>
                <a:rPr lang="en-GB" altLang="en-US" sz="1000" dirty="0">
                  <a:solidFill>
                    <a:srgbClr val="333333"/>
                  </a:solidFill>
                </a:rPr>
                <a:t>RGB= 171, 0, 102</a:t>
              </a:r>
            </a:p>
          </p:txBody>
        </p:sp>
        <p:sp>
          <p:nvSpPr>
            <p:cNvPr id="136" name="Rectangle 109"/>
            <p:cNvSpPr>
              <a:spLocks noChangeArrowheads="1"/>
            </p:cNvSpPr>
            <p:nvPr/>
          </p:nvSpPr>
          <p:spPr bwMode="gray">
            <a:xfrm>
              <a:off x="-1905405" y="4310451"/>
              <a:ext cx="215900" cy="215900"/>
            </a:xfrm>
            <a:prstGeom prst="rect">
              <a:avLst/>
            </a:prstGeom>
            <a:solidFill>
              <a:schemeClr val="accent6"/>
            </a:solidFill>
            <a:ln>
              <a:noFill/>
            </a:ln>
            <a:effectLst/>
          </p:spPr>
          <p:txBody>
            <a:bodyPr wrap="square" anchor="ctr">
              <a:noAutofit/>
            </a:bodyPr>
            <a:lstStyle/>
            <a:p>
              <a:endParaRPr lang="en-GB" sz="1000" dirty="0">
                <a:solidFill>
                  <a:srgbClr val="000000"/>
                </a:solidFill>
              </a:endParaRPr>
            </a:p>
          </p:txBody>
        </p:sp>
        <p:sp>
          <p:nvSpPr>
            <p:cNvPr id="137" name="Rectangle 110"/>
            <p:cNvSpPr>
              <a:spLocks noChangeArrowheads="1"/>
            </p:cNvSpPr>
            <p:nvPr/>
          </p:nvSpPr>
          <p:spPr bwMode="gray">
            <a:xfrm>
              <a:off x="-1614892" y="42732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Lime</a:t>
              </a:r>
            </a:p>
            <a:p>
              <a:r>
                <a:rPr lang="en-GB" altLang="en-US" sz="1000" dirty="0">
                  <a:solidFill>
                    <a:srgbClr val="333333"/>
                  </a:solidFill>
                </a:rPr>
                <a:t>RGB= 208, 217, 60</a:t>
              </a:r>
            </a:p>
          </p:txBody>
        </p:sp>
        <p:sp>
          <p:nvSpPr>
            <p:cNvPr id="138" name="Rectangle 111"/>
            <p:cNvSpPr>
              <a:spLocks noChangeArrowheads="1"/>
            </p:cNvSpPr>
            <p:nvPr/>
          </p:nvSpPr>
          <p:spPr bwMode="gray">
            <a:xfrm>
              <a:off x="-1905405" y="4642755"/>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39" name="Rectangle 112"/>
            <p:cNvSpPr>
              <a:spLocks noChangeArrowheads="1"/>
            </p:cNvSpPr>
            <p:nvPr/>
          </p:nvSpPr>
          <p:spPr bwMode="gray">
            <a:xfrm>
              <a:off x="-1614892" y="46051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Leaf</a:t>
              </a:r>
            </a:p>
            <a:p>
              <a:r>
                <a:rPr lang="en-GB" altLang="en-US" sz="1000" dirty="0">
                  <a:solidFill>
                    <a:srgbClr val="333333"/>
                  </a:solidFill>
                </a:rPr>
                <a:t>RGB= 52, 150, 81</a:t>
              </a:r>
            </a:p>
          </p:txBody>
        </p:sp>
        <p:grpSp>
          <p:nvGrpSpPr>
            <p:cNvPr id="140" name="Group 139"/>
            <p:cNvGrpSpPr/>
            <p:nvPr/>
          </p:nvGrpSpPr>
          <p:grpSpPr bwMode="gray">
            <a:xfrm>
              <a:off x="-3757621" y="282274"/>
              <a:ext cx="1823762" cy="5896276"/>
              <a:chOff x="-2581275" y="588529"/>
              <a:chExt cx="1823762" cy="5896276"/>
            </a:xfrm>
          </p:grpSpPr>
          <p:sp>
            <p:nvSpPr>
              <p:cNvPr id="152" name="Rectangle 104"/>
              <p:cNvSpPr>
                <a:spLocks noChangeArrowheads="1"/>
              </p:cNvSpPr>
              <p:nvPr userDrawn="1"/>
            </p:nvSpPr>
            <p:spPr bwMode="gray">
              <a:xfrm>
                <a:off x="-2581275" y="588529"/>
                <a:ext cx="1632754" cy="5896276"/>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53" name="Rectangle 105"/>
              <p:cNvSpPr>
                <a:spLocks noChangeArrowheads="1"/>
              </p:cNvSpPr>
              <p:nvPr userDrawn="1"/>
            </p:nvSpPr>
            <p:spPr bwMode="gray">
              <a:xfrm>
                <a:off x="-2449513" y="1176337"/>
                <a:ext cx="215900" cy="215900"/>
              </a:xfrm>
              <a:prstGeom prst="rect">
                <a:avLst/>
              </a:prstGeom>
              <a:solidFill>
                <a:srgbClr val="9797C2"/>
              </a:solidFill>
              <a:ln>
                <a:noFill/>
              </a:ln>
              <a:effectLst/>
            </p:spPr>
            <p:txBody>
              <a:bodyPr wrap="square" anchor="ctr">
                <a:noAutofit/>
              </a:bodyPr>
              <a:lstStyle/>
              <a:p>
                <a:endParaRPr lang="en-GB" sz="1000" dirty="0">
                  <a:solidFill>
                    <a:srgbClr val="000000"/>
                  </a:solidFill>
                </a:endParaRPr>
              </a:p>
            </p:txBody>
          </p:sp>
          <p:sp>
            <p:nvSpPr>
              <p:cNvPr id="154" name="Rectangle 106"/>
              <p:cNvSpPr>
                <a:spLocks noChangeArrowheads="1"/>
              </p:cNvSpPr>
              <p:nvPr userDrawn="1"/>
            </p:nvSpPr>
            <p:spPr bwMode="gray">
              <a:xfrm>
                <a:off x="-2159000" y="11414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151, 151, 194</a:t>
                </a:r>
              </a:p>
            </p:txBody>
          </p:sp>
          <p:sp>
            <p:nvSpPr>
              <p:cNvPr id="155" name="Rectangle 107"/>
              <p:cNvSpPr>
                <a:spLocks noChangeArrowheads="1"/>
              </p:cNvSpPr>
              <p:nvPr userDrawn="1"/>
            </p:nvSpPr>
            <p:spPr bwMode="gray">
              <a:xfrm>
                <a:off x="-2449513" y="1440644"/>
                <a:ext cx="215900" cy="215900"/>
              </a:xfrm>
              <a:prstGeom prst="rect">
                <a:avLst/>
              </a:prstGeom>
              <a:solidFill>
                <a:srgbClr val="A0CAE9"/>
              </a:solidFill>
              <a:ln>
                <a:noFill/>
              </a:ln>
              <a:effectLst/>
            </p:spPr>
            <p:txBody>
              <a:bodyPr wrap="square" anchor="ctr">
                <a:noAutofit/>
              </a:bodyPr>
              <a:lstStyle/>
              <a:p>
                <a:endParaRPr lang="en-GB" sz="1000" dirty="0">
                  <a:solidFill>
                    <a:srgbClr val="000000"/>
                  </a:solidFill>
                </a:endParaRPr>
              </a:p>
            </p:txBody>
          </p:sp>
          <p:sp>
            <p:nvSpPr>
              <p:cNvPr id="156" name="Rectangle 108"/>
              <p:cNvSpPr>
                <a:spLocks noChangeArrowheads="1"/>
              </p:cNvSpPr>
              <p:nvPr userDrawn="1"/>
            </p:nvSpPr>
            <p:spPr bwMode="gray">
              <a:xfrm>
                <a:off x="-2159000" y="140571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160, 202, 233</a:t>
                </a:r>
              </a:p>
            </p:txBody>
          </p:sp>
          <p:sp>
            <p:nvSpPr>
              <p:cNvPr id="157" name="Rectangle 109"/>
              <p:cNvSpPr>
                <a:spLocks noChangeArrowheads="1"/>
              </p:cNvSpPr>
              <p:nvPr userDrawn="1"/>
            </p:nvSpPr>
            <p:spPr bwMode="gray">
              <a:xfrm>
                <a:off x="-2449513" y="1701603"/>
                <a:ext cx="215900" cy="215900"/>
              </a:xfrm>
              <a:prstGeom prst="rect">
                <a:avLst/>
              </a:prstGeom>
              <a:solidFill>
                <a:srgbClr val="CD66A3"/>
              </a:solidFill>
              <a:ln>
                <a:noFill/>
              </a:ln>
              <a:effectLst/>
            </p:spPr>
            <p:txBody>
              <a:bodyPr wrap="square" anchor="ctr">
                <a:noAutofit/>
              </a:bodyPr>
              <a:lstStyle/>
              <a:p>
                <a:endParaRPr lang="en-GB" sz="1000" dirty="0">
                  <a:solidFill>
                    <a:srgbClr val="000000"/>
                  </a:solidFill>
                </a:endParaRPr>
              </a:p>
            </p:txBody>
          </p:sp>
          <p:sp>
            <p:nvSpPr>
              <p:cNvPr id="158" name="Rectangle 110"/>
              <p:cNvSpPr>
                <a:spLocks noChangeArrowheads="1"/>
              </p:cNvSpPr>
              <p:nvPr userDrawn="1"/>
            </p:nvSpPr>
            <p:spPr bwMode="gray">
              <a:xfrm>
                <a:off x="-2159000" y="166667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205, 102, 163</a:t>
                </a:r>
              </a:p>
            </p:txBody>
          </p:sp>
          <p:sp>
            <p:nvSpPr>
              <p:cNvPr id="159" name="Rectangle 111"/>
              <p:cNvSpPr>
                <a:spLocks noChangeArrowheads="1"/>
              </p:cNvSpPr>
              <p:nvPr userDrawn="1"/>
            </p:nvSpPr>
            <p:spPr bwMode="gray">
              <a:xfrm>
                <a:off x="-2449513" y="1987353"/>
                <a:ext cx="215900" cy="215900"/>
              </a:xfrm>
              <a:prstGeom prst="rect">
                <a:avLst/>
              </a:prstGeom>
              <a:solidFill>
                <a:srgbClr val="E3E88A"/>
              </a:solidFill>
              <a:ln>
                <a:noFill/>
              </a:ln>
              <a:effectLst/>
            </p:spPr>
            <p:txBody>
              <a:bodyPr wrap="square" anchor="ctr">
                <a:noAutofit/>
              </a:bodyPr>
              <a:lstStyle/>
              <a:p>
                <a:endParaRPr lang="en-GB" sz="1000" dirty="0">
                  <a:solidFill>
                    <a:srgbClr val="000000"/>
                  </a:solidFill>
                </a:endParaRPr>
              </a:p>
            </p:txBody>
          </p:sp>
          <p:sp>
            <p:nvSpPr>
              <p:cNvPr id="160" name="Rectangle 112"/>
              <p:cNvSpPr>
                <a:spLocks noChangeArrowheads="1"/>
              </p:cNvSpPr>
              <p:nvPr userDrawn="1"/>
            </p:nvSpPr>
            <p:spPr bwMode="gray">
              <a:xfrm>
                <a:off x="-2159000" y="195242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227, 232, 138</a:t>
                </a:r>
              </a:p>
            </p:txBody>
          </p:sp>
          <p:sp>
            <p:nvSpPr>
              <p:cNvPr id="161" name="Rectangle 113"/>
              <p:cNvSpPr>
                <a:spLocks noChangeArrowheads="1"/>
              </p:cNvSpPr>
              <p:nvPr userDrawn="1"/>
            </p:nvSpPr>
            <p:spPr bwMode="gray">
              <a:xfrm>
                <a:off x="-2449513" y="679450"/>
                <a:ext cx="1648401"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nSpc>
                    <a:spcPct val="90000"/>
                  </a:lnSpc>
                  <a:spcBef>
                    <a:spcPct val="20000"/>
                  </a:spcBef>
                  <a:spcAft>
                    <a:spcPct val="20000"/>
                  </a:spcAft>
                </a:pPr>
                <a:r>
                  <a:rPr lang="en-GB" altLang="en-US" sz="1000" b="1" dirty="0">
                    <a:solidFill>
                      <a:srgbClr val="333333"/>
                    </a:solidFill>
                  </a:rPr>
                  <a:t>Secondary chart colours</a:t>
                </a:r>
              </a:p>
            </p:txBody>
          </p:sp>
          <p:sp>
            <p:nvSpPr>
              <p:cNvPr id="162" name="Rectangle 107"/>
              <p:cNvSpPr>
                <a:spLocks noChangeArrowheads="1"/>
              </p:cNvSpPr>
              <p:nvPr/>
            </p:nvSpPr>
            <p:spPr bwMode="gray">
              <a:xfrm>
                <a:off x="-2449513" y="2277866"/>
                <a:ext cx="215900" cy="215900"/>
              </a:xfrm>
              <a:prstGeom prst="rect">
                <a:avLst/>
              </a:prstGeom>
              <a:solidFill>
                <a:srgbClr val="85C097"/>
              </a:solidFill>
              <a:ln>
                <a:noFill/>
              </a:ln>
              <a:effectLst/>
            </p:spPr>
            <p:txBody>
              <a:bodyPr wrap="square" anchor="ctr">
                <a:noAutofit/>
              </a:bodyPr>
              <a:lstStyle/>
              <a:p>
                <a:endParaRPr lang="en-GB" sz="1000" dirty="0">
                  <a:solidFill>
                    <a:srgbClr val="000000"/>
                  </a:solidFill>
                </a:endParaRPr>
              </a:p>
            </p:txBody>
          </p:sp>
          <p:sp>
            <p:nvSpPr>
              <p:cNvPr id="163" name="Rectangle 108"/>
              <p:cNvSpPr>
                <a:spLocks noChangeArrowheads="1"/>
              </p:cNvSpPr>
              <p:nvPr/>
            </p:nvSpPr>
            <p:spPr bwMode="gray">
              <a:xfrm>
                <a:off x="-2159000" y="224294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133, 192, 151</a:t>
                </a:r>
              </a:p>
            </p:txBody>
          </p:sp>
          <p:sp>
            <p:nvSpPr>
              <p:cNvPr id="164" name="Rectangle 109"/>
              <p:cNvSpPr>
                <a:spLocks noChangeArrowheads="1"/>
              </p:cNvSpPr>
              <p:nvPr/>
            </p:nvSpPr>
            <p:spPr bwMode="gray">
              <a:xfrm>
                <a:off x="-2449513" y="3111995"/>
                <a:ext cx="215900" cy="215900"/>
              </a:xfrm>
              <a:prstGeom prst="rect">
                <a:avLst/>
              </a:prstGeom>
              <a:solidFill>
                <a:srgbClr val="CBCAE0"/>
              </a:solidFill>
              <a:ln>
                <a:noFill/>
              </a:ln>
              <a:effectLst/>
            </p:spPr>
            <p:txBody>
              <a:bodyPr wrap="square" anchor="ctr">
                <a:noAutofit/>
              </a:bodyPr>
              <a:lstStyle/>
              <a:p>
                <a:endParaRPr lang="en-GB" sz="1000" dirty="0">
                  <a:solidFill>
                    <a:srgbClr val="000000"/>
                  </a:solidFill>
                </a:endParaRPr>
              </a:p>
            </p:txBody>
          </p:sp>
          <p:sp>
            <p:nvSpPr>
              <p:cNvPr id="165" name="Rectangle 110"/>
              <p:cNvSpPr>
                <a:spLocks noChangeArrowheads="1"/>
              </p:cNvSpPr>
              <p:nvPr/>
            </p:nvSpPr>
            <p:spPr bwMode="gray">
              <a:xfrm>
                <a:off x="-2159000" y="307707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203, 202, 224</a:t>
                </a:r>
              </a:p>
            </p:txBody>
          </p:sp>
          <p:sp>
            <p:nvSpPr>
              <p:cNvPr id="166" name="Rectangle 111"/>
              <p:cNvSpPr>
                <a:spLocks noChangeArrowheads="1"/>
              </p:cNvSpPr>
              <p:nvPr/>
            </p:nvSpPr>
            <p:spPr bwMode="gray">
              <a:xfrm>
                <a:off x="-2449513" y="3397745"/>
                <a:ext cx="215900" cy="215900"/>
              </a:xfrm>
              <a:prstGeom prst="rect">
                <a:avLst/>
              </a:prstGeom>
              <a:solidFill>
                <a:srgbClr val="CFE4F4"/>
              </a:solidFill>
              <a:ln>
                <a:noFill/>
              </a:ln>
              <a:effectLst/>
            </p:spPr>
            <p:txBody>
              <a:bodyPr wrap="square" anchor="ctr">
                <a:noAutofit/>
              </a:bodyPr>
              <a:lstStyle/>
              <a:p>
                <a:endParaRPr lang="en-GB" sz="1000" dirty="0">
                  <a:solidFill>
                    <a:srgbClr val="000000"/>
                  </a:solidFill>
                </a:endParaRPr>
              </a:p>
            </p:txBody>
          </p:sp>
          <p:sp>
            <p:nvSpPr>
              <p:cNvPr id="167" name="Rectangle 112"/>
              <p:cNvSpPr>
                <a:spLocks noChangeArrowheads="1"/>
              </p:cNvSpPr>
              <p:nvPr/>
            </p:nvSpPr>
            <p:spPr bwMode="gray">
              <a:xfrm>
                <a:off x="-2159000" y="336282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207, 228, 244</a:t>
                </a:r>
              </a:p>
            </p:txBody>
          </p:sp>
          <p:sp>
            <p:nvSpPr>
              <p:cNvPr id="168" name="Rectangle 111"/>
              <p:cNvSpPr>
                <a:spLocks noChangeArrowheads="1"/>
              </p:cNvSpPr>
              <p:nvPr userDrawn="1"/>
            </p:nvSpPr>
            <p:spPr bwMode="gray">
              <a:xfrm>
                <a:off x="-2449513" y="3668954"/>
                <a:ext cx="215900" cy="215900"/>
              </a:xfrm>
              <a:prstGeom prst="rect">
                <a:avLst/>
              </a:prstGeom>
              <a:solidFill>
                <a:srgbClr val="E6B2D1"/>
              </a:solidFill>
              <a:ln>
                <a:noFill/>
              </a:ln>
              <a:effectLst/>
            </p:spPr>
            <p:txBody>
              <a:bodyPr wrap="square" anchor="ctr">
                <a:noAutofit/>
              </a:bodyPr>
              <a:lstStyle/>
              <a:p>
                <a:endParaRPr lang="en-GB" sz="1000" dirty="0">
                  <a:solidFill>
                    <a:srgbClr val="000000"/>
                  </a:solidFill>
                </a:endParaRPr>
              </a:p>
            </p:txBody>
          </p:sp>
          <p:sp>
            <p:nvSpPr>
              <p:cNvPr id="169" name="Rectangle 112"/>
              <p:cNvSpPr>
                <a:spLocks noChangeArrowheads="1"/>
              </p:cNvSpPr>
              <p:nvPr userDrawn="1"/>
            </p:nvSpPr>
            <p:spPr bwMode="gray">
              <a:xfrm>
                <a:off x="-2159000" y="3634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230, 178, 209</a:t>
                </a:r>
              </a:p>
            </p:txBody>
          </p:sp>
          <p:sp>
            <p:nvSpPr>
              <p:cNvPr id="170" name="Rectangle 111"/>
              <p:cNvSpPr>
                <a:spLocks noChangeArrowheads="1"/>
              </p:cNvSpPr>
              <p:nvPr userDrawn="1"/>
            </p:nvSpPr>
            <p:spPr bwMode="gray">
              <a:xfrm>
                <a:off x="-2449513" y="3954704"/>
                <a:ext cx="215900" cy="215900"/>
              </a:xfrm>
              <a:prstGeom prst="rect">
                <a:avLst/>
              </a:prstGeom>
              <a:solidFill>
                <a:srgbClr val="F1F4C4"/>
              </a:solidFill>
              <a:ln>
                <a:noFill/>
              </a:ln>
              <a:effectLst/>
            </p:spPr>
            <p:txBody>
              <a:bodyPr wrap="square" anchor="ctr">
                <a:noAutofit/>
              </a:bodyPr>
              <a:lstStyle/>
              <a:p>
                <a:endParaRPr lang="en-GB" sz="1000" dirty="0">
                  <a:solidFill>
                    <a:srgbClr val="000000"/>
                  </a:solidFill>
                </a:endParaRPr>
              </a:p>
            </p:txBody>
          </p:sp>
          <p:sp>
            <p:nvSpPr>
              <p:cNvPr id="171" name="Rectangle 112"/>
              <p:cNvSpPr>
                <a:spLocks noChangeArrowheads="1"/>
              </p:cNvSpPr>
              <p:nvPr userDrawn="1"/>
            </p:nvSpPr>
            <p:spPr bwMode="gray">
              <a:xfrm>
                <a:off x="-2159000" y="39197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241, 244, 196</a:t>
                </a:r>
              </a:p>
            </p:txBody>
          </p:sp>
          <p:sp>
            <p:nvSpPr>
              <p:cNvPr id="172" name="Rectangle 111"/>
              <p:cNvSpPr>
                <a:spLocks noChangeArrowheads="1"/>
              </p:cNvSpPr>
              <p:nvPr userDrawn="1"/>
            </p:nvSpPr>
            <p:spPr bwMode="gray">
              <a:xfrm>
                <a:off x="-2449513" y="4240454"/>
                <a:ext cx="215900" cy="215900"/>
              </a:xfrm>
              <a:prstGeom prst="rect">
                <a:avLst/>
              </a:prstGeom>
              <a:solidFill>
                <a:srgbClr val="C2DFCA"/>
              </a:solidFill>
              <a:ln>
                <a:noFill/>
              </a:ln>
              <a:effectLst/>
            </p:spPr>
            <p:txBody>
              <a:bodyPr wrap="square" anchor="ctr">
                <a:noAutofit/>
              </a:bodyPr>
              <a:lstStyle/>
              <a:p>
                <a:endParaRPr lang="en-GB" sz="1000" dirty="0">
                  <a:solidFill>
                    <a:srgbClr val="000000"/>
                  </a:solidFill>
                </a:endParaRPr>
              </a:p>
            </p:txBody>
          </p:sp>
          <p:sp>
            <p:nvSpPr>
              <p:cNvPr id="173" name="Rectangle 112"/>
              <p:cNvSpPr>
                <a:spLocks noChangeArrowheads="1"/>
              </p:cNvSpPr>
              <p:nvPr userDrawn="1"/>
            </p:nvSpPr>
            <p:spPr bwMode="gray">
              <a:xfrm>
                <a:off x="-2159000" y="42055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194, 223, 202</a:t>
                </a:r>
              </a:p>
            </p:txBody>
          </p:sp>
          <p:sp>
            <p:nvSpPr>
              <p:cNvPr id="174" name="Rectangle 111"/>
              <p:cNvSpPr>
                <a:spLocks noChangeArrowheads="1"/>
              </p:cNvSpPr>
              <p:nvPr userDrawn="1"/>
            </p:nvSpPr>
            <p:spPr bwMode="gray">
              <a:xfrm>
                <a:off x="-2449513" y="4992390"/>
                <a:ext cx="215900" cy="215900"/>
              </a:xfrm>
              <a:prstGeom prst="rect">
                <a:avLst/>
              </a:prstGeom>
              <a:solidFill>
                <a:srgbClr val="E5E5F0"/>
              </a:solidFill>
              <a:ln>
                <a:noFill/>
              </a:ln>
              <a:effectLst/>
            </p:spPr>
            <p:txBody>
              <a:bodyPr wrap="square" anchor="ctr">
                <a:noAutofit/>
              </a:bodyPr>
              <a:lstStyle/>
              <a:p>
                <a:endParaRPr lang="en-GB" sz="1000" dirty="0">
                  <a:solidFill>
                    <a:srgbClr val="000000"/>
                  </a:solidFill>
                </a:endParaRPr>
              </a:p>
            </p:txBody>
          </p:sp>
          <p:sp>
            <p:nvSpPr>
              <p:cNvPr id="175" name="Rectangle 112"/>
              <p:cNvSpPr>
                <a:spLocks noChangeArrowheads="1"/>
              </p:cNvSpPr>
              <p:nvPr userDrawn="1"/>
            </p:nvSpPr>
            <p:spPr bwMode="gray">
              <a:xfrm>
                <a:off x="-2159000" y="495746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229, 229, 240</a:t>
                </a:r>
              </a:p>
            </p:txBody>
          </p:sp>
          <p:sp>
            <p:nvSpPr>
              <p:cNvPr id="176" name="Rectangle 111"/>
              <p:cNvSpPr>
                <a:spLocks noChangeArrowheads="1"/>
              </p:cNvSpPr>
              <p:nvPr userDrawn="1"/>
            </p:nvSpPr>
            <p:spPr bwMode="gray">
              <a:xfrm>
                <a:off x="-2449513" y="5274954"/>
                <a:ext cx="215900" cy="215900"/>
              </a:xfrm>
              <a:prstGeom prst="rect">
                <a:avLst/>
              </a:prstGeom>
              <a:solidFill>
                <a:srgbClr val="E7F2F9"/>
              </a:solidFill>
              <a:ln>
                <a:noFill/>
              </a:ln>
              <a:effectLst/>
            </p:spPr>
            <p:txBody>
              <a:bodyPr wrap="square" anchor="ctr">
                <a:noAutofit/>
              </a:bodyPr>
              <a:lstStyle/>
              <a:p>
                <a:endParaRPr lang="en-GB" sz="1000" dirty="0">
                  <a:solidFill>
                    <a:srgbClr val="000000"/>
                  </a:solidFill>
                </a:endParaRPr>
              </a:p>
            </p:txBody>
          </p:sp>
          <p:sp>
            <p:nvSpPr>
              <p:cNvPr id="177" name="Rectangle 112"/>
              <p:cNvSpPr>
                <a:spLocks noChangeArrowheads="1"/>
              </p:cNvSpPr>
              <p:nvPr userDrawn="1"/>
            </p:nvSpPr>
            <p:spPr bwMode="gray">
              <a:xfrm>
                <a:off x="-2159000" y="5240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231, 242, 249</a:t>
                </a:r>
              </a:p>
            </p:txBody>
          </p:sp>
          <p:sp>
            <p:nvSpPr>
              <p:cNvPr id="178" name="Rectangle 111"/>
              <p:cNvSpPr>
                <a:spLocks noChangeArrowheads="1"/>
              </p:cNvSpPr>
              <p:nvPr userDrawn="1"/>
            </p:nvSpPr>
            <p:spPr bwMode="gray">
              <a:xfrm>
                <a:off x="-2449513" y="5551483"/>
                <a:ext cx="215900" cy="215900"/>
              </a:xfrm>
              <a:prstGeom prst="rect">
                <a:avLst/>
              </a:prstGeom>
              <a:solidFill>
                <a:srgbClr val="F2D9E8"/>
              </a:solidFill>
              <a:ln>
                <a:noFill/>
              </a:ln>
              <a:effectLst/>
            </p:spPr>
            <p:txBody>
              <a:bodyPr wrap="square" anchor="ctr">
                <a:noAutofit/>
              </a:bodyPr>
              <a:lstStyle/>
              <a:p>
                <a:endParaRPr lang="en-GB" sz="1000" dirty="0">
                  <a:solidFill>
                    <a:srgbClr val="000000"/>
                  </a:solidFill>
                </a:endParaRPr>
              </a:p>
            </p:txBody>
          </p:sp>
          <p:sp>
            <p:nvSpPr>
              <p:cNvPr id="179" name="Rectangle 112"/>
              <p:cNvSpPr>
                <a:spLocks noChangeArrowheads="1"/>
              </p:cNvSpPr>
              <p:nvPr userDrawn="1"/>
            </p:nvSpPr>
            <p:spPr bwMode="gray">
              <a:xfrm>
                <a:off x="-2159000" y="551655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242, 217, 232</a:t>
                </a:r>
              </a:p>
            </p:txBody>
          </p:sp>
          <p:sp>
            <p:nvSpPr>
              <p:cNvPr id="180" name="Rectangle 111"/>
              <p:cNvSpPr>
                <a:spLocks noChangeArrowheads="1"/>
              </p:cNvSpPr>
              <p:nvPr userDrawn="1"/>
            </p:nvSpPr>
            <p:spPr bwMode="gray">
              <a:xfrm>
                <a:off x="-2449513" y="5840449"/>
                <a:ext cx="215900" cy="215900"/>
              </a:xfrm>
              <a:prstGeom prst="rect">
                <a:avLst/>
              </a:prstGeom>
              <a:solidFill>
                <a:srgbClr val="F8F9E2"/>
              </a:solidFill>
              <a:ln>
                <a:noFill/>
              </a:ln>
              <a:effectLst/>
            </p:spPr>
            <p:txBody>
              <a:bodyPr wrap="square" anchor="ctr">
                <a:noAutofit/>
              </a:bodyPr>
              <a:lstStyle/>
              <a:p>
                <a:endParaRPr lang="en-GB" sz="1000" dirty="0">
                  <a:solidFill>
                    <a:srgbClr val="000000"/>
                  </a:solidFill>
                </a:endParaRPr>
              </a:p>
            </p:txBody>
          </p:sp>
          <p:sp>
            <p:nvSpPr>
              <p:cNvPr id="181" name="Rectangle 112"/>
              <p:cNvSpPr>
                <a:spLocks noChangeArrowheads="1"/>
              </p:cNvSpPr>
              <p:nvPr userDrawn="1"/>
            </p:nvSpPr>
            <p:spPr bwMode="gray">
              <a:xfrm>
                <a:off x="-2159000" y="580552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248, 249, 226</a:t>
                </a:r>
              </a:p>
            </p:txBody>
          </p:sp>
          <p:sp>
            <p:nvSpPr>
              <p:cNvPr id="182" name="Rectangle 111"/>
              <p:cNvSpPr>
                <a:spLocks noChangeArrowheads="1"/>
              </p:cNvSpPr>
              <p:nvPr userDrawn="1"/>
            </p:nvSpPr>
            <p:spPr bwMode="gray">
              <a:xfrm>
                <a:off x="-2449513" y="6126951"/>
                <a:ext cx="215900" cy="215900"/>
              </a:xfrm>
              <a:prstGeom prst="rect">
                <a:avLst/>
              </a:prstGeom>
              <a:solidFill>
                <a:srgbClr val="E1EFE5"/>
              </a:solidFill>
              <a:ln>
                <a:noFill/>
              </a:ln>
              <a:effectLst/>
            </p:spPr>
            <p:txBody>
              <a:bodyPr wrap="square" anchor="ctr">
                <a:noAutofit/>
              </a:bodyPr>
              <a:lstStyle/>
              <a:p>
                <a:endParaRPr lang="en-GB" sz="1000" dirty="0">
                  <a:solidFill>
                    <a:srgbClr val="000000"/>
                  </a:solidFill>
                </a:endParaRPr>
              </a:p>
            </p:txBody>
          </p:sp>
          <p:sp>
            <p:nvSpPr>
              <p:cNvPr id="183" name="Rectangle 112"/>
              <p:cNvSpPr>
                <a:spLocks noChangeArrowheads="1"/>
              </p:cNvSpPr>
              <p:nvPr userDrawn="1"/>
            </p:nvSpPr>
            <p:spPr bwMode="gray">
              <a:xfrm>
                <a:off x="-2159000" y="609202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225, 239, 229</a:t>
                </a:r>
              </a:p>
            </p:txBody>
          </p:sp>
          <p:sp>
            <p:nvSpPr>
              <p:cNvPr id="184" name="Rectangle 113"/>
              <p:cNvSpPr>
                <a:spLocks noChangeArrowheads="1"/>
              </p:cNvSpPr>
              <p:nvPr userDrawn="1"/>
            </p:nvSpPr>
            <p:spPr bwMode="gray">
              <a:xfrm>
                <a:off x="-2449513" y="97294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60% tints</a:t>
                </a:r>
              </a:p>
            </p:txBody>
          </p:sp>
          <p:sp>
            <p:nvSpPr>
              <p:cNvPr id="185" name="Rectangle 113"/>
              <p:cNvSpPr>
                <a:spLocks noChangeArrowheads="1"/>
              </p:cNvSpPr>
              <p:nvPr userDrawn="1"/>
            </p:nvSpPr>
            <p:spPr bwMode="gray">
              <a:xfrm>
                <a:off x="-2449513" y="2860261"/>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30% tints</a:t>
                </a:r>
              </a:p>
            </p:txBody>
          </p:sp>
          <p:sp>
            <p:nvSpPr>
              <p:cNvPr id="186" name="Rectangle 113"/>
              <p:cNvSpPr>
                <a:spLocks noChangeArrowheads="1"/>
              </p:cNvSpPr>
              <p:nvPr userDrawn="1"/>
            </p:nvSpPr>
            <p:spPr bwMode="gray">
              <a:xfrm>
                <a:off x="-2449513" y="4746818"/>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15% tints</a:t>
                </a:r>
              </a:p>
            </p:txBody>
          </p:sp>
        </p:grpSp>
        <p:grpSp>
          <p:nvGrpSpPr>
            <p:cNvPr id="141" name="Group 140"/>
            <p:cNvGrpSpPr/>
            <p:nvPr/>
          </p:nvGrpSpPr>
          <p:grpSpPr bwMode="gray">
            <a:xfrm>
              <a:off x="-2037167" y="4944062"/>
              <a:ext cx="1872000" cy="1234488"/>
              <a:chOff x="-4322546" y="1625900"/>
              <a:chExt cx="1872000" cy="1234488"/>
            </a:xfrm>
          </p:grpSpPr>
          <p:sp>
            <p:nvSpPr>
              <p:cNvPr id="145" name="Rectangle 104"/>
              <p:cNvSpPr>
                <a:spLocks noChangeArrowheads="1"/>
              </p:cNvSpPr>
              <p:nvPr userDrawn="1"/>
            </p:nvSpPr>
            <p:spPr bwMode="gray">
              <a:xfrm>
                <a:off x="-4322546" y="2035016"/>
                <a:ext cx="1872000" cy="825372"/>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6" name="Rectangle 109"/>
              <p:cNvSpPr>
                <a:spLocks noChangeArrowheads="1"/>
              </p:cNvSpPr>
              <p:nvPr userDrawn="1"/>
            </p:nvSpPr>
            <p:spPr bwMode="gray">
              <a:xfrm>
                <a:off x="-4190784" y="2285167"/>
                <a:ext cx="215900" cy="215900"/>
              </a:xfrm>
              <a:prstGeom prst="rect">
                <a:avLst/>
              </a:prstGeom>
              <a:solidFill>
                <a:srgbClr val="FF0000"/>
              </a:solidFill>
              <a:ln>
                <a:noFill/>
              </a:ln>
              <a:effectLst/>
            </p:spPr>
            <p:txBody>
              <a:bodyPr wrap="square" anchor="ctr">
                <a:noAutofit/>
              </a:bodyPr>
              <a:lstStyle/>
              <a:p>
                <a:endParaRPr lang="en-GB" sz="1000" dirty="0">
                  <a:solidFill>
                    <a:srgbClr val="000000"/>
                  </a:solidFill>
                </a:endParaRPr>
              </a:p>
            </p:txBody>
          </p:sp>
          <p:sp>
            <p:nvSpPr>
              <p:cNvPr id="147" name="Rectangle 110"/>
              <p:cNvSpPr>
                <a:spLocks noChangeArrowheads="1"/>
              </p:cNvSpPr>
              <p:nvPr userDrawn="1"/>
            </p:nvSpPr>
            <p:spPr bwMode="gray">
              <a:xfrm>
                <a:off x="-3900271" y="224706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Minus</a:t>
                </a:r>
              </a:p>
              <a:p>
                <a:r>
                  <a:rPr lang="en-GB" altLang="en-US" sz="1000" dirty="0">
                    <a:solidFill>
                      <a:srgbClr val="333333"/>
                    </a:solidFill>
                  </a:rPr>
                  <a:t>RGB= 255, 0, 0</a:t>
                </a:r>
              </a:p>
            </p:txBody>
          </p:sp>
          <p:sp>
            <p:nvSpPr>
              <p:cNvPr id="148" name="Rectangle 113"/>
              <p:cNvSpPr>
                <a:spLocks noChangeArrowheads="1"/>
              </p:cNvSpPr>
              <p:nvPr userDrawn="1"/>
            </p:nvSpPr>
            <p:spPr bwMode="gray">
              <a:xfrm>
                <a:off x="-4190784" y="2060416"/>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Positive and Negative</a:t>
                </a:r>
              </a:p>
            </p:txBody>
          </p:sp>
          <p:sp>
            <p:nvSpPr>
              <p:cNvPr id="149" name="Rectangle 111"/>
              <p:cNvSpPr>
                <a:spLocks noChangeArrowheads="1"/>
              </p:cNvSpPr>
              <p:nvPr/>
            </p:nvSpPr>
            <p:spPr bwMode="gray">
              <a:xfrm>
                <a:off x="-4190784" y="2599492"/>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50" name="Rectangle 112"/>
              <p:cNvSpPr>
                <a:spLocks noChangeArrowheads="1"/>
              </p:cNvSpPr>
              <p:nvPr/>
            </p:nvSpPr>
            <p:spPr bwMode="gray">
              <a:xfrm>
                <a:off x="-3900271" y="256139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Plus</a:t>
                </a:r>
              </a:p>
              <a:p>
                <a:r>
                  <a:rPr lang="en-GB" altLang="en-US" sz="1000" dirty="0">
                    <a:solidFill>
                      <a:srgbClr val="333333"/>
                    </a:solidFill>
                  </a:rPr>
                  <a:t>RGB= 52, 150, 81</a:t>
                </a:r>
              </a:p>
            </p:txBody>
          </p:sp>
          <p:sp>
            <p:nvSpPr>
              <p:cNvPr id="151" name="Rectangle 113"/>
              <p:cNvSpPr>
                <a:spLocks noChangeArrowheads="1"/>
              </p:cNvSpPr>
              <p:nvPr userDrawn="1"/>
            </p:nvSpPr>
            <p:spPr bwMode="gray">
              <a:xfrm>
                <a:off x="-4190784" y="162590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Map fill</a:t>
                </a:r>
              </a:p>
            </p:txBody>
          </p:sp>
        </p:grpSp>
        <p:pic>
          <p:nvPicPr>
            <p:cNvPr id="142" name="Picture 141"/>
            <p:cNvPicPr>
              <a:picLocks noChangeAspect="1"/>
            </p:cNvPicPr>
            <p:nvPr/>
          </p:nvPicPr>
          <p:blipFill>
            <a:blip r:embed="rId3"/>
            <a:stretch>
              <a:fillRect/>
            </a:stretch>
          </p:blipFill>
          <p:spPr>
            <a:xfrm>
              <a:off x="-1905405" y="1725732"/>
              <a:ext cx="154783" cy="138908"/>
            </a:xfrm>
            <a:prstGeom prst="rect">
              <a:avLst/>
            </a:prstGeom>
          </p:spPr>
        </p:pic>
        <p:sp>
          <p:nvSpPr>
            <p:cNvPr id="143" name="Rectangle 111"/>
            <p:cNvSpPr>
              <a:spLocks noChangeArrowheads="1"/>
            </p:cNvSpPr>
            <p:nvPr userDrawn="1"/>
          </p:nvSpPr>
          <p:spPr bwMode="gray">
            <a:xfrm>
              <a:off x="-1905405" y="5140784"/>
              <a:ext cx="215900" cy="215900"/>
            </a:xfrm>
            <a:prstGeom prst="rect">
              <a:avLst/>
            </a:prstGeom>
            <a:solidFill>
              <a:srgbClr val="D9D9D9"/>
            </a:solidFill>
            <a:ln>
              <a:noFill/>
            </a:ln>
            <a:effectLst/>
          </p:spPr>
          <p:txBody>
            <a:bodyPr wrap="square" anchor="ctr">
              <a:noAutofit/>
            </a:bodyPr>
            <a:lstStyle/>
            <a:p>
              <a:endParaRPr lang="en-GB" sz="1000" dirty="0">
                <a:solidFill>
                  <a:srgbClr val="000000"/>
                </a:solidFill>
              </a:endParaRPr>
            </a:p>
          </p:txBody>
        </p:sp>
        <p:sp>
          <p:nvSpPr>
            <p:cNvPr id="144" name="Rectangle 112"/>
            <p:cNvSpPr>
              <a:spLocks noChangeArrowheads="1"/>
            </p:cNvSpPr>
            <p:nvPr userDrawn="1"/>
          </p:nvSpPr>
          <p:spPr bwMode="gray">
            <a:xfrm>
              <a:off x="-1614892" y="510268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217, 217, 217</a:t>
              </a:r>
            </a:p>
          </p:txBody>
        </p:sp>
      </p:grpSp>
    </p:spTree>
    <p:extLst>
      <p:ext uri="{BB962C8B-B14F-4D97-AF65-F5344CB8AC3E}">
        <p14:creationId xmlns:p14="http://schemas.microsoft.com/office/powerpoint/2010/main" val="40368559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35">
          <p15:clr>
            <a:srgbClr val="FBAE40"/>
          </p15:clr>
        </p15:guide>
        <p15:guide id="2" orient="horz" pos="3294">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36"/>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7"/>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38"/>
          </p:nvPr>
        </p:nvSpPr>
        <p:spPr>
          <a:xfrm>
            <a:off x="374400" y="1144800"/>
            <a:ext cx="1260000" cy="5040000"/>
          </a:xfrm>
        </p:spPr>
        <p:txBody>
          <a:bodyPr/>
          <a:lstStyle>
            <a:lvl2pPr>
              <a:defRPr sz="800"/>
            </a:lvl2pPr>
            <a:lvl3pPr>
              <a:defRPr sz="800"/>
            </a:lvl3pPr>
            <a:lvl4pPr>
              <a:defRPr sz="800"/>
            </a:lvl4pPr>
            <a:lvl5pPr>
              <a:defRPr sz="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2" name="Text Placeholder 5"/>
          <p:cNvSpPr>
            <a:spLocks noGrp="1"/>
          </p:cNvSpPr>
          <p:nvPr>
            <p:ph type="body" sz="quarter" idx="39"/>
          </p:nvPr>
        </p:nvSpPr>
        <p:spPr>
          <a:xfrm>
            <a:off x="7596000" y="1144800"/>
            <a:ext cx="1260000" cy="5040000"/>
          </a:xfrm>
        </p:spPr>
        <p:txBody>
          <a:bodyPr/>
          <a:lstStyle>
            <a:lvl2pPr>
              <a:defRPr sz="800"/>
            </a:lvl2pPr>
            <a:lvl3pPr>
              <a:defRPr sz="800"/>
            </a:lvl3pPr>
            <a:lvl4pPr>
              <a:defRPr sz="800"/>
            </a:lvl4pPr>
            <a:lvl5pPr>
              <a:defRPr sz="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3" name="Text Placeholder 5"/>
          <p:cNvSpPr>
            <a:spLocks noGrp="1"/>
          </p:cNvSpPr>
          <p:nvPr>
            <p:ph type="body" sz="quarter" idx="40"/>
          </p:nvPr>
        </p:nvSpPr>
        <p:spPr>
          <a:xfrm>
            <a:off x="4705200" y="1144800"/>
            <a:ext cx="2700000" cy="5040000"/>
          </a:xfrm>
        </p:spPr>
        <p:txBody>
          <a:bodyPr/>
          <a:lstStyle>
            <a:lvl2pPr>
              <a:defRPr sz="800"/>
            </a:lvl2pPr>
            <a:lvl3pPr>
              <a:defRPr sz="800"/>
            </a:lvl3pPr>
            <a:lvl4pPr>
              <a:defRPr sz="800"/>
            </a:lvl4pPr>
            <a:lvl5pPr>
              <a:defRPr sz="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4" name="Text Placeholder 5"/>
          <p:cNvSpPr>
            <a:spLocks noGrp="1"/>
          </p:cNvSpPr>
          <p:nvPr>
            <p:ph type="body" sz="quarter" idx="41"/>
          </p:nvPr>
        </p:nvSpPr>
        <p:spPr>
          <a:xfrm>
            <a:off x="1818000" y="1144800"/>
            <a:ext cx="2700000" cy="5040000"/>
          </a:xfrm>
        </p:spPr>
        <p:txBody>
          <a:bodyPr/>
          <a:lstStyle>
            <a:lvl2pPr>
              <a:defRPr sz="800"/>
            </a:lvl2pPr>
            <a:lvl3pPr>
              <a:defRPr sz="800"/>
            </a:lvl3pPr>
            <a:lvl4pPr>
              <a:defRPr sz="800"/>
            </a:lvl4pPr>
            <a:lvl5pPr>
              <a:defRPr sz="80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59639093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V Slide">
    <p:spTree>
      <p:nvGrpSpPr>
        <p:cNvPr id="1" name=""/>
        <p:cNvGrpSpPr/>
        <p:nvPr/>
      </p:nvGrpSpPr>
      <p:grpSpPr>
        <a:xfrm>
          <a:off x="0" y="0"/>
          <a:ext cx="0" cy="0"/>
          <a:chOff x="0" y="0"/>
          <a:chExt cx="0" cy="0"/>
        </a:xfrm>
      </p:grpSpPr>
      <p:sp>
        <p:nvSpPr>
          <p:cNvPr id="15" name="Text Placeholder 3"/>
          <p:cNvSpPr>
            <a:spLocks noGrp="1"/>
          </p:cNvSpPr>
          <p:nvPr>
            <p:ph type="body" sz="quarter" idx="25" hasCustomPrompt="1"/>
          </p:nvPr>
        </p:nvSpPr>
        <p:spPr>
          <a:xfrm>
            <a:off x="374325" y="1143000"/>
            <a:ext cx="3477595" cy="756000"/>
          </a:xfrm>
        </p:spPr>
        <p:txBody>
          <a:bodyPr/>
          <a:lstStyle>
            <a:lvl1pPr>
              <a:defRPr sz="1000"/>
            </a:lvl1pPr>
            <a:lvl2pPr>
              <a:defRPr sz="900" b="1"/>
            </a:lvl2pPr>
          </a:lstStyle>
          <a:p>
            <a:pPr lvl="0"/>
            <a:r>
              <a:rPr lang="en-GB" noProof="0" dirty="0" smtClean="0"/>
              <a:t>Click to edit heading</a:t>
            </a:r>
          </a:p>
          <a:p>
            <a:pPr lvl="1"/>
            <a:r>
              <a:rPr lang="en-GB" noProof="0" dirty="0" smtClean="0"/>
              <a:t>Second level</a:t>
            </a:r>
            <a:endParaRPr lang="en-GB" noProof="0" dirty="0"/>
          </a:p>
        </p:txBody>
      </p:sp>
      <p:sp>
        <p:nvSpPr>
          <p:cNvPr id="6" name="Picture Placeholder 5"/>
          <p:cNvSpPr>
            <a:spLocks noGrp="1"/>
          </p:cNvSpPr>
          <p:nvPr>
            <p:ph type="pic" sz="quarter" idx="32"/>
          </p:nvPr>
        </p:nvSpPr>
        <p:spPr>
          <a:xfrm>
            <a:off x="3937953" y="1142998"/>
            <a:ext cx="576372" cy="762642"/>
          </a:xfrm>
        </p:spPr>
        <p:txBody>
          <a:bodyPr/>
          <a:lstStyle/>
          <a:p>
            <a:r>
              <a:rPr lang="en-US" noProof="0" smtClean="0"/>
              <a:t>Click icon to add picture</a:t>
            </a:r>
            <a:endParaRPr lang="en-GB" noProof="0" dirty="0"/>
          </a:p>
        </p:txBody>
      </p:sp>
      <p:sp>
        <p:nvSpPr>
          <p:cNvPr id="19" name="Text Placeholder 3"/>
          <p:cNvSpPr>
            <a:spLocks noGrp="1"/>
          </p:cNvSpPr>
          <p:nvPr>
            <p:ph type="body" sz="quarter" idx="34" hasCustomPrompt="1"/>
          </p:nvPr>
        </p:nvSpPr>
        <p:spPr>
          <a:xfrm>
            <a:off x="4708725" y="1143000"/>
            <a:ext cx="3477595" cy="756000"/>
          </a:xfrm>
        </p:spPr>
        <p:txBody>
          <a:bodyPr/>
          <a:lstStyle>
            <a:lvl1pPr>
              <a:defRPr sz="1000"/>
            </a:lvl1pPr>
            <a:lvl2pPr>
              <a:defRPr sz="900" b="1"/>
            </a:lvl2pPr>
          </a:lstStyle>
          <a:p>
            <a:pPr lvl="0"/>
            <a:r>
              <a:rPr lang="en-GB" noProof="0" dirty="0" smtClean="0"/>
              <a:t>Click to edit heading</a:t>
            </a:r>
          </a:p>
          <a:p>
            <a:pPr lvl="1"/>
            <a:r>
              <a:rPr lang="en-GB" noProof="0" dirty="0" smtClean="0"/>
              <a:t>Second level</a:t>
            </a:r>
            <a:endParaRPr lang="en-GB" noProof="0" dirty="0"/>
          </a:p>
        </p:txBody>
      </p:sp>
      <p:sp>
        <p:nvSpPr>
          <p:cNvPr id="21" name="Picture Placeholder 5"/>
          <p:cNvSpPr>
            <a:spLocks noGrp="1"/>
          </p:cNvSpPr>
          <p:nvPr>
            <p:ph type="pic" sz="quarter" idx="36"/>
          </p:nvPr>
        </p:nvSpPr>
        <p:spPr>
          <a:xfrm>
            <a:off x="8272353" y="1142998"/>
            <a:ext cx="576372" cy="762642"/>
          </a:xfrm>
        </p:spPr>
        <p:txBody>
          <a:bodyPr/>
          <a:lstStyle/>
          <a:p>
            <a:r>
              <a:rPr lang="en-US" noProof="0" smtClean="0"/>
              <a:t>Click icon to add picture</a:t>
            </a:r>
            <a:endParaRPr lang="en-GB" noProof="0" dirty="0"/>
          </a:p>
        </p:txBody>
      </p:sp>
      <p:sp>
        <p:nvSpPr>
          <p:cNvPr id="5" name="Slide Number Placeholder 4"/>
          <p:cNvSpPr>
            <a:spLocks noGrp="1"/>
          </p:cNvSpPr>
          <p:nvPr>
            <p:ph type="sldNum" sz="quarter" idx="38"/>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39"/>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7" name="Title 6"/>
          <p:cNvSpPr>
            <a:spLocks noGrp="1"/>
          </p:cNvSpPr>
          <p:nvPr>
            <p:ph type="title"/>
          </p:nvPr>
        </p:nvSpPr>
        <p:spPr/>
        <p:txBody>
          <a:bodyPr/>
          <a:lstStyle/>
          <a:p>
            <a:r>
              <a:rPr lang="en-US" noProof="0" smtClean="0"/>
              <a:t>Click to edit Master title style</a:t>
            </a:r>
            <a:endParaRPr lang="en-GB" noProof="0" dirty="0"/>
          </a:p>
        </p:txBody>
      </p:sp>
      <p:sp>
        <p:nvSpPr>
          <p:cNvPr id="17"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4" name="Text Placeholder 3"/>
          <p:cNvSpPr>
            <a:spLocks noGrp="1"/>
          </p:cNvSpPr>
          <p:nvPr>
            <p:ph type="body" sz="quarter" idx="40"/>
          </p:nvPr>
        </p:nvSpPr>
        <p:spPr>
          <a:xfrm>
            <a:off x="374400" y="1990800"/>
            <a:ext cx="4140000" cy="3600000"/>
          </a:xfrm>
        </p:spPr>
        <p:txBody>
          <a:bodyPr/>
          <a:lstStyle>
            <a:lvl1pPr>
              <a:defRPr sz="900" b="0">
                <a:solidFill>
                  <a:schemeClr val="tx1"/>
                </a:solidFill>
              </a:defRPr>
            </a:lvl1pPr>
            <a:lvl2pPr>
              <a:defRPr sz="900" b="0"/>
            </a:lvl2pPr>
            <a:lvl3pPr>
              <a:defRPr sz="900" b="0"/>
            </a:lvl3pPr>
            <a:lvl4pPr>
              <a:defRPr sz="900" b="0"/>
            </a:lvl4pPr>
            <a:lvl5pPr>
              <a:defRPr sz="900" b="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6" name="Text Placeholder 3"/>
          <p:cNvSpPr>
            <a:spLocks noGrp="1"/>
          </p:cNvSpPr>
          <p:nvPr>
            <p:ph type="body" sz="quarter" idx="41"/>
          </p:nvPr>
        </p:nvSpPr>
        <p:spPr>
          <a:xfrm>
            <a:off x="4708800" y="1990800"/>
            <a:ext cx="4140000" cy="3600000"/>
          </a:xfrm>
        </p:spPr>
        <p:txBody>
          <a:bodyPr/>
          <a:lstStyle>
            <a:lvl1pPr>
              <a:defRPr sz="900" b="0">
                <a:solidFill>
                  <a:schemeClr val="tx1"/>
                </a:solidFill>
              </a:defRPr>
            </a:lvl1pPr>
            <a:lvl2pPr>
              <a:defRPr sz="900" b="0"/>
            </a:lvl2pPr>
            <a:lvl3pPr>
              <a:defRPr sz="900" b="0"/>
            </a:lvl3pPr>
            <a:lvl4pPr>
              <a:defRPr sz="900" b="0"/>
            </a:lvl4pPr>
            <a:lvl5pPr>
              <a:defRPr sz="900" b="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4" name="Text Placeholder 3"/>
          <p:cNvSpPr>
            <a:spLocks noGrp="1"/>
          </p:cNvSpPr>
          <p:nvPr>
            <p:ph type="body" sz="quarter" idx="42"/>
          </p:nvPr>
        </p:nvSpPr>
        <p:spPr>
          <a:xfrm>
            <a:off x="374400" y="5729688"/>
            <a:ext cx="4140000" cy="507600"/>
          </a:xfrm>
        </p:spPr>
        <p:txBody>
          <a:bodyPr/>
          <a:lstStyle>
            <a:lvl1pPr>
              <a:defRPr sz="900" b="1">
                <a:solidFill>
                  <a:schemeClr val="tx1"/>
                </a:solidFill>
              </a:defRPr>
            </a:lvl1pPr>
            <a:lvl2pPr>
              <a:defRPr sz="900" b="0"/>
            </a:lvl2pPr>
            <a:lvl3pPr>
              <a:defRPr sz="900" b="0"/>
            </a:lvl3pPr>
            <a:lvl4pPr>
              <a:defRPr sz="900" b="0"/>
            </a:lvl4pPr>
            <a:lvl5pPr>
              <a:defRPr sz="900" b="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8" name="Text Placeholder 3"/>
          <p:cNvSpPr>
            <a:spLocks noGrp="1"/>
          </p:cNvSpPr>
          <p:nvPr>
            <p:ph type="body" sz="quarter" idx="43"/>
          </p:nvPr>
        </p:nvSpPr>
        <p:spPr>
          <a:xfrm>
            <a:off x="4708800" y="5729688"/>
            <a:ext cx="4140000" cy="507600"/>
          </a:xfrm>
        </p:spPr>
        <p:txBody>
          <a:bodyPr/>
          <a:lstStyle>
            <a:lvl1pPr>
              <a:defRPr sz="900" b="1">
                <a:solidFill>
                  <a:schemeClr val="tx1"/>
                </a:solidFill>
              </a:defRPr>
            </a:lvl1pPr>
            <a:lvl2pPr>
              <a:defRPr sz="900" b="0"/>
            </a:lvl2pPr>
            <a:lvl3pPr>
              <a:defRPr sz="900" b="0"/>
            </a:lvl3pPr>
            <a:lvl4pPr>
              <a:defRPr sz="900" b="0"/>
            </a:lvl4pPr>
            <a:lvl5pPr>
              <a:defRPr sz="900" b="0"/>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368911344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facing">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2" name="Footer Placeholder 1"/>
          <p:cNvSpPr>
            <a:spLocks noGrp="1"/>
          </p:cNvSpPr>
          <p:nvPr>
            <p:ph type="ftr" sz="quarter" idx="12"/>
          </p:nvPr>
        </p:nvSpPr>
        <p:spPr/>
        <p:txBody>
          <a:bodyPr/>
          <a:lstStyle/>
          <a:p>
            <a:r>
              <a:rPr lang="en-GB" dirty="0" smtClean="0">
                <a:solidFill>
                  <a:srgbClr val="000000">
                    <a:tint val="75000"/>
                  </a:srgbClr>
                </a:solidFill>
              </a:rPr>
              <a:t>[Insert filepath here]</a:t>
            </a:r>
            <a:endParaRPr lang="en-GB" dirty="0">
              <a:solidFill>
                <a:srgbClr val="000000">
                  <a:tint val="75000"/>
                </a:srgbClr>
              </a:solidFill>
            </a:endParaRPr>
          </a:p>
        </p:txBody>
      </p:sp>
      <p:grpSp>
        <p:nvGrpSpPr>
          <p:cNvPr id="4" name="Group 4"/>
          <p:cNvGrpSpPr>
            <a:grpSpLocks/>
          </p:cNvGrpSpPr>
          <p:nvPr userDrawn="1"/>
        </p:nvGrpSpPr>
        <p:grpSpPr bwMode="auto">
          <a:xfrm>
            <a:off x="-1079500" y="1436688"/>
            <a:ext cx="10225088" cy="5426075"/>
            <a:chOff x="-680" y="905"/>
            <a:chExt cx="6441" cy="3418"/>
          </a:xfrm>
        </p:grpSpPr>
        <p:sp>
          <p:nvSpPr>
            <p:cNvPr id="6" name="Rectangle 2"/>
            <p:cNvSpPr>
              <a:spLocks noChangeArrowheads="1"/>
            </p:cNvSpPr>
            <p:nvPr/>
          </p:nvSpPr>
          <p:spPr bwMode="auto">
            <a:xfrm>
              <a:off x="-680" y="905"/>
              <a:ext cx="567" cy="340"/>
            </a:xfrm>
            <a:prstGeom prst="rect">
              <a:avLst/>
            </a:prstGeom>
            <a:solidFill>
              <a:schemeClr val="accent1"/>
            </a:solidFill>
            <a:ln w="9525" algn="ctr">
              <a:noFill/>
              <a:miter lim="800000"/>
              <a:headEnd/>
              <a:tailEnd type="none" w="sm" len="sm"/>
            </a:ln>
            <a:effectLst/>
          </p:spPr>
          <p:txBody>
            <a:bodyPr wrap="none" lIns="0" tIns="0" rIns="0" bIns="0" anchor="ctr"/>
            <a:lstStyle/>
            <a:p>
              <a:pPr algn="ctr">
                <a:defRPr/>
              </a:pPr>
              <a:r>
                <a:rPr lang="en-GB" sz="1600" b="1">
                  <a:solidFill>
                    <a:srgbClr val="000000"/>
                  </a:solidFill>
                </a:rPr>
                <a:t>Facing</a:t>
              </a:r>
            </a:p>
          </p:txBody>
        </p:sp>
        <p:sp>
          <p:nvSpPr>
            <p:cNvPr id="7" name="Rectangle 3"/>
            <p:cNvSpPr>
              <a:spLocks noChangeArrowheads="1"/>
            </p:cNvSpPr>
            <p:nvPr/>
          </p:nvSpPr>
          <p:spPr bwMode="auto">
            <a:xfrm>
              <a:off x="0" y="4005"/>
              <a:ext cx="5761" cy="318"/>
            </a:xfrm>
            <a:prstGeom prst="rect">
              <a:avLst/>
            </a:prstGeom>
            <a:solidFill>
              <a:schemeClr val="bg1"/>
            </a:solidFill>
            <a:ln w="9525" algn="ctr">
              <a:noFill/>
              <a:miter lim="800000"/>
              <a:headEnd/>
              <a:tailEnd type="none" w="sm" len="sm"/>
            </a:ln>
            <a:effectLst/>
          </p:spPr>
          <p:txBody>
            <a:bodyPr wrap="none" lIns="0" tIns="0" rIns="0" bIns="0" anchor="ctr"/>
            <a:lstStyle/>
            <a:p>
              <a:pPr>
                <a:defRPr/>
              </a:pPr>
              <a:endParaRPr lang="en-GB">
                <a:solidFill>
                  <a:srgbClr val="000000"/>
                </a:solidFill>
              </a:endParaRPr>
            </a:p>
          </p:txBody>
        </p:sp>
      </p:grpSp>
      <p:sp>
        <p:nvSpPr>
          <p:cNvPr id="3" name="Title 2"/>
          <p:cNvSpPr>
            <a:spLocks noGrp="1"/>
          </p:cNvSpPr>
          <p:nvPr>
            <p:ph type="title"/>
          </p:nvPr>
        </p:nvSpPr>
        <p:spPr/>
        <p:txBody>
          <a:bodyPr/>
          <a:lstStyle/>
          <a:p>
            <a:r>
              <a:rPr lang="en-US" smtClean="0"/>
              <a:t>Click to edit Master title style</a:t>
            </a:r>
            <a:endParaRPr lang="en-GB"/>
          </a:p>
        </p:txBody>
      </p:sp>
      <p:sp>
        <p:nvSpPr>
          <p:cNvPr id="8"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9" name="Slide Number Placeholder 5"/>
          <p:cNvSpPr txBox="1">
            <a:spLocks/>
          </p:cNvSpPr>
          <p:nvPr userDrawn="1"/>
        </p:nvSpPr>
        <p:spPr bwMode="gray">
          <a:xfrm>
            <a:off x="7108877" y="6568064"/>
            <a:ext cx="253206"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D2A080-DA64-4F5C-9131-47EB793B4410}" type="slidenum">
              <a:rPr lang="en-GB" smtClean="0">
                <a:solidFill>
                  <a:srgbClr val="000000"/>
                </a:solidFill>
              </a:rPr>
              <a:pPr/>
              <a:t>‹#›</a:t>
            </a:fld>
            <a:endParaRPr lang="en-GB" dirty="0">
              <a:solidFill>
                <a:srgbClr val="000000"/>
              </a:solidFill>
            </a:endParaRPr>
          </a:p>
        </p:txBody>
      </p:sp>
      <p:sp>
        <p:nvSpPr>
          <p:cNvPr id="10" name="TextBox 9"/>
          <p:cNvSpPr txBox="1"/>
          <p:nvPr userDrawn="1"/>
        </p:nvSpPr>
        <p:spPr>
          <a:xfrm>
            <a:off x="532800" y="6570000"/>
            <a:ext cx="6372000" cy="144000"/>
          </a:xfrm>
          <a:prstGeom prst="rect">
            <a:avLst/>
          </a:prstGeom>
          <a:noFill/>
        </p:spPr>
        <p:txBody>
          <a:bodyPr wrap="none" lIns="0" tIns="0" rIns="0" bIns="0" rtlCol="0">
            <a:noAutofit/>
          </a:bodyPr>
          <a:lstStyle/>
          <a:p>
            <a:pPr>
              <a:buClr>
                <a:srgbClr val="FF6200"/>
              </a:buClr>
            </a:pPr>
            <a:r>
              <a:rPr lang="en-GB" sz="700" dirty="0" err="1">
                <a:solidFill>
                  <a:srgbClr val="333333"/>
                </a:solidFill>
                <a:cs typeface="Arial" panose="020B0604020202020204" pitchFamily="34" charset="0"/>
              </a:rPr>
              <a:t>Apax</a:t>
            </a:r>
            <a:r>
              <a:rPr lang="en-GB" sz="700" dirty="0">
                <a:solidFill>
                  <a:srgbClr val="333333"/>
                </a:solidFill>
                <a:cs typeface="Arial" panose="020B0604020202020204" pitchFamily="34" charset="0"/>
              </a:rPr>
              <a:t> | February 2016</a:t>
            </a:r>
          </a:p>
        </p:txBody>
      </p:sp>
    </p:spTree>
    <p:extLst>
      <p:ext uri="{BB962C8B-B14F-4D97-AF65-F5344CB8AC3E}">
        <p14:creationId xmlns:p14="http://schemas.microsoft.com/office/powerpoint/2010/main" val="421140811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lank Facin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4" name="Footer Placeholder 3"/>
          <p:cNvSpPr>
            <a:spLocks noGrp="1"/>
          </p:cNvSpPr>
          <p:nvPr>
            <p:ph type="ftr" sz="quarter" idx="11"/>
          </p:nvPr>
        </p:nvSpPr>
        <p:spPr/>
        <p:txBody>
          <a:bodyPr/>
          <a:lstStyle/>
          <a:p>
            <a:r>
              <a:rPr lang="en-GB" smtClean="0">
                <a:solidFill>
                  <a:srgbClr val="000000">
                    <a:tint val="75000"/>
                  </a:srgbClr>
                </a:solidFill>
              </a:rPr>
              <a:t>[Insert filepath here]</a:t>
            </a:r>
            <a:endParaRPr lang="en-GB" dirty="0">
              <a:solidFill>
                <a:srgbClr val="000000">
                  <a:tint val="75000"/>
                </a:srgbClr>
              </a:solidFill>
            </a:endParaRPr>
          </a:p>
        </p:txBody>
      </p:sp>
      <p:grpSp>
        <p:nvGrpSpPr>
          <p:cNvPr id="6" name="Group 4"/>
          <p:cNvGrpSpPr>
            <a:grpSpLocks/>
          </p:cNvGrpSpPr>
          <p:nvPr userDrawn="1"/>
        </p:nvGrpSpPr>
        <p:grpSpPr bwMode="auto">
          <a:xfrm>
            <a:off x="-1079500" y="1436688"/>
            <a:ext cx="10225088" cy="5426075"/>
            <a:chOff x="-680" y="905"/>
            <a:chExt cx="6441" cy="3418"/>
          </a:xfrm>
        </p:grpSpPr>
        <p:sp>
          <p:nvSpPr>
            <p:cNvPr id="7" name="Rectangle 2"/>
            <p:cNvSpPr>
              <a:spLocks noChangeArrowheads="1"/>
            </p:cNvSpPr>
            <p:nvPr/>
          </p:nvSpPr>
          <p:spPr bwMode="auto">
            <a:xfrm>
              <a:off x="-680" y="905"/>
              <a:ext cx="567" cy="340"/>
            </a:xfrm>
            <a:prstGeom prst="rect">
              <a:avLst/>
            </a:prstGeom>
            <a:solidFill>
              <a:schemeClr val="accent1"/>
            </a:solidFill>
            <a:ln w="9525" algn="ctr">
              <a:noFill/>
              <a:miter lim="800000"/>
              <a:headEnd/>
              <a:tailEnd type="none" w="sm" len="sm"/>
            </a:ln>
            <a:effectLst/>
          </p:spPr>
          <p:txBody>
            <a:bodyPr wrap="none" lIns="0" tIns="0" rIns="0" bIns="0" anchor="ctr"/>
            <a:lstStyle/>
            <a:p>
              <a:pPr algn="ctr">
                <a:defRPr/>
              </a:pPr>
              <a:r>
                <a:rPr lang="en-GB" sz="1600" b="1">
                  <a:solidFill>
                    <a:srgbClr val="000000"/>
                  </a:solidFill>
                </a:rPr>
                <a:t>Facing</a:t>
              </a:r>
            </a:p>
          </p:txBody>
        </p:sp>
        <p:sp>
          <p:nvSpPr>
            <p:cNvPr id="8" name="Rectangle 3"/>
            <p:cNvSpPr>
              <a:spLocks noChangeArrowheads="1"/>
            </p:cNvSpPr>
            <p:nvPr/>
          </p:nvSpPr>
          <p:spPr bwMode="auto">
            <a:xfrm>
              <a:off x="0" y="4005"/>
              <a:ext cx="5761" cy="318"/>
            </a:xfrm>
            <a:prstGeom prst="rect">
              <a:avLst/>
            </a:prstGeom>
            <a:solidFill>
              <a:schemeClr val="bg1"/>
            </a:solidFill>
            <a:ln w="9525" algn="ctr">
              <a:noFill/>
              <a:miter lim="800000"/>
              <a:headEnd/>
              <a:tailEnd type="none" w="sm" len="sm"/>
            </a:ln>
            <a:effectLst/>
          </p:spPr>
          <p:txBody>
            <a:bodyPr wrap="none" lIns="0" tIns="0" rIns="0" bIns="0" anchor="ctr"/>
            <a:lstStyle/>
            <a:p>
              <a:pPr>
                <a:defRPr/>
              </a:pPr>
              <a:endParaRPr lang="en-GB">
                <a:solidFill>
                  <a:srgbClr val="000000"/>
                </a:solidFill>
              </a:endParaRPr>
            </a:p>
          </p:txBody>
        </p:sp>
      </p:grpSp>
    </p:spTree>
    <p:extLst>
      <p:ext uri="{BB962C8B-B14F-4D97-AF65-F5344CB8AC3E}">
        <p14:creationId xmlns:p14="http://schemas.microsoft.com/office/powerpoint/2010/main" val="2453312012"/>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5" name="Slide Number Placeholder 5"/>
          <p:cNvSpPr>
            <a:spLocks noGrp="1"/>
          </p:cNvSpPr>
          <p:nvPr>
            <p:ph type="sldNum" sz="quarter" idx="12"/>
          </p:nvPr>
        </p:nvSpPr>
        <p:spPr/>
        <p:txBody>
          <a:bodyPr/>
          <a:lstStyle>
            <a:lvl1pPr>
              <a:defRPr/>
            </a:lvl1pPr>
          </a:lstStyle>
          <a:p>
            <a:pPr>
              <a:defRPr/>
            </a:pPr>
            <a:fld id="{846B488E-D3C6-42DA-AE15-F0DF8AB127FA}" type="slidenum">
              <a:rPr lang="en-GB" smtClean="0">
                <a:solidFill>
                  <a:srgbClr val="000000"/>
                </a:solidFill>
              </a:rPr>
              <a:pPr>
                <a:defRPr/>
              </a:pPr>
              <a:t>‹#›</a:t>
            </a:fld>
            <a:endParaRPr lang="en-GB" dirty="0">
              <a:solidFill>
                <a:srgbClr val="000000"/>
              </a:solidFill>
            </a:endParaRPr>
          </a:p>
        </p:txBody>
      </p:sp>
      <p:grpSp>
        <p:nvGrpSpPr>
          <p:cNvPr id="4" name="Group 54"/>
          <p:cNvGrpSpPr>
            <a:grpSpLocks/>
          </p:cNvGrpSpPr>
          <p:nvPr/>
        </p:nvGrpSpPr>
        <p:grpSpPr bwMode="auto">
          <a:xfrm>
            <a:off x="-1404938" y="25400"/>
            <a:ext cx="1081088" cy="6684963"/>
            <a:chOff x="123" y="2656"/>
            <a:chExt cx="541" cy="7773"/>
          </a:xfrm>
        </p:grpSpPr>
        <p:grpSp>
          <p:nvGrpSpPr>
            <p:cNvPr id="6" name="Group 48"/>
            <p:cNvGrpSpPr>
              <a:grpSpLocks noChangeAspect="1"/>
            </p:cNvGrpSpPr>
            <p:nvPr/>
          </p:nvGrpSpPr>
          <p:grpSpPr bwMode="auto">
            <a:xfrm>
              <a:off x="139" y="2656"/>
              <a:ext cx="521" cy="785"/>
              <a:chOff x="2927" y="1098"/>
              <a:chExt cx="459" cy="692"/>
            </a:xfrm>
          </p:grpSpPr>
          <p:sp>
            <p:nvSpPr>
              <p:cNvPr id="31" name="Rectangle 7"/>
              <p:cNvSpPr>
                <a:spLocks noChangeAspect="1" noChangeArrowheads="1"/>
              </p:cNvSpPr>
              <p:nvPr/>
            </p:nvSpPr>
            <p:spPr bwMode="auto">
              <a:xfrm>
                <a:off x="2927" y="1098"/>
                <a:ext cx="453" cy="452"/>
              </a:xfrm>
              <a:prstGeom prst="rect">
                <a:avLst/>
              </a:prstGeom>
              <a:solidFill>
                <a:schemeClr val="accent1"/>
              </a:solidFill>
              <a:ln>
                <a:noFill/>
              </a:ln>
              <a:effectLst/>
              <a:extLst/>
            </p:spPr>
            <p:txBody>
              <a:bodyPr wrap="none" lIns="72000" tIns="0" rIns="0" bIns="0" anchor="ctr"/>
              <a:lstStyle/>
              <a:p>
                <a:pPr>
                  <a:defRPr/>
                </a:pPr>
                <a:r>
                  <a:rPr lang="en-GB" sz="800" b="1" dirty="0">
                    <a:solidFill>
                      <a:srgbClr val="FFFFFF"/>
                    </a:solidFill>
                    <a:latin typeface="Arial"/>
                  </a:rPr>
                  <a:t>255</a:t>
                </a:r>
              </a:p>
              <a:p>
                <a:pPr>
                  <a:defRPr/>
                </a:pPr>
                <a:r>
                  <a:rPr lang="en-GB" sz="800" b="1" dirty="0">
                    <a:solidFill>
                      <a:srgbClr val="FFFFFF"/>
                    </a:solidFill>
                    <a:latin typeface="Arial"/>
                  </a:rPr>
                  <a:t>102</a:t>
                </a:r>
              </a:p>
              <a:p>
                <a:pPr>
                  <a:defRPr/>
                </a:pPr>
                <a:r>
                  <a:rPr lang="en-GB" sz="800" b="1" dirty="0">
                    <a:solidFill>
                      <a:srgbClr val="FFFFFF"/>
                    </a:solidFill>
                    <a:latin typeface="Arial"/>
                  </a:rPr>
                  <a:t>0</a:t>
                </a:r>
              </a:p>
            </p:txBody>
          </p:sp>
          <p:sp>
            <p:nvSpPr>
              <p:cNvPr id="32" name="Text Box 21"/>
              <p:cNvSpPr txBox="1">
                <a:spLocks noChangeAspect="1" noChangeArrowheads="1"/>
              </p:cNvSpPr>
              <p:nvPr/>
            </p:nvSpPr>
            <p:spPr bwMode="auto">
              <a:xfrm>
                <a:off x="2933" y="1585"/>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100% ING Orange</a:t>
                </a:r>
              </a:p>
            </p:txBody>
          </p:sp>
        </p:grpSp>
        <p:grpSp>
          <p:nvGrpSpPr>
            <p:cNvPr id="7" name="Group 53"/>
            <p:cNvGrpSpPr>
              <a:grpSpLocks/>
            </p:cNvGrpSpPr>
            <p:nvPr/>
          </p:nvGrpSpPr>
          <p:grpSpPr bwMode="auto">
            <a:xfrm>
              <a:off x="136" y="3452"/>
              <a:ext cx="521" cy="796"/>
              <a:chOff x="3237" y="3452"/>
              <a:chExt cx="521" cy="796"/>
            </a:xfrm>
          </p:grpSpPr>
          <p:sp>
            <p:nvSpPr>
              <p:cNvPr id="29" name="Rectangle 5"/>
              <p:cNvSpPr>
                <a:spLocks noChangeAspect="1" noChangeArrowheads="1"/>
              </p:cNvSpPr>
              <p:nvPr/>
            </p:nvSpPr>
            <p:spPr bwMode="auto">
              <a:xfrm>
                <a:off x="3237" y="3452"/>
                <a:ext cx="521" cy="521"/>
              </a:xfrm>
              <a:prstGeom prst="rect">
                <a:avLst/>
              </a:prstGeom>
              <a:solidFill>
                <a:schemeClr val="accent2"/>
              </a:solidFill>
              <a:ln>
                <a:noFill/>
              </a:ln>
              <a:effectLst/>
              <a:extLst/>
            </p:spPr>
            <p:txBody>
              <a:bodyPr wrap="none" lIns="72000" tIns="0" rIns="0" bIns="0" anchor="ctr"/>
              <a:lstStyle/>
              <a:p>
                <a:pPr>
                  <a:defRPr/>
                </a:pPr>
                <a:r>
                  <a:rPr lang="en-GB" sz="800" b="1" dirty="0">
                    <a:solidFill>
                      <a:srgbClr val="FFFFFF"/>
                    </a:solidFill>
                    <a:latin typeface="Arial"/>
                  </a:rPr>
                  <a:t>171</a:t>
                </a:r>
              </a:p>
              <a:p>
                <a:pPr>
                  <a:defRPr/>
                </a:pPr>
                <a:r>
                  <a:rPr lang="en-GB" sz="800" b="1" dirty="0">
                    <a:solidFill>
                      <a:srgbClr val="FFFFFF"/>
                    </a:solidFill>
                    <a:latin typeface="Arial"/>
                  </a:rPr>
                  <a:t>161</a:t>
                </a:r>
              </a:p>
              <a:p>
                <a:pPr>
                  <a:defRPr/>
                </a:pPr>
                <a:r>
                  <a:rPr lang="en-GB" sz="800" b="1" dirty="0">
                    <a:solidFill>
                      <a:srgbClr val="FFFFFF"/>
                    </a:solidFill>
                    <a:latin typeface="Arial"/>
                  </a:rPr>
                  <a:t>149</a:t>
                </a:r>
              </a:p>
            </p:txBody>
          </p:sp>
          <p:sp>
            <p:nvSpPr>
              <p:cNvPr id="30" name="Text Box 22"/>
              <p:cNvSpPr txBox="1">
                <a:spLocks noChangeAspect="1" noChangeArrowheads="1"/>
              </p:cNvSpPr>
              <p:nvPr/>
            </p:nvSpPr>
            <p:spPr bwMode="auto">
              <a:xfrm>
                <a:off x="3237" y="4011"/>
                <a:ext cx="521" cy="236"/>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100% ING Grey</a:t>
                </a:r>
              </a:p>
            </p:txBody>
          </p:sp>
        </p:grpSp>
        <p:grpSp>
          <p:nvGrpSpPr>
            <p:cNvPr id="8" name="Group 45"/>
            <p:cNvGrpSpPr>
              <a:grpSpLocks noChangeAspect="1"/>
            </p:cNvGrpSpPr>
            <p:nvPr/>
          </p:nvGrpSpPr>
          <p:grpSpPr bwMode="auto">
            <a:xfrm>
              <a:off x="132" y="4281"/>
              <a:ext cx="521" cy="796"/>
              <a:chOff x="3714" y="2511"/>
              <a:chExt cx="453" cy="692"/>
            </a:xfrm>
          </p:grpSpPr>
          <p:sp>
            <p:nvSpPr>
              <p:cNvPr id="27" name="Rectangle 10"/>
              <p:cNvSpPr>
                <a:spLocks noChangeAspect="1" noChangeArrowheads="1"/>
              </p:cNvSpPr>
              <p:nvPr/>
            </p:nvSpPr>
            <p:spPr bwMode="auto">
              <a:xfrm>
                <a:off x="3714" y="2510"/>
                <a:ext cx="453" cy="454"/>
              </a:xfrm>
              <a:prstGeom prst="rect">
                <a:avLst/>
              </a:prstGeom>
              <a:solidFill>
                <a:schemeClr val="accent3"/>
              </a:solidFill>
              <a:ln>
                <a:noFill/>
              </a:ln>
              <a:effectLst/>
              <a:extLst/>
            </p:spPr>
            <p:txBody>
              <a:bodyPr wrap="none" lIns="72000" tIns="0" rIns="0" bIns="0" anchor="ctr"/>
              <a:lstStyle/>
              <a:p>
                <a:pPr>
                  <a:defRPr/>
                </a:pPr>
                <a:r>
                  <a:rPr lang="en-GB" sz="800" b="1" dirty="0">
                    <a:solidFill>
                      <a:srgbClr val="FFFFFF"/>
                    </a:solidFill>
                    <a:latin typeface="Arial"/>
                  </a:rPr>
                  <a:t>90</a:t>
                </a:r>
              </a:p>
              <a:p>
                <a:pPr>
                  <a:defRPr/>
                </a:pPr>
                <a:r>
                  <a:rPr lang="en-GB" sz="800" b="1" dirty="0">
                    <a:solidFill>
                      <a:srgbClr val="FFFFFF"/>
                    </a:solidFill>
                    <a:latin typeface="Arial"/>
                  </a:rPr>
                  <a:t>106</a:t>
                </a:r>
              </a:p>
              <a:p>
                <a:pPr>
                  <a:defRPr/>
                </a:pPr>
                <a:r>
                  <a:rPr lang="en-GB" sz="800" b="1" dirty="0">
                    <a:solidFill>
                      <a:srgbClr val="FFFFFF"/>
                    </a:solidFill>
                    <a:latin typeface="Arial"/>
                  </a:rPr>
                  <a:t>154</a:t>
                </a:r>
              </a:p>
            </p:txBody>
          </p:sp>
          <p:sp>
            <p:nvSpPr>
              <p:cNvPr id="28" name="Text Box 23"/>
              <p:cNvSpPr txBox="1">
                <a:spLocks noChangeAspect="1" noChangeArrowheads="1"/>
              </p:cNvSpPr>
              <p:nvPr/>
            </p:nvSpPr>
            <p:spPr bwMode="auto">
              <a:xfrm>
                <a:off x="3714" y="2998"/>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67% ING Blue</a:t>
                </a:r>
              </a:p>
            </p:txBody>
          </p:sp>
        </p:grpSp>
        <p:grpSp>
          <p:nvGrpSpPr>
            <p:cNvPr id="9" name="Group 43"/>
            <p:cNvGrpSpPr>
              <a:grpSpLocks noChangeAspect="1"/>
            </p:cNvGrpSpPr>
            <p:nvPr/>
          </p:nvGrpSpPr>
          <p:grpSpPr bwMode="auto">
            <a:xfrm>
              <a:off x="132" y="5113"/>
              <a:ext cx="521" cy="796"/>
              <a:chOff x="3799" y="3234"/>
              <a:chExt cx="453" cy="692"/>
            </a:xfrm>
          </p:grpSpPr>
          <p:sp>
            <p:nvSpPr>
              <p:cNvPr id="25" name="Rectangle 3"/>
              <p:cNvSpPr>
                <a:spLocks noChangeAspect="1" noChangeArrowheads="1"/>
              </p:cNvSpPr>
              <p:nvPr/>
            </p:nvSpPr>
            <p:spPr bwMode="auto">
              <a:xfrm>
                <a:off x="3799" y="3234"/>
                <a:ext cx="453" cy="453"/>
              </a:xfrm>
              <a:prstGeom prst="rect">
                <a:avLst/>
              </a:prstGeom>
              <a:solidFill>
                <a:schemeClr val="accent4"/>
              </a:solidFill>
              <a:ln>
                <a:noFill/>
              </a:ln>
              <a:effectLst/>
              <a:extLst/>
            </p:spPr>
            <p:txBody>
              <a:bodyPr wrap="none" lIns="72000" tIns="0" rIns="0" bIns="0" anchor="ctr"/>
              <a:lstStyle/>
              <a:p>
                <a:pPr>
                  <a:defRPr/>
                </a:pPr>
                <a:r>
                  <a:rPr lang="en-GB" sz="800" b="1" dirty="0">
                    <a:solidFill>
                      <a:srgbClr val="FFFFFF"/>
                    </a:solidFill>
                    <a:latin typeface="Arial"/>
                  </a:rPr>
                  <a:t>0</a:t>
                </a:r>
              </a:p>
              <a:p>
                <a:pPr>
                  <a:defRPr/>
                </a:pPr>
                <a:r>
                  <a:rPr lang="en-GB" sz="800" b="1" dirty="0">
                    <a:solidFill>
                      <a:srgbClr val="FFFFFF"/>
                    </a:solidFill>
                    <a:latin typeface="Arial"/>
                  </a:rPr>
                  <a:t>0</a:t>
                </a:r>
              </a:p>
              <a:p>
                <a:pPr>
                  <a:defRPr/>
                </a:pPr>
                <a:r>
                  <a:rPr lang="en-GB" sz="800" b="1" dirty="0">
                    <a:solidFill>
                      <a:srgbClr val="FFFFFF"/>
                    </a:solidFill>
                    <a:latin typeface="Arial"/>
                  </a:rPr>
                  <a:t>102</a:t>
                </a:r>
              </a:p>
            </p:txBody>
          </p:sp>
          <p:sp>
            <p:nvSpPr>
              <p:cNvPr id="26" name="Text Box 24"/>
              <p:cNvSpPr txBox="1">
                <a:spLocks noChangeAspect="1" noChangeArrowheads="1"/>
              </p:cNvSpPr>
              <p:nvPr/>
            </p:nvSpPr>
            <p:spPr bwMode="auto">
              <a:xfrm>
                <a:off x="3799" y="3720"/>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100% ING Blue</a:t>
                </a:r>
              </a:p>
            </p:txBody>
          </p:sp>
        </p:grpSp>
        <p:grpSp>
          <p:nvGrpSpPr>
            <p:cNvPr id="10" name="Group 47"/>
            <p:cNvGrpSpPr>
              <a:grpSpLocks noChangeAspect="1"/>
            </p:cNvGrpSpPr>
            <p:nvPr/>
          </p:nvGrpSpPr>
          <p:grpSpPr bwMode="auto">
            <a:xfrm>
              <a:off x="136" y="6004"/>
              <a:ext cx="521" cy="797"/>
              <a:chOff x="1390" y="4009"/>
              <a:chExt cx="453" cy="693"/>
            </a:xfrm>
          </p:grpSpPr>
          <p:sp>
            <p:nvSpPr>
              <p:cNvPr id="23" name="Rectangle 8"/>
              <p:cNvSpPr>
                <a:spLocks noChangeAspect="1" noChangeArrowheads="1"/>
              </p:cNvSpPr>
              <p:nvPr/>
            </p:nvSpPr>
            <p:spPr bwMode="auto">
              <a:xfrm>
                <a:off x="1390" y="4009"/>
                <a:ext cx="453" cy="453"/>
              </a:xfrm>
              <a:prstGeom prst="rect">
                <a:avLst/>
              </a:prstGeom>
              <a:solidFill>
                <a:srgbClr val="E4AC69"/>
              </a:solidFill>
              <a:ln>
                <a:noFill/>
              </a:ln>
              <a:effectLst/>
              <a:extLst/>
            </p:spPr>
            <p:txBody>
              <a:bodyPr wrap="none" lIns="72000" tIns="0" rIns="0" bIns="0" anchor="ctr"/>
              <a:lstStyle/>
              <a:p>
                <a:pPr>
                  <a:defRPr/>
                </a:pPr>
                <a:r>
                  <a:rPr lang="en-GB" sz="800" b="1" dirty="0">
                    <a:solidFill>
                      <a:srgbClr val="FFFFFF"/>
                    </a:solidFill>
                    <a:latin typeface="Arial"/>
                  </a:rPr>
                  <a:t>228</a:t>
                </a:r>
              </a:p>
              <a:p>
                <a:pPr>
                  <a:defRPr/>
                </a:pPr>
                <a:r>
                  <a:rPr lang="en-GB" sz="800" b="1" dirty="0">
                    <a:solidFill>
                      <a:srgbClr val="FFFFFF"/>
                    </a:solidFill>
                    <a:latin typeface="Arial"/>
                  </a:rPr>
                  <a:t>172</a:t>
                </a:r>
              </a:p>
              <a:p>
                <a:pPr>
                  <a:defRPr/>
                </a:pPr>
                <a:r>
                  <a:rPr lang="en-GB" sz="800" b="1" dirty="0">
                    <a:solidFill>
                      <a:srgbClr val="FFFFFF"/>
                    </a:solidFill>
                    <a:latin typeface="Arial"/>
                  </a:rPr>
                  <a:t>105</a:t>
                </a:r>
              </a:p>
            </p:txBody>
          </p:sp>
          <p:sp>
            <p:nvSpPr>
              <p:cNvPr id="24" name="Text Box 25"/>
              <p:cNvSpPr txBox="1">
                <a:spLocks noChangeAspect="1" noChangeArrowheads="1"/>
              </p:cNvSpPr>
              <p:nvPr/>
            </p:nvSpPr>
            <p:spPr bwMode="auto">
              <a:xfrm>
                <a:off x="1390" y="4497"/>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67% ING Orange</a:t>
                </a:r>
              </a:p>
            </p:txBody>
          </p:sp>
        </p:grpSp>
        <p:grpSp>
          <p:nvGrpSpPr>
            <p:cNvPr id="11" name="Group 46"/>
            <p:cNvGrpSpPr>
              <a:grpSpLocks noChangeAspect="1"/>
            </p:cNvGrpSpPr>
            <p:nvPr/>
          </p:nvGrpSpPr>
          <p:grpSpPr bwMode="auto">
            <a:xfrm>
              <a:off x="143" y="6912"/>
              <a:ext cx="521" cy="796"/>
              <a:chOff x="1481" y="4798"/>
              <a:chExt cx="453" cy="692"/>
            </a:xfrm>
          </p:grpSpPr>
          <p:sp>
            <p:nvSpPr>
              <p:cNvPr id="21" name="Rectangle 9"/>
              <p:cNvSpPr>
                <a:spLocks noChangeAspect="1" noChangeArrowheads="1"/>
              </p:cNvSpPr>
              <p:nvPr/>
            </p:nvSpPr>
            <p:spPr bwMode="auto">
              <a:xfrm>
                <a:off x="1481" y="4799"/>
                <a:ext cx="453" cy="453"/>
              </a:xfrm>
              <a:prstGeom prst="rect">
                <a:avLst/>
              </a:prstGeom>
              <a:solidFill>
                <a:srgbClr val="A8AECB"/>
              </a:solidFill>
              <a:ln>
                <a:noFill/>
              </a:ln>
              <a:effectLst/>
              <a:extLst/>
            </p:spPr>
            <p:txBody>
              <a:bodyPr wrap="none" lIns="72000" tIns="0" rIns="0" bIns="0" anchor="ctr"/>
              <a:lstStyle/>
              <a:p>
                <a:pPr>
                  <a:defRPr/>
                </a:pPr>
                <a:r>
                  <a:rPr lang="en-GB" sz="800" b="1" dirty="0">
                    <a:solidFill>
                      <a:srgbClr val="000000"/>
                    </a:solidFill>
                    <a:latin typeface="Arial"/>
                  </a:rPr>
                  <a:t>168</a:t>
                </a:r>
              </a:p>
              <a:p>
                <a:pPr>
                  <a:defRPr/>
                </a:pPr>
                <a:r>
                  <a:rPr lang="en-GB" sz="800" b="1" dirty="0">
                    <a:solidFill>
                      <a:srgbClr val="000000"/>
                    </a:solidFill>
                    <a:latin typeface="Arial"/>
                  </a:rPr>
                  <a:t>174</a:t>
                </a:r>
              </a:p>
              <a:p>
                <a:pPr>
                  <a:defRPr/>
                </a:pPr>
                <a:r>
                  <a:rPr lang="en-GB" sz="800" b="1" dirty="0">
                    <a:solidFill>
                      <a:srgbClr val="000000"/>
                    </a:solidFill>
                    <a:latin typeface="Arial"/>
                  </a:rPr>
                  <a:t>203</a:t>
                </a:r>
              </a:p>
            </p:txBody>
          </p:sp>
          <p:sp>
            <p:nvSpPr>
              <p:cNvPr id="22" name="Text Box 26"/>
              <p:cNvSpPr txBox="1">
                <a:spLocks noChangeAspect="1" noChangeArrowheads="1"/>
              </p:cNvSpPr>
              <p:nvPr/>
            </p:nvSpPr>
            <p:spPr bwMode="auto">
              <a:xfrm>
                <a:off x="1481" y="5285"/>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33% ING Blue</a:t>
                </a:r>
              </a:p>
            </p:txBody>
          </p:sp>
        </p:grpSp>
        <p:grpSp>
          <p:nvGrpSpPr>
            <p:cNvPr id="12" name="Group 49"/>
            <p:cNvGrpSpPr>
              <a:grpSpLocks noChangeAspect="1"/>
            </p:cNvGrpSpPr>
            <p:nvPr/>
          </p:nvGrpSpPr>
          <p:grpSpPr bwMode="auto">
            <a:xfrm>
              <a:off x="124" y="7708"/>
              <a:ext cx="522" cy="796"/>
              <a:chOff x="-211" y="6300"/>
              <a:chExt cx="454" cy="692"/>
            </a:xfrm>
          </p:grpSpPr>
          <p:sp>
            <p:nvSpPr>
              <p:cNvPr id="19" name="Rectangle 4"/>
              <p:cNvSpPr>
                <a:spLocks noChangeAspect="1" noChangeArrowheads="1"/>
              </p:cNvSpPr>
              <p:nvPr/>
            </p:nvSpPr>
            <p:spPr bwMode="auto">
              <a:xfrm>
                <a:off x="-211" y="6300"/>
                <a:ext cx="453" cy="453"/>
              </a:xfrm>
              <a:prstGeom prst="rect">
                <a:avLst/>
              </a:prstGeom>
              <a:solidFill>
                <a:srgbClr val="D7D4CE"/>
              </a:solidFill>
              <a:ln>
                <a:noFill/>
              </a:ln>
              <a:effectLst/>
              <a:extLst/>
            </p:spPr>
            <p:txBody>
              <a:bodyPr wrap="none" lIns="72000" tIns="0" rIns="0" bIns="0" anchor="ctr"/>
              <a:lstStyle/>
              <a:p>
                <a:pPr>
                  <a:defRPr/>
                </a:pPr>
                <a:r>
                  <a:rPr lang="en-GB" sz="800" b="1" dirty="0">
                    <a:solidFill>
                      <a:srgbClr val="000000"/>
                    </a:solidFill>
                    <a:latin typeface="Arial"/>
                  </a:rPr>
                  <a:t>215</a:t>
                </a:r>
              </a:p>
              <a:p>
                <a:pPr>
                  <a:defRPr/>
                </a:pPr>
                <a:r>
                  <a:rPr lang="en-GB" sz="800" b="1" dirty="0">
                    <a:solidFill>
                      <a:srgbClr val="000000"/>
                    </a:solidFill>
                    <a:latin typeface="Arial"/>
                  </a:rPr>
                  <a:t>212</a:t>
                </a:r>
              </a:p>
              <a:p>
                <a:pPr>
                  <a:defRPr/>
                </a:pPr>
                <a:r>
                  <a:rPr lang="en-GB" sz="800" b="1" dirty="0">
                    <a:solidFill>
                      <a:srgbClr val="000000"/>
                    </a:solidFill>
                    <a:latin typeface="Arial"/>
                  </a:rPr>
                  <a:t>206</a:t>
                </a:r>
              </a:p>
            </p:txBody>
          </p:sp>
          <p:sp>
            <p:nvSpPr>
              <p:cNvPr id="20" name="Text Box 27"/>
              <p:cNvSpPr txBox="1">
                <a:spLocks noChangeAspect="1" noChangeArrowheads="1"/>
              </p:cNvSpPr>
              <p:nvPr/>
            </p:nvSpPr>
            <p:spPr bwMode="auto">
              <a:xfrm>
                <a:off x="-210" y="6786"/>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67% ING Grey</a:t>
                </a:r>
              </a:p>
            </p:txBody>
          </p:sp>
        </p:grpSp>
        <p:grpSp>
          <p:nvGrpSpPr>
            <p:cNvPr id="13" name="Group 51"/>
            <p:cNvGrpSpPr>
              <a:grpSpLocks noChangeAspect="1"/>
            </p:cNvGrpSpPr>
            <p:nvPr/>
          </p:nvGrpSpPr>
          <p:grpSpPr bwMode="auto">
            <a:xfrm>
              <a:off x="123" y="8681"/>
              <a:ext cx="522" cy="797"/>
              <a:chOff x="497" y="7147"/>
              <a:chExt cx="454" cy="693"/>
            </a:xfrm>
          </p:grpSpPr>
          <p:sp>
            <p:nvSpPr>
              <p:cNvPr id="17" name="Rectangle 6"/>
              <p:cNvSpPr>
                <a:spLocks noChangeAspect="1" noChangeArrowheads="1"/>
              </p:cNvSpPr>
              <p:nvPr/>
            </p:nvSpPr>
            <p:spPr bwMode="auto">
              <a:xfrm>
                <a:off x="497" y="7147"/>
                <a:ext cx="453" cy="453"/>
              </a:xfrm>
              <a:prstGeom prst="rect">
                <a:avLst/>
              </a:prstGeom>
              <a:solidFill>
                <a:srgbClr val="FFCDAB"/>
              </a:solidFill>
              <a:ln>
                <a:noFill/>
              </a:ln>
              <a:effectLst/>
              <a:extLst/>
            </p:spPr>
            <p:txBody>
              <a:bodyPr wrap="none" lIns="72000" tIns="0" rIns="0" bIns="0" anchor="ctr"/>
              <a:lstStyle/>
              <a:p>
                <a:pPr>
                  <a:defRPr/>
                </a:pPr>
                <a:r>
                  <a:rPr lang="en-GB" sz="800" b="1" dirty="0">
                    <a:solidFill>
                      <a:srgbClr val="000000"/>
                    </a:solidFill>
                    <a:latin typeface="Arial"/>
                  </a:rPr>
                  <a:t>255</a:t>
                </a:r>
              </a:p>
              <a:p>
                <a:pPr>
                  <a:defRPr/>
                </a:pPr>
                <a:r>
                  <a:rPr lang="en-GB" sz="800" b="1" dirty="0">
                    <a:solidFill>
                      <a:srgbClr val="000000"/>
                    </a:solidFill>
                    <a:latin typeface="Arial"/>
                  </a:rPr>
                  <a:t>205</a:t>
                </a:r>
              </a:p>
              <a:p>
                <a:pPr>
                  <a:defRPr/>
                </a:pPr>
                <a:r>
                  <a:rPr lang="en-GB" sz="800" b="1" dirty="0">
                    <a:solidFill>
                      <a:srgbClr val="000000"/>
                    </a:solidFill>
                    <a:latin typeface="Arial"/>
                  </a:rPr>
                  <a:t>171</a:t>
                </a:r>
              </a:p>
            </p:txBody>
          </p:sp>
          <p:sp>
            <p:nvSpPr>
              <p:cNvPr id="18" name="Text Box 28"/>
              <p:cNvSpPr txBox="1">
                <a:spLocks noChangeAspect="1" noChangeArrowheads="1"/>
              </p:cNvSpPr>
              <p:nvPr/>
            </p:nvSpPr>
            <p:spPr bwMode="auto">
              <a:xfrm>
                <a:off x="498" y="7635"/>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33% ING Orange</a:t>
                </a:r>
              </a:p>
            </p:txBody>
          </p:sp>
        </p:grpSp>
        <p:grpSp>
          <p:nvGrpSpPr>
            <p:cNvPr id="14" name="Group 52"/>
            <p:cNvGrpSpPr>
              <a:grpSpLocks noChangeAspect="1"/>
            </p:cNvGrpSpPr>
            <p:nvPr/>
          </p:nvGrpSpPr>
          <p:grpSpPr bwMode="auto">
            <a:xfrm>
              <a:off x="131" y="9633"/>
              <a:ext cx="522" cy="796"/>
              <a:chOff x="588" y="7974"/>
              <a:chExt cx="454" cy="692"/>
            </a:xfrm>
          </p:grpSpPr>
          <p:sp>
            <p:nvSpPr>
              <p:cNvPr id="15" name="Rectangle 29"/>
              <p:cNvSpPr>
                <a:spLocks noChangeAspect="1" noChangeArrowheads="1"/>
              </p:cNvSpPr>
              <p:nvPr/>
            </p:nvSpPr>
            <p:spPr bwMode="auto">
              <a:xfrm>
                <a:off x="589" y="7974"/>
                <a:ext cx="453" cy="453"/>
              </a:xfrm>
              <a:prstGeom prst="rect">
                <a:avLst/>
              </a:prstGeom>
              <a:solidFill>
                <a:srgbClr val="ECEAE7"/>
              </a:solidFill>
              <a:ln w="9525" algn="ctr">
                <a:solidFill>
                  <a:srgbClr val="ECEAE7"/>
                </a:solidFill>
                <a:miter lim="800000"/>
                <a:headEnd/>
                <a:tailEnd type="none" w="sm" len="sm"/>
              </a:ln>
              <a:effectLst/>
              <a:extLst/>
            </p:spPr>
            <p:txBody>
              <a:bodyPr wrap="none" lIns="72000" tIns="0" rIns="0" bIns="0" anchor="ctr"/>
              <a:lstStyle/>
              <a:p>
                <a:pPr>
                  <a:defRPr/>
                </a:pPr>
                <a:r>
                  <a:rPr lang="en-GB" sz="800" b="1" dirty="0">
                    <a:solidFill>
                      <a:srgbClr val="000000"/>
                    </a:solidFill>
                    <a:latin typeface="Arial"/>
                  </a:rPr>
                  <a:t>236</a:t>
                </a:r>
              </a:p>
              <a:p>
                <a:pPr>
                  <a:defRPr/>
                </a:pPr>
                <a:r>
                  <a:rPr lang="en-GB" sz="800" b="1" dirty="0">
                    <a:solidFill>
                      <a:srgbClr val="000000"/>
                    </a:solidFill>
                    <a:latin typeface="Arial"/>
                  </a:rPr>
                  <a:t>234</a:t>
                </a:r>
              </a:p>
              <a:p>
                <a:pPr>
                  <a:defRPr/>
                </a:pPr>
                <a:r>
                  <a:rPr lang="en-GB" sz="800" b="1" dirty="0">
                    <a:solidFill>
                      <a:srgbClr val="000000"/>
                    </a:solidFill>
                    <a:latin typeface="Arial"/>
                  </a:rPr>
                  <a:t>231</a:t>
                </a:r>
              </a:p>
            </p:txBody>
          </p:sp>
          <p:sp>
            <p:nvSpPr>
              <p:cNvPr id="16" name="Text Box 30"/>
              <p:cNvSpPr txBox="1">
                <a:spLocks noChangeAspect="1" noChangeArrowheads="1"/>
              </p:cNvSpPr>
              <p:nvPr/>
            </p:nvSpPr>
            <p:spPr bwMode="auto">
              <a:xfrm>
                <a:off x="588" y="8461"/>
                <a:ext cx="453" cy="205"/>
              </a:xfrm>
              <a:prstGeom prst="rect">
                <a:avLst/>
              </a:prstGeom>
              <a:noFill/>
              <a:ln>
                <a:noFill/>
              </a:ln>
              <a:effectLst/>
              <a:extLst/>
            </p:spPr>
            <p:txBody>
              <a:bodyPr lIns="72000" tIns="0" rIns="0" bIns="0"/>
              <a:lstStyle/>
              <a:p>
                <a:pPr>
                  <a:spcBef>
                    <a:spcPct val="50000"/>
                  </a:spcBef>
                  <a:defRPr/>
                </a:pPr>
                <a:r>
                  <a:rPr lang="en-GB" sz="800" dirty="0">
                    <a:solidFill>
                      <a:srgbClr val="000000"/>
                    </a:solidFill>
                    <a:latin typeface="Arial"/>
                  </a:rPr>
                  <a:t>33% </a:t>
                </a:r>
                <a:br>
                  <a:rPr lang="en-GB" sz="800" dirty="0">
                    <a:solidFill>
                      <a:srgbClr val="000000"/>
                    </a:solidFill>
                    <a:latin typeface="Arial"/>
                  </a:rPr>
                </a:br>
                <a:r>
                  <a:rPr lang="en-GB" sz="800" dirty="0">
                    <a:solidFill>
                      <a:srgbClr val="000000"/>
                    </a:solidFill>
                    <a:latin typeface="Arial"/>
                  </a:rPr>
                  <a:t>ING Grey</a:t>
                </a:r>
              </a:p>
            </p:txBody>
          </p:sp>
        </p:grpSp>
      </p:grpSp>
    </p:spTree>
    <p:extLst>
      <p:ext uri="{BB962C8B-B14F-4D97-AF65-F5344CB8AC3E}">
        <p14:creationId xmlns:p14="http://schemas.microsoft.com/office/powerpoint/2010/main" val="1284221193"/>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0251644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075" y="647700"/>
            <a:ext cx="8694738" cy="382588"/>
          </a:xfrm>
        </p:spPr>
        <p:txBody>
          <a:bodyPr/>
          <a:lstStyle/>
          <a:p>
            <a:r>
              <a:rPr lang="en-US" smtClean="0"/>
              <a:t>Click to edit Master title style</a:t>
            </a:r>
            <a:endParaRPr lang="en-US"/>
          </a:p>
        </p:txBody>
      </p:sp>
      <p:sp>
        <p:nvSpPr>
          <p:cNvPr id="4"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6751247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Click to edit Master title style</a:t>
            </a:r>
            <a:endParaRPr lang="en-GB" noProof="0" dirty="0"/>
          </a:p>
        </p:txBody>
      </p:sp>
      <p:sp>
        <p:nvSpPr>
          <p:cNvPr id="4"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220036093"/>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4" name="Footer Placeholder 3"/>
          <p:cNvSpPr>
            <a:spLocks noGrp="1"/>
          </p:cNvSpPr>
          <p:nvPr>
            <p:ph type="ftr" sz="quarter" idx="12"/>
          </p:nvPr>
        </p:nvSpPr>
        <p:spPr>
          <a:xfrm>
            <a:off x="6732239" y="140579"/>
            <a:ext cx="2116485" cy="144000"/>
          </a:xfrm>
          <a:prstGeom prst="rect">
            <a:avLst/>
          </a:prstGeom>
        </p:spPr>
        <p:txBody>
          <a:bodyPr/>
          <a:lstStyle/>
          <a:p>
            <a:r>
              <a:rPr lang="en-GB" dirty="0" smtClean="0">
                <a:solidFill>
                  <a:srgbClr val="333333"/>
                </a:solidFill>
              </a:rPr>
              <a:t>[Insert </a:t>
            </a:r>
            <a:r>
              <a:rPr lang="en-GB" dirty="0" err="1" smtClean="0">
                <a:solidFill>
                  <a:srgbClr val="333333"/>
                </a:solidFill>
              </a:rPr>
              <a:t>filepath</a:t>
            </a:r>
            <a:r>
              <a:rPr lang="en-GB" dirty="0" smtClean="0">
                <a:solidFill>
                  <a:srgbClr val="333333"/>
                </a:solidFill>
              </a:rPr>
              <a:t> here]</a:t>
            </a:r>
            <a:endParaRPr lang="en-GB" dirty="0">
              <a:solidFill>
                <a:srgbClr val="333333"/>
              </a:solidFill>
            </a:endParaRPr>
          </a:p>
        </p:txBody>
      </p:sp>
      <p:sp>
        <p:nvSpPr>
          <p:cNvPr id="7"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1" name="Title 10"/>
          <p:cNvSpPr>
            <a:spLocks noGrp="1"/>
          </p:cNvSpPr>
          <p:nvPr>
            <p:ph type="title"/>
          </p:nvPr>
        </p:nvSpPr>
        <p:spPr/>
        <p:txBody>
          <a:bodyPr/>
          <a:lstStyle/>
          <a:p>
            <a:r>
              <a:rPr lang="en-US" noProof="0" smtClean="0"/>
              <a:t>Click to edit Master title style</a:t>
            </a:r>
            <a:endParaRPr lang="en-GB" noProof="0" dirty="0"/>
          </a:p>
        </p:txBody>
      </p:sp>
      <p:sp>
        <p:nvSpPr>
          <p:cNvPr id="8"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88041970"/>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4"/>
          <p:cNvSpPr>
            <a:spLocks noGrp="1"/>
          </p:cNvSpPr>
          <p:nvPr>
            <p:ph type="ftr" sz="quarter" idx="10"/>
          </p:nvPr>
        </p:nvSpPr>
        <p:spPr>
          <a:xfrm>
            <a:off x="4560888" y="215900"/>
            <a:ext cx="4352925" cy="119063"/>
          </a:xfrm>
          <a:prstGeom prst="rect">
            <a:avLst/>
          </a:prstGeom>
        </p:spPr>
        <p:txBody>
          <a:bodyPr/>
          <a:lstStyle>
            <a:lvl1pPr>
              <a:defRPr/>
            </a:lvl1pPr>
          </a:lstStyle>
          <a:p>
            <a:pPr>
              <a:defRPr/>
            </a:pPr>
            <a:r>
              <a:rPr lang="en-GB" dirty="0">
                <a:solidFill>
                  <a:srgbClr val="ABA195"/>
                </a:solidFill>
              </a:rPr>
              <a:t>\\spgbfap20004\SharedData1\Group Dta\PRGB000812\_The Operator Bible\8 Office 2010\Template\Pitchbook Template.potx</a:t>
            </a:r>
          </a:p>
        </p:txBody>
      </p:sp>
      <p:sp>
        <p:nvSpPr>
          <p:cNvPr id="4" name="Date Placeholder 3"/>
          <p:cNvSpPr>
            <a:spLocks noGrp="1"/>
          </p:cNvSpPr>
          <p:nvPr>
            <p:ph type="dt" sz="half" idx="11"/>
          </p:nvPr>
        </p:nvSpPr>
        <p:spPr>
          <a:xfrm>
            <a:off x="7423150" y="287338"/>
            <a:ext cx="1490663" cy="130175"/>
          </a:xfrm>
          <a:prstGeom prst="rect">
            <a:avLst/>
          </a:prstGeom>
        </p:spPr>
        <p:txBody>
          <a:bodyPr/>
          <a:lstStyle>
            <a:lvl1pPr>
              <a:defRPr/>
            </a:lvl1pPr>
          </a:lstStyle>
          <a:p>
            <a:pPr>
              <a:defRPr/>
            </a:pPr>
            <a:fld id="{0658E844-2B41-4EDC-86FF-109DD8EC5013}" type="datetime9">
              <a:rPr lang="en-GB">
                <a:solidFill>
                  <a:srgbClr val="ABA195"/>
                </a:solidFill>
              </a:rPr>
              <a:pPr>
                <a:defRPr/>
              </a:pPr>
              <a:t>12/04/2017 10:04:05</a:t>
            </a:fld>
            <a:endParaRPr lang="en-GB" dirty="0">
              <a:solidFill>
                <a:srgbClr val="ABA195"/>
              </a:solidFill>
            </a:endParaRPr>
          </a:p>
        </p:txBody>
      </p:sp>
      <p:sp>
        <p:nvSpPr>
          <p:cNvPr id="6" name="Text Placeholder 6"/>
          <p:cNvSpPr>
            <a:spLocks noGrp="1"/>
          </p:cNvSpPr>
          <p:nvPr>
            <p:ph type="body" sz="quarter" idx="21"/>
          </p:nvPr>
        </p:nvSpPr>
        <p:spPr>
          <a:xfrm>
            <a:off x="219075" y="6382800"/>
            <a:ext cx="7967663" cy="244800"/>
          </a:xfrm>
        </p:spPr>
        <p:txBody>
          <a:bodyPr anchor="b" anchorCtr="0"/>
          <a:lstStyle>
            <a:lvl1pPr>
              <a:spcBef>
                <a:spcPts val="0"/>
              </a:spcBef>
              <a:defRPr sz="800">
                <a:solidFill>
                  <a:schemeClr val="accent2"/>
                </a:solidFill>
              </a:defRPr>
            </a:lvl1pPr>
          </a:lstStyle>
          <a:p>
            <a:pPr lvl="0"/>
            <a:endParaRPr lang="en-GB" noProof="0" dirty="0" smtClean="0"/>
          </a:p>
        </p:txBody>
      </p:sp>
      <p:sp>
        <p:nvSpPr>
          <p:cNvPr id="7"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18577502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B">
    <p:spTree>
      <p:nvGrpSpPr>
        <p:cNvPr id="1" name=""/>
        <p:cNvGrpSpPr/>
        <p:nvPr/>
      </p:nvGrpSpPr>
      <p:grpSpPr>
        <a:xfrm>
          <a:off x="0" y="0"/>
          <a:ext cx="0" cy="0"/>
          <a:chOff x="0" y="0"/>
          <a:chExt cx="0" cy="0"/>
        </a:xfrm>
      </p:grpSpPr>
      <p:sp>
        <p:nvSpPr>
          <p:cNvPr id="46" name="Freeform 45"/>
          <p:cNvSpPr>
            <a:spLocks/>
          </p:cNvSpPr>
          <p:nvPr userDrawn="1"/>
        </p:nvSpPr>
        <p:spPr bwMode="gray">
          <a:xfrm>
            <a:off x="-1" y="5121583"/>
            <a:ext cx="5740401" cy="620920"/>
          </a:xfrm>
          <a:custGeom>
            <a:avLst/>
            <a:gdLst>
              <a:gd name="connsiteX0" fmla="*/ 0 w 5742780"/>
              <a:gd name="connsiteY0" fmla="*/ 0 h 620920"/>
              <a:gd name="connsiteX1" fmla="*/ 5742780 w 5742780"/>
              <a:gd name="connsiteY1" fmla="*/ 0 h 620920"/>
              <a:gd name="connsiteX2" fmla="*/ 5742780 w 5742780"/>
              <a:gd name="connsiteY2" fmla="*/ 13870 h 620920"/>
              <a:gd name="connsiteX3" fmla="*/ 5742780 w 5742780"/>
              <a:gd name="connsiteY3" fmla="*/ 519340 h 620920"/>
              <a:gd name="connsiteX4" fmla="*/ 5641478 w 5742780"/>
              <a:gd name="connsiteY4" fmla="*/ 620920 h 620920"/>
              <a:gd name="connsiteX5" fmla="*/ 361123 w 5742780"/>
              <a:gd name="connsiteY5" fmla="*/ 620920 h 620920"/>
              <a:gd name="connsiteX6" fmla="*/ 0 w 5742780"/>
              <a:gd name="connsiteY6" fmla="*/ 620920 h 6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2780" h="620920">
                <a:moveTo>
                  <a:pt x="0" y="0"/>
                </a:moveTo>
                <a:lnTo>
                  <a:pt x="5742780" y="0"/>
                </a:lnTo>
                <a:lnTo>
                  <a:pt x="5742780" y="13870"/>
                </a:lnTo>
                <a:cubicBezTo>
                  <a:pt x="5742780" y="111829"/>
                  <a:pt x="5742780" y="268564"/>
                  <a:pt x="5742780" y="519340"/>
                </a:cubicBezTo>
                <a:cubicBezTo>
                  <a:pt x="5742780" y="620920"/>
                  <a:pt x="5641478" y="620920"/>
                  <a:pt x="5641478" y="620920"/>
                </a:cubicBezTo>
                <a:cubicBezTo>
                  <a:pt x="5641478" y="620920"/>
                  <a:pt x="5641478" y="620920"/>
                  <a:pt x="361123" y="620920"/>
                </a:cubicBezTo>
                <a:lnTo>
                  <a:pt x="0" y="620920"/>
                </a:lnTo>
                <a:close/>
              </a:path>
            </a:pathLst>
          </a:custGeom>
          <a:solidFill>
            <a:srgbClr val="F0F0F0"/>
          </a:solid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97" name="Freeform 96"/>
          <p:cNvSpPr>
            <a:spLocks/>
          </p:cNvSpPr>
          <p:nvPr userDrawn="1"/>
        </p:nvSpPr>
        <p:spPr bwMode="gray">
          <a:xfrm>
            <a:off x="-1" y="2626394"/>
            <a:ext cx="5742780" cy="2498204"/>
          </a:xfrm>
          <a:custGeom>
            <a:avLst/>
            <a:gdLst>
              <a:gd name="connsiteX0" fmla="*/ 0 w 5742780"/>
              <a:gd name="connsiteY0" fmla="*/ 0 h 2498204"/>
              <a:gd name="connsiteX1" fmla="*/ 355272 w 5742780"/>
              <a:gd name="connsiteY1" fmla="*/ 0 h 2498204"/>
              <a:gd name="connsiteX2" fmla="*/ 5679159 w 5742780"/>
              <a:gd name="connsiteY2" fmla="*/ 0 h 2498204"/>
              <a:gd name="connsiteX3" fmla="*/ 5700043 w 5742780"/>
              <a:gd name="connsiteY3" fmla="*/ 9556 h 2498204"/>
              <a:gd name="connsiteX4" fmla="*/ 5742780 w 5742780"/>
              <a:gd name="connsiteY4" fmla="*/ 95197 h 2498204"/>
              <a:gd name="connsiteX5" fmla="*/ 5742780 w 5742780"/>
              <a:gd name="connsiteY5" fmla="*/ 209830 h 2498204"/>
              <a:gd name="connsiteX6" fmla="*/ 5742780 w 5742780"/>
              <a:gd name="connsiteY6" fmla="*/ 227935 h 2498204"/>
              <a:gd name="connsiteX7" fmla="*/ 5742780 w 5742780"/>
              <a:gd name="connsiteY7" fmla="*/ 261900 h 2498204"/>
              <a:gd name="connsiteX8" fmla="*/ 5742780 w 5742780"/>
              <a:gd name="connsiteY8" fmla="*/ 277230 h 2498204"/>
              <a:gd name="connsiteX9" fmla="*/ 5742780 w 5742780"/>
              <a:gd name="connsiteY9" fmla="*/ 291958 h 2498204"/>
              <a:gd name="connsiteX10" fmla="*/ 5742780 w 5742780"/>
              <a:gd name="connsiteY10" fmla="*/ 293749 h 2498204"/>
              <a:gd name="connsiteX11" fmla="*/ 5742780 w 5742780"/>
              <a:gd name="connsiteY11" fmla="*/ 294274 h 2498204"/>
              <a:gd name="connsiteX12" fmla="*/ 5742780 w 5742780"/>
              <a:gd name="connsiteY12" fmla="*/ 306287 h 2498204"/>
              <a:gd name="connsiteX13" fmla="*/ 5742780 w 5742780"/>
              <a:gd name="connsiteY13" fmla="*/ 340319 h 2498204"/>
              <a:gd name="connsiteX14" fmla="*/ 5742780 w 5742780"/>
              <a:gd name="connsiteY14" fmla="*/ 342568 h 2498204"/>
              <a:gd name="connsiteX15" fmla="*/ 5742780 w 5742780"/>
              <a:gd name="connsiteY15" fmla="*/ 366920 h 2498204"/>
              <a:gd name="connsiteX16" fmla="*/ 5742780 w 5742780"/>
              <a:gd name="connsiteY16" fmla="*/ 368753 h 2498204"/>
              <a:gd name="connsiteX17" fmla="*/ 5742780 w 5742780"/>
              <a:gd name="connsiteY17" fmla="*/ 406591 h 2498204"/>
              <a:gd name="connsiteX18" fmla="*/ 5742780 w 5742780"/>
              <a:gd name="connsiteY18" fmla="*/ 409968 h 2498204"/>
              <a:gd name="connsiteX19" fmla="*/ 5742780 w 5742780"/>
              <a:gd name="connsiteY19" fmla="*/ 424696 h 2498204"/>
              <a:gd name="connsiteX20" fmla="*/ 5742780 w 5742780"/>
              <a:gd name="connsiteY20" fmla="*/ 458661 h 2498204"/>
              <a:gd name="connsiteX21" fmla="*/ 5742780 w 5742780"/>
              <a:gd name="connsiteY21" fmla="*/ 473991 h 2498204"/>
              <a:gd name="connsiteX22" fmla="*/ 5742780 w 5742780"/>
              <a:gd name="connsiteY22" fmla="*/ 482084 h 2498204"/>
              <a:gd name="connsiteX23" fmla="*/ 5742780 w 5742780"/>
              <a:gd name="connsiteY23" fmla="*/ 491035 h 2498204"/>
              <a:gd name="connsiteX24" fmla="*/ 5742780 w 5742780"/>
              <a:gd name="connsiteY24" fmla="*/ 499658 h 2498204"/>
              <a:gd name="connsiteX25" fmla="*/ 5742780 w 5742780"/>
              <a:gd name="connsiteY25" fmla="*/ 539329 h 2498204"/>
              <a:gd name="connsiteX26" fmla="*/ 5742780 w 5742780"/>
              <a:gd name="connsiteY26" fmla="*/ 550214 h 2498204"/>
              <a:gd name="connsiteX27" fmla="*/ 5742780 w 5742780"/>
              <a:gd name="connsiteY27" fmla="*/ 563681 h 2498204"/>
              <a:gd name="connsiteX28" fmla="*/ 5742780 w 5742780"/>
              <a:gd name="connsiteY28" fmla="*/ 606729 h 2498204"/>
              <a:gd name="connsiteX29" fmla="*/ 5742780 w 5742780"/>
              <a:gd name="connsiteY29" fmla="*/ 614822 h 2498204"/>
              <a:gd name="connsiteX30" fmla="*/ 5742780 w 5742780"/>
              <a:gd name="connsiteY30" fmla="*/ 625906 h 2498204"/>
              <a:gd name="connsiteX31" fmla="*/ 5742780 w 5742780"/>
              <a:gd name="connsiteY31" fmla="*/ 678845 h 2498204"/>
              <a:gd name="connsiteX32" fmla="*/ 5742780 w 5742780"/>
              <a:gd name="connsiteY32" fmla="*/ 682952 h 2498204"/>
              <a:gd name="connsiteX33" fmla="*/ 5742780 w 5742780"/>
              <a:gd name="connsiteY33" fmla="*/ 696419 h 2498204"/>
              <a:gd name="connsiteX34" fmla="*/ 5742780 w 5742780"/>
              <a:gd name="connsiteY34" fmla="*/ 709559 h 2498204"/>
              <a:gd name="connsiteX35" fmla="*/ 5742780 w 5742780"/>
              <a:gd name="connsiteY35" fmla="*/ 746975 h 2498204"/>
              <a:gd name="connsiteX36" fmla="*/ 5742780 w 5742780"/>
              <a:gd name="connsiteY36" fmla="*/ 758644 h 2498204"/>
              <a:gd name="connsiteX37" fmla="*/ 5742780 w 5742780"/>
              <a:gd name="connsiteY37" fmla="*/ 801571 h 2498204"/>
              <a:gd name="connsiteX38" fmla="*/ 5742780 w 5742780"/>
              <a:gd name="connsiteY38" fmla="*/ 811583 h 2498204"/>
              <a:gd name="connsiteX39" fmla="*/ 5742780 w 5742780"/>
              <a:gd name="connsiteY39" fmla="*/ 822667 h 2498204"/>
              <a:gd name="connsiteX40" fmla="*/ 5742780 w 5742780"/>
              <a:gd name="connsiteY40" fmla="*/ 842297 h 2498204"/>
              <a:gd name="connsiteX41" fmla="*/ 5742780 w 5742780"/>
              <a:gd name="connsiteY41" fmla="*/ 879713 h 2498204"/>
              <a:gd name="connsiteX42" fmla="*/ 5742780 w 5742780"/>
              <a:gd name="connsiteY42" fmla="*/ 902339 h 2498204"/>
              <a:gd name="connsiteX43" fmla="*/ 5742780 w 5742780"/>
              <a:gd name="connsiteY43" fmla="*/ 906320 h 2498204"/>
              <a:gd name="connsiteX44" fmla="*/ 5742780 w 5742780"/>
              <a:gd name="connsiteY44" fmla="*/ 934309 h 2498204"/>
              <a:gd name="connsiteX45" fmla="*/ 5742780 w 5742780"/>
              <a:gd name="connsiteY45" fmla="*/ 955405 h 2498204"/>
              <a:gd name="connsiteX46" fmla="*/ 5742780 w 5742780"/>
              <a:gd name="connsiteY46" fmla="*/ 998332 h 2498204"/>
              <a:gd name="connsiteX47" fmla="*/ 5742780 w 5742780"/>
              <a:gd name="connsiteY47" fmla="*/ 1012262 h 2498204"/>
              <a:gd name="connsiteX48" fmla="*/ 5742780 w 5742780"/>
              <a:gd name="connsiteY48" fmla="*/ 1035077 h 2498204"/>
              <a:gd name="connsiteX49" fmla="*/ 5742780 w 5742780"/>
              <a:gd name="connsiteY49" fmla="*/ 1039058 h 2498204"/>
              <a:gd name="connsiteX50" fmla="*/ 5742780 w 5742780"/>
              <a:gd name="connsiteY50" fmla="*/ 1099100 h 2498204"/>
              <a:gd name="connsiteX51" fmla="*/ 5742780 w 5742780"/>
              <a:gd name="connsiteY51" fmla="*/ 1131070 h 2498204"/>
              <a:gd name="connsiteX52" fmla="*/ 5742780 w 5742780"/>
              <a:gd name="connsiteY52" fmla="*/ 1131738 h 2498204"/>
              <a:gd name="connsiteX53" fmla="*/ 5742780 w 5742780"/>
              <a:gd name="connsiteY53" fmla="*/ 1145000 h 2498204"/>
              <a:gd name="connsiteX54" fmla="*/ 5742780 w 5742780"/>
              <a:gd name="connsiteY54" fmla="*/ 1209023 h 2498204"/>
              <a:gd name="connsiteX55" fmla="*/ 5742780 w 5742780"/>
              <a:gd name="connsiteY55" fmla="*/ 1231838 h 2498204"/>
              <a:gd name="connsiteX56" fmla="*/ 5742780 w 5742780"/>
              <a:gd name="connsiteY56" fmla="*/ 1261165 h 2498204"/>
              <a:gd name="connsiteX57" fmla="*/ 5742780 w 5742780"/>
              <a:gd name="connsiteY57" fmla="*/ 1264476 h 2498204"/>
              <a:gd name="connsiteX58" fmla="*/ 5742780 w 5742780"/>
              <a:gd name="connsiteY58" fmla="*/ 1328499 h 2498204"/>
              <a:gd name="connsiteX59" fmla="*/ 5742780 w 5742780"/>
              <a:gd name="connsiteY59" fmla="*/ 1341761 h 2498204"/>
              <a:gd name="connsiteX60" fmla="*/ 5742780 w 5742780"/>
              <a:gd name="connsiteY60" fmla="*/ 1393903 h 2498204"/>
              <a:gd name="connsiteX61" fmla="*/ 5742780 w 5742780"/>
              <a:gd name="connsiteY61" fmla="*/ 1400940 h 2498204"/>
              <a:gd name="connsiteX62" fmla="*/ 5742780 w 5742780"/>
              <a:gd name="connsiteY62" fmla="*/ 1457926 h 2498204"/>
              <a:gd name="connsiteX63" fmla="*/ 5742780 w 5742780"/>
              <a:gd name="connsiteY63" fmla="*/ 1461237 h 2498204"/>
              <a:gd name="connsiteX64" fmla="*/ 5742780 w 5742780"/>
              <a:gd name="connsiteY64" fmla="*/ 1533678 h 2498204"/>
              <a:gd name="connsiteX65" fmla="*/ 5742780 w 5742780"/>
              <a:gd name="connsiteY65" fmla="*/ 1551463 h 2498204"/>
              <a:gd name="connsiteX66" fmla="*/ 5742780 w 5742780"/>
              <a:gd name="connsiteY66" fmla="*/ 1590664 h 2498204"/>
              <a:gd name="connsiteX67" fmla="*/ 5742780 w 5742780"/>
              <a:gd name="connsiteY67" fmla="*/ 1597701 h 2498204"/>
              <a:gd name="connsiteX68" fmla="*/ 5742780 w 5742780"/>
              <a:gd name="connsiteY68" fmla="*/ 1684201 h 2498204"/>
              <a:gd name="connsiteX69" fmla="*/ 5742780 w 5742780"/>
              <a:gd name="connsiteY69" fmla="*/ 1713130 h 2498204"/>
              <a:gd name="connsiteX70" fmla="*/ 5742780 w 5742780"/>
              <a:gd name="connsiteY70" fmla="*/ 1730439 h 2498204"/>
              <a:gd name="connsiteX71" fmla="*/ 5742780 w 5742780"/>
              <a:gd name="connsiteY71" fmla="*/ 1748224 h 2498204"/>
              <a:gd name="connsiteX72" fmla="*/ 5742780 w 5742780"/>
              <a:gd name="connsiteY72" fmla="*/ 1845868 h 2498204"/>
              <a:gd name="connsiteX73" fmla="*/ 5742780 w 5742780"/>
              <a:gd name="connsiteY73" fmla="*/ 1880962 h 2498204"/>
              <a:gd name="connsiteX74" fmla="*/ 5742780 w 5742780"/>
              <a:gd name="connsiteY74" fmla="*/ 1886340 h 2498204"/>
              <a:gd name="connsiteX75" fmla="*/ 5742780 w 5742780"/>
              <a:gd name="connsiteY75" fmla="*/ 1909891 h 2498204"/>
              <a:gd name="connsiteX76" fmla="*/ 5742780 w 5742780"/>
              <a:gd name="connsiteY76" fmla="*/ 2019078 h 2498204"/>
              <a:gd name="connsiteX77" fmla="*/ 5742780 w 5742780"/>
              <a:gd name="connsiteY77" fmla="*/ 2042629 h 2498204"/>
              <a:gd name="connsiteX78" fmla="*/ 5742780 w 5742780"/>
              <a:gd name="connsiteY78" fmla="*/ 2071491 h 2498204"/>
              <a:gd name="connsiteX79" fmla="*/ 5742780 w 5742780"/>
              <a:gd name="connsiteY79" fmla="*/ 2083101 h 2498204"/>
              <a:gd name="connsiteX80" fmla="*/ 5742780 w 5742780"/>
              <a:gd name="connsiteY80" fmla="*/ 2204229 h 2498204"/>
              <a:gd name="connsiteX81" fmla="*/ 5742780 w 5742780"/>
              <a:gd name="connsiteY81" fmla="*/ 2215839 h 2498204"/>
              <a:gd name="connsiteX82" fmla="*/ 5742780 w 5742780"/>
              <a:gd name="connsiteY82" fmla="*/ 2268252 h 2498204"/>
              <a:gd name="connsiteX83" fmla="*/ 5742780 w 5742780"/>
              <a:gd name="connsiteY83" fmla="*/ 2268981 h 2498204"/>
              <a:gd name="connsiteX84" fmla="*/ 5742780 w 5742780"/>
              <a:gd name="connsiteY84" fmla="*/ 2400990 h 2498204"/>
              <a:gd name="connsiteX85" fmla="*/ 5742780 w 5742780"/>
              <a:gd name="connsiteY85" fmla="*/ 2401719 h 2498204"/>
              <a:gd name="connsiteX86" fmla="*/ 5742780 w 5742780"/>
              <a:gd name="connsiteY86" fmla="*/ 2465742 h 2498204"/>
              <a:gd name="connsiteX87" fmla="*/ 5742780 w 5742780"/>
              <a:gd name="connsiteY87" fmla="*/ 2498204 h 2498204"/>
              <a:gd name="connsiteX88" fmla="*/ 5606311 w 5742780"/>
              <a:gd name="connsiteY88" fmla="*/ 2498204 h 2498204"/>
              <a:gd name="connsiteX89" fmla="*/ 5572772 w 5742780"/>
              <a:gd name="connsiteY89" fmla="*/ 2498204 h 2498204"/>
              <a:gd name="connsiteX90" fmla="*/ 5215584 w 5742780"/>
              <a:gd name="connsiteY90" fmla="*/ 2498204 h 2498204"/>
              <a:gd name="connsiteX91" fmla="*/ 5148090 w 5742780"/>
              <a:gd name="connsiteY91" fmla="*/ 2498204 h 2498204"/>
              <a:gd name="connsiteX92" fmla="*/ 4790902 w 5742780"/>
              <a:gd name="connsiteY92" fmla="*/ 2498204 h 2498204"/>
              <a:gd name="connsiteX93" fmla="*/ 4688037 w 5742780"/>
              <a:gd name="connsiteY93" fmla="*/ 2498204 h 2498204"/>
              <a:gd name="connsiteX94" fmla="*/ 4330849 w 5742780"/>
              <a:gd name="connsiteY94" fmla="*/ 2498204 h 2498204"/>
              <a:gd name="connsiteX95" fmla="*/ 4191198 w 5742780"/>
              <a:gd name="connsiteY95" fmla="*/ 2498204 h 2498204"/>
              <a:gd name="connsiteX96" fmla="*/ 3834010 w 5742780"/>
              <a:gd name="connsiteY96" fmla="*/ 2498204 h 2498204"/>
              <a:gd name="connsiteX97" fmla="*/ 3656160 w 5742780"/>
              <a:gd name="connsiteY97" fmla="*/ 2498204 h 2498204"/>
              <a:gd name="connsiteX98" fmla="*/ 3298972 w 5742780"/>
              <a:gd name="connsiteY98" fmla="*/ 2498204 h 2498204"/>
              <a:gd name="connsiteX99" fmla="*/ 3081506 w 5742780"/>
              <a:gd name="connsiteY99" fmla="*/ 2498204 h 2498204"/>
              <a:gd name="connsiteX100" fmla="*/ 2724318 w 5742780"/>
              <a:gd name="connsiteY100" fmla="*/ 2498204 h 2498204"/>
              <a:gd name="connsiteX101" fmla="*/ 2465823 w 5742780"/>
              <a:gd name="connsiteY101" fmla="*/ 2498204 h 2498204"/>
              <a:gd name="connsiteX102" fmla="*/ 2108635 w 5742780"/>
              <a:gd name="connsiteY102" fmla="*/ 2498204 h 2498204"/>
              <a:gd name="connsiteX103" fmla="*/ 1807695 w 5742780"/>
              <a:gd name="connsiteY103" fmla="*/ 2498204 h 2498204"/>
              <a:gd name="connsiteX104" fmla="*/ 1450507 w 5742780"/>
              <a:gd name="connsiteY104" fmla="*/ 2498204 h 2498204"/>
              <a:gd name="connsiteX105" fmla="*/ 1105707 w 5742780"/>
              <a:gd name="connsiteY105" fmla="*/ 2498204 h 2498204"/>
              <a:gd name="connsiteX106" fmla="*/ 748519 w 5742780"/>
              <a:gd name="connsiteY106" fmla="*/ 2498204 h 2498204"/>
              <a:gd name="connsiteX107" fmla="*/ 355272 w 5742780"/>
              <a:gd name="connsiteY107" fmla="*/ 2498204 h 2498204"/>
              <a:gd name="connsiteX108" fmla="*/ 0 w 5742780"/>
              <a:gd name="connsiteY108" fmla="*/ 2498204 h 2498204"/>
              <a:gd name="connsiteX109" fmla="*/ 0 w 5742780"/>
              <a:gd name="connsiteY109" fmla="*/ 2465742 h 2498204"/>
              <a:gd name="connsiteX110" fmla="*/ 0 w 5742780"/>
              <a:gd name="connsiteY110" fmla="*/ 2401719 h 2498204"/>
              <a:gd name="connsiteX111" fmla="*/ 0 w 5742780"/>
              <a:gd name="connsiteY111" fmla="*/ 2268981 h 2498204"/>
              <a:gd name="connsiteX112" fmla="*/ 0 w 5742780"/>
              <a:gd name="connsiteY112" fmla="*/ 323196 h 2498204"/>
              <a:gd name="connsiteX113" fmla="*/ 0 w 5742780"/>
              <a:gd name="connsiteY113" fmla="*/ 190458 h 2498204"/>
              <a:gd name="connsiteX114" fmla="*/ 0 w 5742780"/>
              <a:gd name="connsiteY114" fmla="*/ 126435 h 2498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5742780" h="2498204">
                <a:moveTo>
                  <a:pt x="0" y="0"/>
                </a:moveTo>
                <a:lnTo>
                  <a:pt x="355272" y="0"/>
                </a:lnTo>
                <a:lnTo>
                  <a:pt x="5679159" y="0"/>
                </a:lnTo>
                <a:lnTo>
                  <a:pt x="5700043" y="9556"/>
                </a:lnTo>
                <a:cubicBezTo>
                  <a:pt x="5742780" y="38103"/>
                  <a:pt x="5742780" y="95197"/>
                  <a:pt x="5742780" y="95197"/>
                </a:cubicBezTo>
                <a:cubicBezTo>
                  <a:pt x="5742780" y="95197"/>
                  <a:pt x="5742780" y="95197"/>
                  <a:pt x="5742780" y="209830"/>
                </a:cubicBezTo>
                <a:lnTo>
                  <a:pt x="5742780" y="227935"/>
                </a:lnTo>
                <a:cubicBezTo>
                  <a:pt x="5742780" y="227935"/>
                  <a:pt x="5742780" y="227935"/>
                  <a:pt x="5742780" y="261900"/>
                </a:cubicBezTo>
                <a:lnTo>
                  <a:pt x="5742780" y="277230"/>
                </a:lnTo>
                <a:lnTo>
                  <a:pt x="5742780" y="291958"/>
                </a:lnTo>
                <a:cubicBezTo>
                  <a:pt x="5742780" y="291958"/>
                  <a:pt x="5742780" y="291958"/>
                  <a:pt x="5742780" y="293749"/>
                </a:cubicBezTo>
                <a:lnTo>
                  <a:pt x="5742780" y="294274"/>
                </a:lnTo>
                <a:lnTo>
                  <a:pt x="5742780" y="306287"/>
                </a:lnTo>
                <a:cubicBezTo>
                  <a:pt x="5742780" y="313452"/>
                  <a:pt x="5742780" y="324199"/>
                  <a:pt x="5742780" y="340319"/>
                </a:cubicBezTo>
                <a:lnTo>
                  <a:pt x="5742780" y="342568"/>
                </a:lnTo>
                <a:lnTo>
                  <a:pt x="5742780" y="366920"/>
                </a:lnTo>
                <a:lnTo>
                  <a:pt x="5742780" y="368753"/>
                </a:lnTo>
                <a:cubicBezTo>
                  <a:pt x="5742780" y="379724"/>
                  <a:pt x="5742780" y="392262"/>
                  <a:pt x="5742780" y="406591"/>
                </a:cubicBezTo>
                <a:lnTo>
                  <a:pt x="5742780" y="409968"/>
                </a:lnTo>
                <a:lnTo>
                  <a:pt x="5742780" y="424696"/>
                </a:lnTo>
                <a:cubicBezTo>
                  <a:pt x="5742780" y="424696"/>
                  <a:pt x="5742780" y="424696"/>
                  <a:pt x="5742780" y="458661"/>
                </a:cubicBezTo>
                <a:lnTo>
                  <a:pt x="5742780" y="473991"/>
                </a:lnTo>
                <a:lnTo>
                  <a:pt x="5742780" y="482084"/>
                </a:lnTo>
                <a:lnTo>
                  <a:pt x="5742780" y="491035"/>
                </a:lnTo>
                <a:lnTo>
                  <a:pt x="5742780" y="499658"/>
                </a:lnTo>
                <a:lnTo>
                  <a:pt x="5742780" y="539329"/>
                </a:lnTo>
                <a:lnTo>
                  <a:pt x="5742780" y="550214"/>
                </a:lnTo>
                <a:lnTo>
                  <a:pt x="5742780" y="563681"/>
                </a:lnTo>
                <a:lnTo>
                  <a:pt x="5742780" y="606729"/>
                </a:lnTo>
                <a:lnTo>
                  <a:pt x="5742780" y="614822"/>
                </a:lnTo>
                <a:lnTo>
                  <a:pt x="5742780" y="625906"/>
                </a:lnTo>
                <a:lnTo>
                  <a:pt x="5742780" y="678845"/>
                </a:lnTo>
                <a:lnTo>
                  <a:pt x="5742780" y="682952"/>
                </a:lnTo>
                <a:lnTo>
                  <a:pt x="5742780" y="696419"/>
                </a:lnTo>
                <a:lnTo>
                  <a:pt x="5742780" y="709559"/>
                </a:lnTo>
                <a:lnTo>
                  <a:pt x="5742780" y="746975"/>
                </a:lnTo>
                <a:lnTo>
                  <a:pt x="5742780" y="758644"/>
                </a:lnTo>
                <a:lnTo>
                  <a:pt x="5742780" y="801571"/>
                </a:lnTo>
                <a:lnTo>
                  <a:pt x="5742780" y="811583"/>
                </a:lnTo>
                <a:lnTo>
                  <a:pt x="5742780" y="822667"/>
                </a:lnTo>
                <a:lnTo>
                  <a:pt x="5742780" y="842297"/>
                </a:lnTo>
                <a:lnTo>
                  <a:pt x="5742780" y="879713"/>
                </a:lnTo>
                <a:lnTo>
                  <a:pt x="5742780" y="902339"/>
                </a:lnTo>
                <a:lnTo>
                  <a:pt x="5742780" y="906320"/>
                </a:lnTo>
                <a:lnTo>
                  <a:pt x="5742780" y="934309"/>
                </a:lnTo>
                <a:lnTo>
                  <a:pt x="5742780" y="955405"/>
                </a:lnTo>
                <a:lnTo>
                  <a:pt x="5742780" y="998332"/>
                </a:lnTo>
                <a:lnTo>
                  <a:pt x="5742780" y="1012262"/>
                </a:lnTo>
                <a:lnTo>
                  <a:pt x="5742780" y="1035077"/>
                </a:lnTo>
                <a:lnTo>
                  <a:pt x="5742780" y="1039058"/>
                </a:lnTo>
                <a:lnTo>
                  <a:pt x="5742780" y="1099100"/>
                </a:lnTo>
                <a:lnTo>
                  <a:pt x="5742780" y="1131070"/>
                </a:lnTo>
                <a:lnTo>
                  <a:pt x="5742780" y="1131738"/>
                </a:lnTo>
                <a:lnTo>
                  <a:pt x="5742780" y="1145000"/>
                </a:lnTo>
                <a:lnTo>
                  <a:pt x="5742780" y="1209023"/>
                </a:lnTo>
                <a:lnTo>
                  <a:pt x="5742780" y="1231838"/>
                </a:lnTo>
                <a:lnTo>
                  <a:pt x="5742780" y="1261165"/>
                </a:lnTo>
                <a:lnTo>
                  <a:pt x="5742780" y="1264476"/>
                </a:lnTo>
                <a:lnTo>
                  <a:pt x="5742780" y="1328499"/>
                </a:lnTo>
                <a:lnTo>
                  <a:pt x="5742780" y="1341761"/>
                </a:lnTo>
                <a:lnTo>
                  <a:pt x="5742780" y="1393903"/>
                </a:lnTo>
                <a:lnTo>
                  <a:pt x="5742780" y="1400940"/>
                </a:lnTo>
                <a:lnTo>
                  <a:pt x="5742780" y="1457926"/>
                </a:lnTo>
                <a:lnTo>
                  <a:pt x="5742780" y="1461237"/>
                </a:lnTo>
                <a:lnTo>
                  <a:pt x="5742780" y="1533678"/>
                </a:lnTo>
                <a:lnTo>
                  <a:pt x="5742780" y="1551463"/>
                </a:lnTo>
                <a:lnTo>
                  <a:pt x="5742780" y="1590664"/>
                </a:lnTo>
                <a:lnTo>
                  <a:pt x="5742780" y="1597701"/>
                </a:lnTo>
                <a:lnTo>
                  <a:pt x="5742780" y="1684201"/>
                </a:lnTo>
                <a:lnTo>
                  <a:pt x="5742780" y="1713130"/>
                </a:lnTo>
                <a:lnTo>
                  <a:pt x="5742780" y="1730439"/>
                </a:lnTo>
                <a:lnTo>
                  <a:pt x="5742780" y="1748224"/>
                </a:lnTo>
                <a:lnTo>
                  <a:pt x="5742780" y="1845868"/>
                </a:lnTo>
                <a:lnTo>
                  <a:pt x="5742780" y="1880962"/>
                </a:lnTo>
                <a:lnTo>
                  <a:pt x="5742780" y="1886340"/>
                </a:lnTo>
                <a:lnTo>
                  <a:pt x="5742780" y="1909891"/>
                </a:lnTo>
                <a:lnTo>
                  <a:pt x="5742780" y="2019078"/>
                </a:lnTo>
                <a:lnTo>
                  <a:pt x="5742780" y="2042629"/>
                </a:lnTo>
                <a:lnTo>
                  <a:pt x="5742780" y="2071491"/>
                </a:lnTo>
                <a:lnTo>
                  <a:pt x="5742780" y="2083101"/>
                </a:lnTo>
                <a:lnTo>
                  <a:pt x="5742780" y="2204229"/>
                </a:lnTo>
                <a:lnTo>
                  <a:pt x="5742780" y="2215839"/>
                </a:lnTo>
                <a:lnTo>
                  <a:pt x="5742780" y="2268252"/>
                </a:lnTo>
                <a:lnTo>
                  <a:pt x="5742780" y="2268981"/>
                </a:lnTo>
                <a:lnTo>
                  <a:pt x="5742780" y="2400990"/>
                </a:lnTo>
                <a:lnTo>
                  <a:pt x="5742780" y="2401719"/>
                </a:lnTo>
                <a:lnTo>
                  <a:pt x="5742780" y="2465742"/>
                </a:lnTo>
                <a:lnTo>
                  <a:pt x="5742780" y="2498204"/>
                </a:lnTo>
                <a:lnTo>
                  <a:pt x="5606311" y="2498204"/>
                </a:lnTo>
                <a:lnTo>
                  <a:pt x="5572772" y="2498204"/>
                </a:lnTo>
                <a:lnTo>
                  <a:pt x="5215584" y="2498204"/>
                </a:lnTo>
                <a:lnTo>
                  <a:pt x="5148090" y="2498204"/>
                </a:lnTo>
                <a:lnTo>
                  <a:pt x="4790902" y="2498204"/>
                </a:lnTo>
                <a:lnTo>
                  <a:pt x="4688037" y="2498204"/>
                </a:lnTo>
                <a:lnTo>
                  <a:pt x="4330849" y="2498204"/>
                </a:lnTo>
                <a:lnTo>
                  <a:pt x="4191198" y="2498204"/>
                </a:lnTo>
                <a:lnTo>
                  <a:pt x="3834010" y="2498204"/>
                </a:lnTo>
                <a:lnTo>
                  <a:pt x="3656160" y="2498204"/>
                </a:lnTo>
                <a:lnTo>
                  <a:pt x="3298972" y="2498204"/>
                </a:lnTo>
                <a:lnTo>
                  <a:pt x="3081506" y="2498204"/>
                </a:lnTo>
                <a:lnTo>
                  <a:pt x="2724318" y="2498204"/>
                </a:lnTo>
                <a:lnTo>
                  <a:pt x="2465823" y="2498204"/>
                </a:lnTo>
                <a:lnTo>
                  <a:pt x="2108635" y="2498204"/>
                </a:lnTo>
                <a:lnTo>
                  <a:pt x="1807695" y="2498204"/>
                </a:lnTo>
                <a:lnTo>
                  <a:pt x="1450507" y="2498204"/>
                </a:lnTo>
                <a:lnTo>
                  <a:pt x="1105707" y="2498204"/>
                </a:lnTo>
                <a:lnTo>
                  <a:pt x="748519" y="2498204"/>
                </a:lnTo>
                <a:lnTo>
                  <a:pt x="355272" y="2498204"/>
                </a:lnTo>
                <a:lnTo>
                  <a:pt x="0" y="2498204"/>
                </a:lnTo>
                <a:lnTo>
                  <a:pt x="0" y="2465742"/>
                </a:lnTo>
                <a:lnTo>
                  <a:pt x="0" y="2401719"/>
                </a:lnTo>
                <a:lnTo>
                  <a:pt x="0" y="2268981"/>
                </a:lnTo>
                <a:lnTo>
                  <a:pt x="0" y="323196"/>
                </a:lnTo>
                <a:lnTo>
                  <a:pt x="0" y="190458"/>
                </a:lnTo>
                <a:lnTo>
                  <a:pt x="0" y="126435"/>
                </a:lnTo>
                <a:close/>
              </a:path>
            </a:pathLst>
          </a:custGeom>
          <a:solidFill>
            <a:srgbClr val="A8A8A8">
              <a:alpha val="49804"/>
            </a:srgbClr>
          </a:solidFill>
          <a:ln w="9525">
            <a:solidFill>
              <a:schemeClr val="accent2"/>
            </a:solidFill>
            <a:round/>
            <a:headEnd/>
            <a:tailEnd/>
          </a:ln>
        </p:spPr>
        <p:txBody>
          <a:bodyPr vert="horz" wrap="square" lIns="91440" tIns="45720" rIns="91440" bIns="45720" numCol="1" anchor="t" anchorCtr="0" compatLnSpc="1">
            <a:prstTxWarp prst="textNoShape">
              <a:avLst/>
            </a:prstTxWarp>
            <a:noAutofit/>
          </a:bodyPr>
          <a:lstStyle/>
          <a:p>
            <a:endParaRPr lang="en-GB" dirty="0">
              <a:solidFill>
                <a:srgbClr val="000000"/>
              </a:solidFill>
            </a:endParaRPr>
          </a:p>
        </p:txBody>
      </p:sp>
      <p:sp>
        <p:nvSpPr>
          <p:cNvPr id="61" name="Picture Placeholder 60"/>
          <p:cNvSpPr>
            <a:spLocks noGrp="1"/>
          </p:cNvSpPr>
          <p:nvPr>
            <p:ph type="pic" sz="quarter" idx="16"/>
          </p:nvPr>
        </p:nvSpPr>
        <p:spPr bwMode="gray">
          <a:xfrm>
            <a:off x="314105" y="919504"/>
            <a:ext cx="8514435" cy="4205094"/>
          </a:xfrm>
          <a:custGeom>
            <a:avLst/>
            <a:gdLst>
              <a:gd name="connsiteX0" fmla="*/ 76220 w 8514435"/>
              <a:gd name="connsiteY0" fmla="*/ 0 h 4192062"/>
              <a:gd name="connsiteX1" fmla="*/ 8438215 w 8514435"/>
              <a:gd name="connsiteY1" fmla="*/ 0 h 4192062"/>
              <a:gd name="connsiteX2" fmla="*/ 8514435 w 8514435"/>
              <a:gd name="connsiteY2" fmla="*/ 76268 h 4192062"/>
              <a:gd name="connsiteX3" fmla="*/ 8514435 w 8514435"/>
              <a:gd name="connsiteY3" fmla="*/ 1202877 h 4192062"/>
              <a:gd name="connsiteX4" fmla="*/ 8514435 w 8514435"/>
              <a:gd name="connsiteY4" fmla="*/ 1309780 h 4192062"/>
              <a:gd name="connsiteX5" fmla="*/ 8514435 w 8514435"/>
              <a:gd name="connsiteY5" fmla="*/ 1564709 h 4192062"/>
              <a:gd name="connsiteX6" fmla="*/ 8514435 w 8514435"/>
              <a:gd name="connsiteY6" fmla="*/ 1803710 h 4192062"/>
              <a:gd name="connsiteX7" fmla="*/ 8514435 w 8514435"/>
              <a:gd name="connsiteY7" fmla="*/ 2027297 h 4192062"/>
              <a:gd name="connsiteX8" fmla="*/ 8514435 w 8514435"/>
              <a:gd name="connsiteY8" fmla="*/ 2235984 h 4192062"/>
              <a:gd name="connsiteX9" fmla="*/ 8514435 w 8514435"/>
              <a:gd name="connsiteY9" fmla="*/ 2430285 h 4192062"/>
              <a:gd name="connsiteX10" fmla="*/ 8514435 w 8514435"/>
              <a:gd name="connsiteY10" fmla="*/ 2610713 h 4192062"/>
              <a:gd name="connsiteX11" fmla="*/ 8514435 w 8514435"/>
              <a:gd name="connsiteY11" fmla="*/ 2777782 h 4192062"/>
              <a:gd name="connsiteX12" fmla="*/ 8514435 w 8514435"/>
              <a:gd name="connsiteY12" fmla="*/ 2932007 h 4192062"/>
              <a:gd name="connsiteX13" fmla="*/ 8514435 w 8514435"/>
              <a:gd name="connsiteY13" fmla="*/ 2989185 h 4192062"/>
              <a:gd name="connsiteX14" fmla="*/ 8514435 w 8514435"/>
              <a:gd name="connsiteY14" fmla="*/ 3073900 h 4192062"/>
              <a:gd name="connsiteX15" fmla="*/ 8514435 w 8514435"/>
              <a:gd name="connsiteY15" fmla="*/ 4115794 h 4192062"/>
              <a:gd name="connsiteX16" fmla="*/ 8438215 w 8514435"/>
              <a:gd name="connsiteY16" fmla="*/ 4192062 h 4192062"/>
              <a:gd name="connsiteX17" fmla="*/ 5678104 w 8514435"/>
              <a:gd name="connsiteY17" fmla="*/ 4192062 h 4192062"/>
              <a:gd name="connsiteX18" fmla="*/ 5433485 w 8514435"/>
              <a:gd name="connsiteY18" fmla="*/ 4192062 h 4192062"/>
              <a:gd name="connsiteX19" fmla="*/ 5433485 w 8514435"/>
              <a:gd name="connsiteY19" fmla="*/ 4168095 h 4192062"/>
              <a:gd name="connsiteX20" fmla="*/ 5433485 w 8514435"/>
              <a:gd name="connsiteY20" fmla="*/ 4104072 h 4192062"/>
              <a:gd name="connsiteX21" fmla="*/ 5433485 w 8514435"/>
              <a:gd name="connsiteY21" fmla="*/ 4103343 h 4192062"/>
              <a:gd name="connsiteX22" fmla="*/ 5433485 w 8514435"/>
              <a:gd name="connsiteY22" fmla="*/ 3971334 h 4192062"/>
              <a:gd name="connsiteX23" fmla="*/ 5433485 w 8514435"/>
              <a:gd name="connsiteY23" fmla="*/ 3970605 h 4192062"/>
              <a:gd name="connsiteX24" fmla="*/ 5433485 w 8514435"/>
              <a:gd name="connsiteY24" fmla="*/ 3918192 h 4192062"/>
              <a:gd name="connsiteX25" fmla="*/ 5433485 w 8514435"/>
              <a:gd name="connsiteY25" fmla="*/ 3906582 h 4192062"/>
              <a:gd name="connsiteX26" fmla="*/ 5433485 w 8514435"/>
              <a:gd name="connsiteY26" fmla="*/ 3785454 h 4192062"/>
              <a:gd name="connsiteX27" fmla="*/ 5433485 w 8514435"/>
              <a:gd name="connsiteY27" fmla="*/ 3773844 h 4192062"/>
              <a:gd name="connsiteX28" fmla="*/ 5433485 w 8514435"/>
              <a:gd name="connsiteY28" fmla="*/ 3744982 h 4192062"/>
              <a:gd name="connsiteX29" fmla="*/ 5433485 w 8514435"/>
              <a:gd name="connsiteY29" fmla="*/ 3721431 h 4192062"/>
              <a:gd name="connsiteX30" fmla="*/ 5433485 w 8514435"/>
              <a:gd name="connsiteY30" fmla="*/ 3612244 h 4192062"/>
              <a:gd name="connsiteX31" fmla="*/ 5433485 w 8514435"/>
              <a:gd name="connsiteY31" fmla="*/ 3588693 h 4192062"/>
              <a:gd name="connsiteX32" fmla="*/ 5433485 w 8514435"/>
              <a:gd name="connsiteY32" fmla="*/ 3583315 h 4192062"/>
              <a:gd name="connsiteX33" fmla="*/ 5433485 w 8514435"/>
              <a:gd name="connsiteY33" fmla="*/ 3548221 h 4192062"/>
              <a:gd name="connsiteX34" fmla="*/ 5433485 w 8514435"/>
              <a:gd name="connsiteY34" fmla="*/ 3450577 h 4192062"/>
              <a:gd name="connsiteX35" fmla="*/ 5433485 w 8514435"/>
              <a:gd name="connsiteY35" fmla="*/ 3432792 h 4192062"/>
              <a:gd name="connsiteX36" fmla="*/ 5433485 w 8514435"/>
              <a:gd name="connsiteY36" fmla="*/ 3415483 h 4192062"/>
              <a:gd name="connsiteX37" fmla="*/ 5433485 w 8514435"/>
              <a:gd name="connsiteY37" fmla="*/ 3386554 h 4192062"/>
              <a:gd name="connsiteX38" fmla="*/ 5433485 w 8514435"/>
              <a:gd name="connsiteY38" fmla="*/ 3300054 h 4192062"/>
              <a:gd name="connsiteX39" fmla="*/ 5433485 w 8514435"/>
              <a:gd name="connsiteY39" fmla="*/ 3293017 h 4192062"/>
              <a:gd name="connsiteX40" fmla="*/ 5433485 w 8514435"/>
              <a:gd name="connsiteY40" fmla="*/ 3253816 h 4192062"/>
              <a:gd name="connsiteX41" fmla="*/ 5433485 w 8514435"/>
              <a:gd name="connsiteY41" fmla="*/ 3236031 h 4192062"/>
              <a:gd name="connsiteX42" fmla="*/ 5433485 w 8514435"/>
              <a:gd name="connsiteY42" fmla="*/ 3163590 h 4192062"/>
              <a:gd name="connsiteX43" fmla="*/ 5433485 w 8514435"/>
              <a:gd name="connsiteY43" fmla="*/ 3160279 h 4192062"/>
              <a:gd name="connsiteX44" fmla="*/ 5433485 w 8514435"/>
              <a:gd name="connsiteY44" fmla="*/ 3103293 h 4192062"/>
              <a:gd name="connsiteX45" fmla="*/ 5433485 w 8514435"/>
              <a:gd name="connsiteY45" fmla="*/ 3096256 h 4192062"/>
              <a:gd name="connsiteX46" fmla="*/ 5433485 w 8514435"/>
              <a:gd name="connsiteY46" fmla="*/ 3044114 h 4192062"/>
              <a:gd name="connsiteX47" fmla="*/ 5433485 w 8514435"/>
              <a:gd name="connsiteY47" fmla="*/ 3030852 h 4192062"/>
              <a:gd name="connsiteX48" fmla="*/ 5433485 w 8514435"/>
              <a:gd name="connsiteY48" fmla="*/ 2966829 h 4192062"/>
              <a:gd name="connsiteX49" fmla="*/ 5433485 w 8514435"/>
              <a:gd name="connsiteY49" fmla="*/ 2963518 h 4192062"/>
              <a:gd name="connsiteX50" fmla="*/ 5433485 w 8514435"/>
              <a:gd name="connsiteY50" fmla="*/ 2934191 h 4192062"/>
              <a:gd name="connsiteX51" fmla="*/ 5433485 w 8514435"/>
              <a:gd name="connsiteY51" fmla="*/ 2911376 h 4192062"/>
              <a:gd name="connsiteX52" fmla="*/ 5433485 w 8514435"/>
              <a:gd name="connsiteY52" fmla="*/ 2847353 h 4192062"/>
              <a:gd name="connsiteX53" fmla="*/ 5433485 w 8514435"/>
              <a:gd name="connsiteY53" fmla="*/ 2834091 h 4192062"/>
              <a:gd name="connsiteX54" fmla="*/ 5433485 w 8514435"/>
              <a:gd name="connsiteY54" fmla="*/ 2833423 h 4192062"/>
              <a:gd name="connsiteX55" fmla="*/ 5433485 w 8514435"/>
              <a:gd name="connsiteY55" fmla="*/ 2801453 h 4192062"/>
              <a:gd name="connsiteX56" fmla="*/ 5433485 w 8514435"/>
              <a:gd name="connsiteY56" fmla="*/ 2741411 h 4192062"/>
              <a:gd name="connsiteX57" fmla="*/ 5433485 w 8514435"/>
              <a:gd name="connsiteY57" fmla="*/ 2737430 h 4192062"/>
              <a:gd name="connsiteX58" fmla="*/ 5433485 w 8514435"/>
              <a:gd name="connsiteY58" fmla="*/ 2714615 h 4192062"/>
              <a:gd name="connsiteX59" fmla="*/ 5433485 w 8514435"/>
              <a:gd name="connsiteY59" fmla="*/ 2700685 h 4192062"/>
              <a:gd name="connsiteX60" fmla="*/ 5433485 w 8514435"/>
              <a:gd name="connsiteY60" fmla="*/ 2657758 h 4192062"/>
              <a:gd name="connsiteX61" fmla="*/ 5433485 w 8514435"/>
              <a:gd name="connsiteY61" fmla="*/ 2636662 h 4192062"/>
              <a:gd name="connsiteX62" fmla="*/ 5433485 w 8514435"/>
              <a:gd name="connsiteY62" fmla="*/ 2608673 h 4192062"/>
              <a:gd name="connsiteX63" fmla="*/ 5433485 w 8514435"/>
              <a:gd name="connsiteY63" fmla="*/ 2604692 h 4192062"/>
              <a:gd name="connsiteX64" fmla="*/ 5433485 w 8514435"/>
              <a:gd name="connsiteY64" fmla="*/ 2582066 h 4192062"/>
              <a:gd name="connsiteX65" fmla="*/ 5433485 w 8514435"/>
              <a:gd name="connsiteY65" fmla="*/ 2544650 h 4192062"/>
              <a:gd name="connsiteX66" fmla="*/ 5433485 w 8514435"/>
              <a:gd name="connsiteY66" fmla="*/ 2525020 h 4192062"/>
              <a:gd name="connsiteX67" fmla="*/ 5433485 w 8514435"/>
              <a:gd name="connsiteY67" fmla="*/ 2513936 h 4192062"/>
              <a:gd name="connsiteX68" fmla="*/ 5433485 w 8514435"/>
              <a:gd name="connsiteY68" fmla="*/ 2503924 h 4192062"/>
              <a:gd name="connsiteX69" fmla="*/ 5433485 w 8514435"/>
              <a:gd name="connsiteY69" fmla="*/ 2460997 h 4192062"/>
              <a:gd name="connsiteX70" fmla="*/ 5433485 w 8514435"/>
              <a:gd name="connsiteY70" fmla="*/ 2449328 h 4192062"/>
              <a:gd name="connsiteX71" fmla="*/ 5433485 w 8514435"/>
              <a:gd name="connsiteY71" fmla="*/ 2411912 h 4192062"/>
              <a:gd name="connsiteX72" fmla="*/ 5433485 w 8514435"/>
              <a:gd name="connsiteY72" fmla="*/ 2398772 h 4192062"/>
              <a:gd name="connsiteX73" fmla="*/ 5433485 w 8514435"/>
              <a:gd name="connsiteY73" fmla="*/ 2385305 h 4192062"/>
              <a:gd name="connsiteX74" fmla="*/ 5433485 w 8514435"/>
              <a:gd name="connsiteY74" fmla="*/ 2381198 h 4192062"/>
              <a:gd name="connsiteX75" fmla="*/ 5433485 w 8514435"/>
              <a:gd name="connsiteY75" fmla="*/ 2328259 h 4192062"/>
              <a:gd name="connsiteX76" fmla="*/ 5433485 w 8514435"/>
              <a:gd name="connsiteY76" fmla="*/ 2317175 h 4192062"/>
              <a:gd name="connsiteX77" fmla="*/ 5433485 w 8514435"/>
              <a:gd name="connsiteY77" fmla="*/ 2309082 h 4192062"/>
              <a:gd name="connsiteX78" fmla="*/ 5433485 w 8514435"/>
              <a:gd name="connsiteY78" fmla="*/ 2266034 h 4192062"/>
              <a:gd name="connsiteX79" fmla="*/ 5433485 w 8514435"/>
              <a:gd name="connsiteY79" fmla="*/ 2252567 h 4192062"/>
              <a:gd name="connsiteX80" fmla="*/ 5433485 w 8514435"/>
              <a:gd name="connsiteY80" fmla="*/ 2241682 h 4192062"/>
              <a:gd name="connsiteX81" fmla="*/ 5433485 w 8514435"/>
              <a:gd name="connsiteY81" fmla="*/ 2202011 h 4192062"/>
              <a:gd name="connsiteX82" fmla="*/ 5433485 w 8514435"/>
              <a:gd name="connsiteY82" fmla="*/ 2193388 h 4192062"/>
              <a:gd name="connsiteX83" fmla="*/ 5433485 w 8514435"/>
              <a:gd name="connsiteY83" fmla="*/ 2184437 h 4192062"/>
              <a:gd name="connsiteX84" fmla="*/ 5433485 w 8514435"/>
              <a:gd name="connsiteY84" fmla="*/ 2176344 h 4192062"/>
              <a:gd name="connsiteX85" fmla="*/ 5433485 w 8514435"/>
              <a:gd name="connsiteY85" fmla="*/ 2161014 h 4192062"/>
              <a:gd name="connsiteX86" fmla="*/ 5433485 w 8514435"/>
              <a:gd name="connsiteY86" fmla="*/ 2127049 h 4192062"/>
              <a:gd name="connsiteX87" fmla="*/ 5433485 w 8514435"/>
              <a:gd name="connsiteY87" fmla="*/ 2112321 h 4192062"/>
              <a:gd name="connsiteX88" fmla="*/ 5433485 w 8514435"/>
              <a:gd name="connsiteY88" fmla="*/ 2108944 h 4192062"/>
              <a:gd name="connsiteX89" fmla="*/ 5433485 w 8514435"/>
              <a:gd name="connsiteY89" fmla="*/ 2071106 h 4192062"/>
              <a:gd name="connsiteX90" fmla="*/ 5433485 w 8514435"/>
              <a:gd name="connsiteY90" fmla="*/ 2069273 h 4192062"/>
              <a:gd name="connsiteX91" fmla="*/ 5433485 w 8514435"/>
              <a:gd name="connsiteY91" fmla="*/ 2044921 h 4192062"/>
              <a:gd name="connsiteX92" fmla="*/ 5433485 w 8514435"/>
              <a:gd name="connsiteY92" fmla="*/ 2042672 h 4192062"/>
              <a:gd name="connsiteX93" fmla="*/ 5433485 w 8514435"/>
              <a:gd name="connsiteY93" fmla="*/ 2008640 h 4192062"/>
              <a:gd name="connsiteX94" fmla="*/ 5433485 w 8514435"/>
              <a:gd name="connsiteY94" fmla="*/ 1996627 h 4192062"/>
              <a:gd name="connsiteX95" fmla="*/ 5433485 w 8514435"/>
              <a:gd name="connsiteY95" fmla="*/ 1996102 h 4192062"/>
              <a:gd name="connsiteX96" fmla="*/ 5433485 w 8514435"/>
              <a:gd name="connsiteY96" fmla="*/ 1994311 h 4192062"/>
              <a:gd name="connsiteX97" fmla="*/ 5433485 w 8514435"/>
              <a:gd name="connsiteY97" fmla="*/ 1979583 h 4192062"/>
              <a:gd name="connsiteX98" fmla="*/ 5433485 w 8514435"/>
              <a:gd name="connsiteY98" fmla="*/ 1964253 h 4192062"/>
              <a:gd name="connsiteX99" fmla="*/ 5433485 w 8514435"/>
              <a:gd name="connsiteY99" fmla="*/ 1930288 h 4192062"/>
              <a:gd name="connsiteX100" fmla="*/ 5433485 w 8514435"/>
              <a:gd name="connsiteY100" fmla="*/ 1912183 h 4192062"/>
              <a:gd name="connsiteX101" fmla="*/ 5433485 w 8514435"/>
              <a:gd name="connsiteY101" fmla="*/ 1797550 h 4192062"/>
              <a:gd name="connsiteX102" fmla="*/ 5390748 w 8514435"/>
              <a:gd name="connsiteY102" fmla="*/ 1711909 h 4192062"/>
              <a:gd name="connsiteX103" fmla="*/ 5369864 w 8514435"/>
              <a:gd name="connsiteY103" fmla="*/ 1702353 h 4192062"/>
              <a:gd name="connsiteX104" fmla="*/ 45977 w 8514435"/>
              <a:gd name="connsiteY104" fmla="*/ 1702353 h 4192062"/>
              <a:gd name="connsiteX105" fmla="*/ 0 w 8514435"/>
              <a:gd name="connsiteY105" fmla="*/ 1702353 h 4192062"/>
              <a:gd name="connsiteX106" fmla="*/ 0 w 8514435"/>
              <a:gd name="connsiteY106" fmla="*/ 1581349 h 4192062"/>
              <a:gd name="connsiteX107" fmla="*/ 0 w 8514435"/>
              <a:gd name="connsiteY107" fmla="*/ 1260055 h 4192062"/>
              <a:gd name="connsiteX108" fmla="*/ 0 w 8514435"/>
              <a:gd name="connsiteY108" fmla="*/ 1202877 h 4192062"/>
              <a:gd name="connsiteX109" fmla="*/ 0 w 8514435"/>
              <a:gd name="connsiteY109" fmla="*/ 1118162 h 4192062"/>
              <a:gd name="connsiteX110" fmla="*/ 0 w 8514435"/>
              <a:gd name="connsiteY110" fmla="*/ 76268 h 4192062"/>
              <a:gd name="connsiteX111" fmla="*/ 76220 w 8514435"/>
              <a:gd name="connsiteY111" fmla="*/ 0 h 4192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8514435" h="4192062">
                <a:moveTo>
                  <a:pt x="76220" y="0"/>
                </a:moveTo>
                <a:cubicBezTo>
                  <a:pt x="8438215" y="0"/>
                  <a:pt x="8438215" y="0"/>
                  <a:pt x="8438215" y="0"/>
                </a:cubicBezTo>
                <a:cubicBezTo>
                  <a:pt x="8482677" y="0"/>
                  <a:pt x="8514435" y="34956"/>
                  <a:pt x="8514435" y="76268"/>
                </a:cubicBezTo>
                <a:lnTo>
                  <a:pt x="8514435" y="1202877"/>
                </a:lnTo>
                <a:lnTo>
                  <a:pt x="8514435" y="1309780"/>
                </a:lnTo>
                <a:lnTo>
                  <a:pt x="8514435" y="1564709"/>
                </a:lnTo>
                <a:lnTo>
                  <a:pt x="8514435" y="1803710"/>
                </a:lnTo>
                <a:lnTo>
                  <a:pt x="8514435" y="2027297"/>
                </a:lnTo>
                <a:lnTo>
                  <a:pt x="8514435" y="2235984"/>
                </a:lnTo>
                <a:lnTo>
                  <a:pt x="8514435" y="2430285"/>
                </a:lnTo>
                <a:lnTo>
                  <a:pt x="8514435" y="2610713"/>
                </a:lnTo>
                <a:lnTo>
                  <a:pt x="8514435" y="2777782"/>
                </a:lnTo>
                <a:lnTo>
                  <a:pt x="8514435" y="2932007"/>
                </a:lnTo>
                <a:lnTo>
                  <a:pt x="8514435" y="2989185"/>
                </a:lnTo>
                <a:lnTo>
                  <a:pt x="8514435" y="3073900"/>
                </a:lnTo>
                <a:cubicBezTo>
                  <a:pt x="8514435" y="4115794"/>
                  <a:pt x="8514435" y="4115794"/>
                  <a:pt x="8514435" y="4115794"/>
                </a:cubicBezTo>
                <a:cubicBezTo>
                  <a:pt x="8514435" y="4157106"/>
                  <a:pt x="8482676" y="4192062"/>
                  <a:pt x="8438215" y="4192062"/>
                </a:cubicBezTo>
                <a:cubicBezTo>
                  <a:pt x="7392966" y="4192062"/>
                  <a:pt x="6478373" y="4192062"/>
                  <a:pt x="5678104" y="4192062"/>
                </a:cubicBezTo>
                <a:lnTo>
                  <a:pt x="5433485" y="4192062"/>
                </a:lnTo>
                <a:lnTo>
                  <a:pt x="5433485" y="4168095"/>
                </a:lnTo>
                <a:lnTo>
                  <a:pt x="5433485" y="4104072"/>
                </a:lnTo>
                <a:lnTo>
                  <a:pt x="5433485" y="4103343"/>
                </a:lnTo>
                <a:lnTo>
                  <a:pt x="5433485" y="3971334"/>
                </a:lnTo>
                <a:lnTo>
                  <a:pt x="5433485" y="3970605"/>
                </a:lnTo>
                <a:lnTo>
                  <a:pt x="5433485" y="3918192"/>
                </a:lnTo>
                <a:lnTo>
                  <a:pt x="5433485" y="3906582"/>
                </a:lnTo>
                <a:lnTo>
                  <a:pt x="5433485" y="3785454"/>
                </a:lnTo>
                <a:lnTo>
                  <a:pt x="5433485" y="3773844"/>
                </a:lnTo>
                <a:lnTo>
                  <a:pt x="5433485" y="3744982"/>
                </a:lnTo>
                <a:lnTo>
                  <a:pt x="5433485" y="3721431"/>
                </a:lnTo>
                <a:lnTo>
                  <a:pt x="5433485" y="3612244"/>
                </a:lnTo>
                <a:lnTo>
                  <a:pt x="5433485" y="3588693"/>
                </a:lnTo>
                <a:lnTo>
                  <a:pt x="5433485" y="3583315"/>
                </a:lnTo>
                <a:lnTo>
                  <a:pt x="5433485" y="3548221"/>
                </a:lnTo>
                <a:lnTo>
                  <a:pt x="5433485" y="3450577"/>
                </a:lnTo>
                <a:lnTo>
                  <a:pt x="5433485" y="3432792"/>
                </a:lnTo>
                <a:lnTo>
                  <a:pt x="5433485" y="3415483"/>
                </a:lnTo>
                <a:lnTo>
                  <a:pt x="5433485" y="3386554"/>
                </a:lnTo>
                <a:lnTo>
                  <a:pt x="5433485" y="3300054"/>
                </a:lnTo>
                <a:lnTo>
                  <a:pt x="5433485" y="3293017"/>
                </a:lnTo>
                <a:lnTo>
                  <a:pt x="5433485" y="3253816"/>
                </a:lnTo>
                <a:lnTo>
                  <a:pt x="5433485" y="3236031"/>
                </a:lnTo>
                <a:lnTo>
                  <a:pt x="5433485" y="3163590"/>
                </a:lnTo>
                <a:lnTo>
                  <a:pt x="5433485" y="3160279"/>
                </a:lnTo>
                <a:lnTo>
                  <a:pt x="5433485" y="3103293"/>
                </a:lnTo>
                <a:lnTo>
                  <a:pt x="5433485" y="3096256"/>
                </a:lnTo>
                <a:lnTo>
                  <a:pt x="5433485" y="3044114"/>
                </a:lnTo>
                <a:lnTo>
                  <a:pt x="5433485" y="3030852"/>
                </a:lnTo>
                <a:lnTo>
                  <a:pt x="5433485" y="2966829"/>
                </a:lnTo>
                <a:lnTo>
                  <a:pt x="5433485" y="2963518"/>
                </a:lnTo>
                <a:lnTo>
                  <a:pt x="5433485" y="2934191"/>
                </a:lnTo>
                <a:lnTo>
                  <a:pt x="5433485" y="2911376"/>
                </a:lnTo>
                <a:lnTo>
                  <a:pt x="5433485" y="2847353"/>
                </a:lnTo>
                <a:lnTo>
                  <a:pt x="5433485" y="2834091"/>
                </a:lnTo>
                <a:lnTo>
                  <a:pt x="5433485" y="2833423"/>
                </a:lnTo>
                <a:lnTo>
                  <a:pt x="5433485" y="2801453"/>
                </a:lnTo>
                <a:lnTo>
                  <a:pt x="5433485" y="2741411"/>
                </a:lnTo>
                <a:lnTo>
                  <a:pt x="5433485" y="2737430"/>
                </a:lnTo>
                <a:lnTo>
                  <a:pt x="5433485" y="2714615"/>
                </a:lnTo>
                <a:lnTo>
                  <a:pt x="5433485" y="2700685"/>
                </a:lnTo>
                <a:lnTo>
                  <a:pt x="5433485" y="2657758"/>
                </a:lnTo>
                <a:lnTo>
                  <a:pt x="5433485" y="2636662"/>
                </a:lnTo>
                <a:lnTo>
                  <a:pt x="5433485" y="2608673"/>
                </a:lnTo>
                <a:lnTo>
                  <a:pt x="5433485" y="2604692"/>
                </a:lnTo>
                <a:lnTo>
                  <a:pt x="5433485" y="2582066"/>
                </a:lnTo>
                <a:lnTo>
                  <a:pt x="5433485" y="2544650"/>
                </a:lnTo>
                <a:lnTo>
                  <a:pt x="5433485" y="2525020"/>
                </a:lnTo>
                <a:lnTo>
                  <a:pt x="5433485" y="2513936"/>
                </a:lnTo>
                <a:lnTo>
                  <a:pt x="5433485" y="2503924"/>
                </a:lnTo>
                <a:lnTo>
                  <a:pt x="5433485" y="2460997"/>
                </a:lnTo>
                <a:lnTo>
                  <a:pt x="5433485" y="2449328"/>
                </a:lnTo>
                <a:lnTo>
                  <a:pt x="5433485" y="2411912"/>
                </a:lnTo>
                <a:lnTo>
                  <a:pt x="5433485" y="2398772"/>
                </a:lnTo>
                <a:lnTo>
                  <a:pt x="5433485" y="2385305"/>
                </a:lnTo>
                <a:lnTo>
                  <a:pt x="5433485" y="2381198"/>
                </a:lnTo>
                <a:lnTo>
                  <a:pt x="5433485" y="2328259"/>
                </a:lnTo>
                <a:lnTo>
                  <a:pt x="5433485" y="2317175"/>
                </a:lnTo>
                <a:lnTo>
                  <a:pt x="5433485" y="2309082"/>
                </a:lnTo>
                <a:lnTo>
                  <a:pt x="5433485" y="2266034"/>
                </a:lnTo>
                <a:lnTo>
                  <a:pt x="5433485" y="2252567"/>
                </a:lnTo>
                <a:lnTo>
                  <a:pt x="5433485" y="2241682"/>
                </a:lnTo>
                <a:lnTo>
                  <a:pt x="5433485" y="2202011"/>
                </a:lnTo>
                <a:lnTo>
                  <a:pt x="5433485" y="2193388"/>
                </a:lnTo>
                <a:lnTo>
                  <a:pt x="5433485" y="2184437"/>
                </a:lnTo>
                <a:lnTo>
                  <a:pt x="5433485" y="2176344"/>
                </a:lnTo>
                <a:lnTo>
                  <a:pt x="5433485" y="2161014"/>
                </a:lnTo>
                <a:cubicBezTo>
                  <a:pt x="5433485" y="2127049"/>
                  <a:pt x="5433485" y="2127049"/>
                  <a:pt x="5433485" y="2127049"/>
                </a:cubicBezTo>
                <a:lnTo>
                  <a:pt x="5433485" y="2112321"/>
                </a:lnTo>
                <a:lnTo>
                  <a:pt x="5433485" y="2108944"/>
                </a:lnTo>
                <a:cubicBezTo>
                  <a:pt x="5433485" y="2094615"/>
                  <a:pt x="5433485" y="2082077"/>
                  <a:pt x="5433485" y="2071106"/>
                </a:cubicBezTo>
                <a:lnTo>
                  <a:pt x="5433485" y="2069273"/>
                </a:lnTo>
                <a:lnTo>
                  <a:pt x="5433485" y="2044921"/>
                </a:lnTo>
                <a:lnTo>
                  <a:pt x="5433485" y="2042672"/>
                </a:lnTo>
                <a:cubicBezTo>
                  <a:pt x="5433485" y="2026552"/>
                  <a:pt x="5433485" y="2015805"/>
                  <a:pt x="5433485" y="2008640"/>
                </a:cubicBezTo>
                <a:lnTo>
                  <a:pt x="5433485" y="1996627"/>
                </a:lnTo>
                <a:lnTo>
                  <a:pt x="5433485" y="1996102"/>
                </a:lnTo>
                <a:cubicBezTo>
                  <a:pt x="5433485" y="1994311"/>
                  <a:pt x="5433485" y="1994311"/>
                  <a:pt x="5433485" y="1994311"/>
                </a:cubicBezTo>
                <a:lnTo>
                  <a:pt x="5433485" y="1979583"/>
                </a:lnTo>
                <a:lnTo>
                  <a:pt x="5433485" y="1964253"/>
                </a:lnTo>
                <a:cubicBezTo>
                  <a:pt x="5433485" y="1930288"/>
                  <a:pt x="5433485" y="1930288"/>
                  <a:pt x="5433485" y="1930288"/>
                </a:cubicBezTo>
                <a:lnTo>
                  <a:pt x="5433485" y="1912183"/>
                </a:lnTo>
                <a:cubicBezTo>
                  <a:pt x="5433485" y="1797550"/>
                  <a:pt x="5433485" y="1797550"/>
                  <a:pt x="5433485" y="1797550"/>
                </a:cubicBezTo>
                <a:cubicBezTo>
                  <a:pt x="5433485" y="1797550"/>
                  <a:pt x="5433485" y="1740456"/>
                  <a:pt x="5390748" y="1711909"/>
                </a:cubicBezTo>
                <a:lnTo>
                  <a:pt x="5369864" y="1702353"/>
                </a:lnTo>
                <a:lnTo>
                  <a:pt x="45977" y="1702353"/>
                </a:lnTo>
                <a:lnTo>
                  <a:pt x="0" y="1702353"/>
                </a:lnTo>
                <a:lnTo>
                  <a:pt x="0" y="1581349"/>
                </a:lnTo>
                <a:cubicBezTo>
                  <a:pt x="0" y="1465574"/>
                  <a:pt x="0" y="1358704"/>
                  <a:pt x="0" y="1260055"/>
                </a:cubicBezTo>
                <a:lnTo>
                  <a:pt x="0" y="1202877"/>
                </a:lnTo>
                <a:lnTo>
                  <a:pt x="0" y="1118162"/>
                </a:lnTo>
                <a:cubicBezTo>
                  <a:pt x="0" y="76268"/>
                  <a:pt x="0" y="76268"/>
                  <a:pt x="0" y="76268"/>
                </a:cubicBezTo>
                <a:cubicBezTo>
                  <a:pt x="0" y="34956"/>
                  <a:pt x="31759" y="0"/>
                  <a:pt x="76220" y="0"/>
                </a:cubicBezTo>
                <a:close/>
              </a:path>
            </a:pathLst>
          </a:custGeom>
        </p:spPr>
        <p:txBody>
          <a:bodyPr wrap="square" lIns="360000" tIns="360000">
            <a:noAutofit/>
          </a:bodyPr>
          <a:lstStyle>
            <a:lvl1pPr>
              <a:defRPr sz="1050" baseline="0">
                <a:solidFill>
                  <a:schemeClr val="tx1"/>
                </a:solidFill>
              </a:defRPr>
            </a:lvl1pPr>
          </a:lstStyle>
          <a:p>
            <a:r>
              <a:rPr lang="en-US" noProof="0" smtClean="0"/>
              <a:t>Click icon to add picture</a:t>
            </a:r>
            <a:endParaRPr lang="en-GB" noProof="0" dirty="0"/>
          </a:p>
        </p:txBody>
      </p:sp>
      <p:sp>
        <p:nvSpPr>
          <p:cNvPr id="53" name="Text Placeholder 6"/>
          <p:cNvSpPr>
            <a:spLocks noGrp="1"/>
          </p:cNvSpPr>
          <p:nvPr>
            <p:ph type="body" sz="quarter" idx="11"/>
          </p:nvPr>
        </p:nvSpPr>
        <p:spPr bwMode="gray">
          <a:xfrm>
            <a:off x="355700" y="4117820"/>
            <a:ext cx="4392000" cy="385233"/>
          </a:xfrm>
        </p:spPr>
        <p:txBody>
          <a:bodyPr anchor="ctr"/>
          <a:lstStyle>
            <a:lvl1pPr>
              <a:lnSpc>
                <a:spcPts val="2200"/>
              </a:lnSpc>
              <a:defRPr sz="2000" b="0">
                <a:solidFill>
                  <a:schemeClr val="bg1"/>
                </a:solidFill>
              </a:defRPr>
            </a:lvl1pPr>
          </a:lstStyle>
          <a:p>
            <a:pPr lvl="0"/>
            <a:r>
              <a:rPr lang="en-US" noProof="0" smtClean="0"/>
              <a:t>Click to edit Master text styles</a:t>
            </a:r>
          </a:p>
        </p:txBody>
      </p:sp>
      <p:sp>
        <p:nvSpPr>
          <p:cNvPr id="51" name="Title 1"/>
          <p:cNvSpPr>
            <a:spLocks noGrp="1"/>
          </p:cNvSpPr>
          <p:nvPr>
            <p:ph type="ctrTitle" hasCustomPrompt="1"/>
          </p:nvPr>
        </p:nvSpPr>
        <p:spPr bwMode="gray">
          <a:xfrm>
            <a:off x="376238" y="2954549"/>
            <a:ext cx="5366541" cy="900000"/>
          </a:xfrm>
        </p:spPr>
        <p:txBody>
          <a:bodyPr anchor="t" anchorCtr="0">
            <a:noAutofit/>
          </a:bodyPr>
          <a:lstStyle>
            <a:lvl1pPr marL="360363" indent="-360363" algn="l">
              <a:lnSpc>
                <a:spcPts val="3500"/>
              </a:lnSpc>
              <a:buFont typeface="+mj-lt"/>
              <a:buNone/>
              <a:tabLst>
                <a:tab pos="360363" algn="l"/>
              </a:tabLst>
              <a:defRPr sz="3000" b="0">
                <a:solidFill>
                  <a:schemeClr val="bg1"/>
                </a:solidFill>
              </a:defRPr>
            </a:lvl1pPr>
          </a:lstStyle>
          <a:p>
            <a:r>
              <a:rPr lang="en-GB" noProof="0" dirty="0" smtClean="0"/>
              <a:t>Click to edit title style</a:t>
            </a:r>
            <a:endParaRPr lang="en-GB" noProof="0" dirty="0"/>
          </a:p>
        </p:txBody>
      </p:sp>
      <p:pic>
        <p:nvPicPr>
          <p:cNvPr id="16" name="Picture 15"/>
          <p:cNvPicPr>
            <a:picLocks noChangeAspect="1"/>
          </p:cNvPicPr>
          <p:nvPr userDrawn="1"/>
        </p:nvPicPr>
        <p:blipFill>
          <a:blip r:embed="rId2"/>
          <a:stretch>
            <a:fillRect/>
          </a:stretch>
        </p:blipFill>
        <p:spPr>
          <a:xfrm>
            <a:off x="7323813" y="6203775"/>
            <a:ext cx="1518197" cy="378000"/>
          </a:xfrm>
          <a:prstGeom prst="rect">
            <a:avLst/>
          </a:prstGeom>
          <a:effectLst>
            <a:reflection blurRad="6350" stA="52000" endA="300" endPos="35000" dir="5400000" sy="-100000" algn="bl" rotWithShape="0"/>
          </a:effectLst>
        </p:spPr>
      </p:pic>
      <p:grpSp>
        <p:nvGrpSpPr>
          <p:cNvPr id="87" name="Group 86"/>
          <p:cNvGrpSpPr/>
          <p:nvPr userDrawn="1"/>
        </p:nvGrpSpPr>
        <p:grpSpPr>
          <a:xfrm>
            <a:off x="-2040443" y="6432353"/>
            <a:ext cx="1872000" cy="430419"/>
            <a:chOff x="-2040443" y="6302385"/>
            <a:chExt cx="1872000" cy="560378"/>
          </a:xfrm>
        </p:grpSpPr>
        <p:sp>
          <p:nvSpPr>
            <p:cNvPr id="88" name="Rectangle 104"/>
            <p:cNvSpPr>
              <a:spLocks noChangeArrowheads="1"/>
            </p:cNvSpPr>
            <p:nvPr userDrawn="1"/>
          </p:nvSpPr>
          <p:spPr bwMode="gray">
            <a:xfrm>
              <a:off x="-2040443" y="6305273"/>
              <a:ext cx="1462593" cy="557490"/>
            </a:xfrm>
            <a:prstGeom prst="rect">
              <a:avLst/>
            </a:prstGeom>
            <a:solidFill>
              <a:srgbClr val="60A6DA"/>
            </a:solidFill>
            <a:ln>
              <a:noFill/>
            </a:ln>
            <a:effectLst/>
          </p:spPr>
          <p:txBody>
            <a:bodyPr wrap="square" lIns="72000" tIns="180000" rIns="72000" bIns="180000" anchor="ctr">
              <a:noAutofit/>
            </a:bodyPr>
            <a:lstStyle/>
            <a:p>
              <a:pPr>
                <a:lnSpc>
                  <a:spcPct val="90000"/>
                </a:lnSpc>
                <a:spcBef>
                  <a:spcPct val="20000"/>
                </a:spcBef>
                <a:spcAft>
                  <a:spcPct val="20000"/>
                </a:spcAft>
                <a:defRPr/>
              </a:pPr>
              <a:r>
                <a:rPr lang="en-GB" altLang="en-US" sz="1200" b="1" kern="0" dirty="0">
                  <a:solidFill>
                    <a:srgbClr val="FDFDFD"/>
                  </a:solidFill>
                </a:rPr>
                <a:t>No content below </a:t>
              </a:r>
              <a:br>
                <a:rPr lang="en-GB" altLang="en-US" sz="1200" b="1" kern="0" dirty="0">
                  <a:solidFill>
                    <a:srgbClr val="FDFDFD"/>
                  </a:solidFill>
                </a:rPr>
              </a:br>
              <a:r>
                <a:rPr lang="en-GB" altLang="en-US" sz="1200" b="1" kern="0" dirty="0">
                  <a:solidFill>
                    <a:srgbClr val="FDFDFD"/>
                  </a:solidFill>
                </a:rPr>
                <a:t>the grey line</a:t>
              </a:r>
            </a:p>
          </p:txBody>
        </p:sp>
        <p:grpSp>
          <p:nvGrpSpPr>
            <p:cNvPr id="89" name="Group 88"/>
            <p:cNvGrpSpPr/>
            <p:nvPr userDrawn="1"/>
          </p:nvGrpSpPr>
          <p:grpSpPr bwMode="gray">
            <a:xfrm>
              <a:off x="-546100" y="6302385"/>
              <a:ext cx="377657" cy="553234"/>
              <a:chOff x="-2035174" y="6304766"/>
              <a:chExt cx="1872000" cy="553234"/>
            </a:xfrm>
          </p:grpSpPr>
          <p:cxnSp>
            <p:nvCxnSpPr>
              <p:cNvPr id="90" name="Straight Connector 89"/>
              <p:cNvCxnSpPr/>
              <p:nvPr userDrawn="1"/>
            </p:nvCxnSpPr>
            <p:spPr bwMode="gray">
              <a:xfrm>
                <a:off x="-2035174" y="6858000"/>
                <a:ext cx="1872000" cy="0"/>
              </a:xfrm>
              <a:prstGeom prst="line">
                <a:avLst/>
              </a:prstGeom>
              <a:noFill/>
              <a:ln w="6350" cap="flat" cmpd="sng" algn="ctr">
                <a:solidFill>
                  <a:srgbClr val="C90068"/>
                </a:solidFill>
                <a:prstDash val="dash"/>
                <a:miter lim="800000"/>
              </a:ln>
              <a:effectLst/>
            </p:spPr>
          </p:cxnSp>
          <p:cxnSp>
            <p:nvCxnSpPr>
              <p:cNvPr id="91" name="Straight Connector 90"/>
              <p:cNvCxnSpPr/>
              <p:nvPr userDrawn="1"/>
            </p:nvCxnSpPr>
            <p:spPr bwMode="gray">
              <a:xfrm>
                <a:off x="-2035174" y="6304766"/>
                <a:ext cx="1872000" cy="0"/>
              </a:xfrm>
              <a:prstGeom prst="line">
                <a:avLst/>
              </a:prstGeom>
              <a:noFill/>
              <a:ln w="6350" cap="flat" cmpd="sng" algn="ctr">
                <a:solidFill>
                  <a:srgbClr val="C90068"/>
                </a:solidFill>
                <a:prstDash val="dash"/>
                <a:miter lim="800000"/>
              </a:ln>
              <a:effectLst/>
            </p:spPr>
          </p:cxnSp>
        </p:grpSp>
      </p:grpSp>
      <p:grpSp>
        <p:nvGrpSpPr>
          <p:cNvPr id="92" name="Group 91"/>
          <p:cNvGrpSpPr/>
          <p:nvPr userDrawn="1"/>
        </p:nvGrpSpPr>
        <p:grpSpPr>
          <a:xfrm>
            <a:off x="-3757621" y="34623"/>
            <a:ext cx="3592454" cy="6143927"/>
            <a:chOff x="-3757621" y="34623"/>
            <a:chExt cx="3592454" cy="6143927"/>
          </a:xfrm>
        </p:grpSpPr>
        <p:sp>
          <p:nvSpPr>
            <p:cNvPr id="93" name="Rectangle 104"/>
            <p:cNvSpPr>
              <a:spLocks noChangeArrowheads="1"/>
            </p:cNvSpPr>
            <p:nvPr userDrawn="1"/>
          </p:nvSpPr>
          <p:spPr bwMode="gray">
            <a:xfrm>
              <a:off x="-2037167" y="2392680"/>
              <a:ext cx="1872000" cy="296049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94" name="Rectangle 104"/>
            <p:cNvSpPr>
              <a:spLocks noChangeArrowheads="1"/>
            </p:cNvSpPr>
            <p:nvPr userDrawn="1"/>
          </p:nvSpPr>
          <p:spPr bwMode="gray">
            <a:xfrm>
              <a:off x="-2037167" y="282273"/>
              <a:ext cx="1872000" cy="207230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13" name="Rectangle 105"/>
            <p:cNvSpPr>
              <a:spLocks noChangeArrowheads="1"/>
            </p:cNvSpPr>
            <p:nvPr userDrawn="1"/>
          </p:nvSpPr>
          <p:spPr bwMode="gray">
            <a:xfrm>
              <a:off x="-1905405" y="545505"/>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14" name="Rectangle 106"/>
            <p:cNvSpPr>
              <a:spLocks noChangeArrowheads="1"/>
            </p:cNvSpPr>
            <p:nvPr userDrawn="1"/>
          </p:nvSpPr>
          <p:spPr bwMode="gray">
            <a:xfrm>
              <a:off x="-1614892" y="51058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15" name="Rectangle 107"/>
            <p:cNvSpPr>
              <a:spLocks noChangeArrowheads="1"/>
            </p:cNvSpPr>
            <p:nvPr userDrawn="1"/>
          </p:nvSpPr>
          <p:spPr bwMode="gray">
            <a:xfrm>
              <a:off x="-1905405" y="892730"/>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16" name="Rectangle 108"/>
            <p:cNvSpPr>
              <a:spLocks noChangeArrowheads="1"/>
            </p:cNvSpPr>
            <p:nvPr userDrawn="1"/>
          </p:nvSpPr>
          <p:spPr bwMode="gray">
            <a:xfrm>
              <a:off x="-1614892" y="85780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17" name="Rectangle 113"/>
            <p:cNvSpPr>
              <a:spLocks noChangeArrowheads="1"/>
            </p:cNvSpPr>
            <p:nvPr userDrawn="1"/>
          </p:nvSpPr>
          <p:spPr bwMode="gray">
            <a:xfrm>
              <a:off x="-1905405" y="34623"/>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200" b="1" dirty="0">
                  <a:solidFill>
                    <a:srgbClr val="333333"/>
                  </a:solidFill>
                </a:rPr>
                <a:t>Colour Guidelines</a:t>
              </a:r>
            </a:p>
          </p:txBody>
        </p:sp>
        <p:sp>
          <p:nvSpPr>
            <p:cNvPr id="118" name="Rectangle 109"/>
            <p:cNvSpPr>
              <a:spLocks noChangeArrowheads="1"/>
            </p:cNvSpPr>
            <p:nvPr/>
          </p:nvSpPr>
          <p:spPr bwMode="gray">
            <a:xfrm>
              <a:off x="-1905405" y="1239904"/>
              <a:ext cx="215900" cy="215900"/>
            </a:xfrm>
            <a:prstGeom prst="rect">
              <a:avLst/>
            </a:prstGeom>
            <a:solidFill>
              <a:schemeClr val="bg2"/>
            </a:solidFill>
            <a:ln>
              <a:noFill/>
            </a:ln>
            <a:effectLst/>
          </p:spPr>
          <p:txBody>
            <a:bodyPr wrap="square" anchor="ctr">
              <a:noAutofit/>
            </a:bodyPr>
            <a:lstStyle/>
            <a:p>
              <a:endParaRPr lang="en-GB" sz="1000" dirty="0">
                <a:solidFill>
                  <a:srgbClr val="000000"/>
                </a:solidFill>
              </a:endParaRPr>
            </a:p>
          </p:txBody>
        </p:sp>
        <p:sp>
          <p:nvSpPr>
            <p:cNvPr id="119" name="Rectangle 110"/>
            <p:cNvSpPr>
              <a:spLocks noChangeArrowheads="1"/>
            </p:cNvSpPr>
            <p:nvPr/>
          </p:nvSpPr>
          <p:spPr bwMode="gray">
            <a:xfrm>
              <a:off x="-1614892" y="12049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Mid Grey</a:t>
              </a:r>
            </a:p>
            <a:p>
              <a:r>
                <a:rPr lang="en-GB" altLang="en-US" sz="1000" dirty="0">
                  <a:solidFill>
                    <a:srgbClr val="333333"/>
                  </a:solidFill>
                </a:rPr>
                <a:t>RGB= 118, 118, 118</a:t>
              </a:r>
            </a:p>
          </p:txBody>
        </p:sp>
        <p:sp>
          <p:nvSpPr>
            <p:cNvPr id="120" name="Rectangle 111"/>
            <p:cNvSpPr>
              <a:spLocks noChangeArrowheads="1"/>
            </p:cNvSpPr>
            <p:nvPr/>
          </p:nvSpPr>
          <p:spPr bwMode="gray">
            <a:xfrm>
              <a:off x="-1905405" y="1579286"/>
              <a:ext cx="215900" cy="215900"/>
            </a:xfrm>
            <a:prstGeom prst="rect">
              <a:avLst/>
            </a:prstGeom>
            <a:solidFill>
              <a:schemeClr val="tx1"/>
            </a:solidFill>
            <a:ln>
              <a:noFill/>
            </a:ln>
            <a:effectLst/>
          </p:spPr>
          <p:txBody>
            <a:bodyPr wrap="square" anchor="ctr">
              <a:noAutofit/>
            </a:bodyPr>
            <a:lstStyle/>
            <a:p>
              <a:endParaRPr lang="en-GB" sz="1000" dirty="0">
                <a:solidFill>
                  <a:srgbClr val="000000"/>
                </a:solidFill>
              </a:endParaRPr>
            </a:p>
          </p:txBody>
        </p:sp>
        <p:sp>
          <p:nvSpPr>
            <p:cNvPr id="121" name="Rectangle 112"/>
            <p:cNvSpPr>
              <a:spLocks noChangeArrowheads="1"/>
            </p:cNvSpPr>
            <p:nvPr/>
          </p:nvSpPr>
          <p:spPr bwMode="gray">
            <a:xfrm>
              <a:off x="-1614892" y="15443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Text Colour only</a:t>
              </a:r>
            </a:p>
            <a:p>
              <a:r>
                <a:rPr lang="en-GB" altLang="en-US" sz="1000" dirty="0">
                  <a:solidFill>
                    <a:srgbClr val="333333"/>
                  </a:solidFill>
                </a:rPr>
                <a:t>RGB= 51, 51, 51</a:t>
              </a:r>
            </a:p>
          </p:txBody>
        </p:sp>
        <p:sp>
          <p:nvSpPr>
            <p:cNvPr id="122" name="Rectangle 113"/>
            <p:cNvSpPr>
              <a:spLocks noChangeArrowheads="1"/>
            </p:cNvSpPr>
            <p:nvPr userDrawn="1"/>
          </p:nvSpPr>
          <p:spPr bwMode="gray">
            <a:xfrm>
              <a:off x="-1905405" y="366607"/>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colours</a:t>
              </a:r>
            </a:p>
          </p:txBody>
        </p:sp>
        <p:sp>
          <p:nvSpPr>
            <p:cNvPr id="123" name="Rectangle 107"/>
            <p:cNvSpPr>
              <a:spLocks noChangeArrowheads="1"/>
            </p:cNvSpPr>
            <p:nvPr userDrawn="1"/>
          </p:nvSpPr>
          <p:spPr bwMode="gray">
            <a:xfrm>
              <a:off x="-1905405" y="1991719"/>
              <a:ext cx="215900" cy="215900"/>
            </a:xfrm>
            <a:prstGeom prst="rect">
              <a:avLst/>
            </a:prstGeom>
            <a:solidFill>
              <a:srgbClr val="F0F0F0"/>
            </a:solidFill>
            <a:ln>
              <a:noFill/>
            </a:ln>
            <a:effectLst/>
          </p:spPr>
          <p:txBody>
            <a:bodyPr wrap="square" anchor="ctr">
              <a:noAutofit/>
            </a:bodyPr>
            <a:lstStyle/>
            <a:p>
              <a:endParaRPr lang="en-GB" sz="1000" dirty="0">
                <a:solidFill>
                  <a:srgbClr val="000000"/>
                </a:solidFill>
              </a:endParaRPr>
            </a:p>
          </p:txBody>
        </p:sp>
        <p:sp>
          <p:nvSpPr>
            <p:cNvPr id="124" name="Rectangle 108"/>
            <p:cNvSpPr>
              <a:spLocks noChangeArrowheads="1"/>
            </p:cNvSpPr>
            <p:nvPr userDrawn="1"/>
          </p:nvSpPr>
          <p:spPr bwMode="gray">
            <a:xfrm>
              <a:off x="-1614893" y="1956794"/>
              <a:ext cx="1449725"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Background colour &amp; 3</a:t>
              </a:r>
              <a:r>
                <a:rPr lang="en-GB" altLang="en-US" sz="1000" baseline="30000" dirty="0">
                  <a:solidFill>
                    <a:srgbClr val="333333"/>
                  </a:solidFill>
                </a:rPr>
                <a:t>rd</a:t>
              </a:r>
              <a:r>
                <a:rPr lang="en-GB" altLang="en-US" sz="1000" dirty="0">
                  <a:solidFill>
                    <a:srgbClr val="333333"/>
                  </a:solidFill>
                </a:rPr>
                <a:t> Grey where needed</a:t>
              </a:r>
            </a:p>
            <a:p>
              <a:r>
                <a:rPr lang="en-GB" altLang="en-US" sz="1000" dirty="0">
                  <a:solidFill>
                    <a:srgbClr val="333333"/>
                  </a:solidFill>
                </a:rPr>
                <a:t>RGB= 240, 240, 240</a:t>
              </a:r>
            </a:p>
          </p:txBody>
        </p:sp>
        <p:sp>
          <p:nvSpPr>
            <p:cNvPr id="125" name="Rectangle 105"/>
            <p:cNvSpPr>
              <a:spLocks noChangeArrowheads="1"/>
            </p:cNvSpPr>
            <p:nvPr userDrawn="1"/>
          </p:nvSpPr>
          <p:spPr bwMode="gray">
            <a:xfrm>
              <a:off x="-1905405" y="2648931"/>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26" name="Rectangle 106"/>
            <p:cNvSpPr>
              <a:spLocks noChangeArrowheads="1"/>
            </p:cNvSpPr>
            <p:nvPr userDrawn="1"/>
          </p:nvSpPr>
          <p:spPr bwMode="gray">
            <a:xfrm>
              <a:off x="-1614892" y="261400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27" name="Rectangle 107"/>
            <p:cNvSpPr>
              <a:spLocks noChangeArrowheads="1"/>
            </p:cNvSpPr>
            <p:nvPr userDrawn="1"/>
          </p:nvSpPr>
          <p:spPr bwMode="gray">
            <a:xfrm>
              <a:off x="-1905405" y="2981235"/>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28" name="Rectangle 108"/>
            <p:cNvSpPr>
              <a:spLocks noChangeArrowheads="1"/>
            </p:cNvSpPr>
            <p:nvPr userDrawn="1"/>
          </p:nvSpPr>
          <p:spPr bwMode="gray">
            <a:xfrm>
              <a:off x="-1614892" y="294585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29" name="Rectangle 109"/>
            <p:cNvSpPr>
              <a:spLocks noChangeArrowheads="1"/>
            </p:cNvSpPr>
            <p:nvPr/>
          </p:nvSpPr>
          <p:spPr bwMode="gray">
            <a:xfrm>
              <a:off x="-1905405" y="3313539"/>
              <a:ext cx="215900" cy="215900"/>
            </a:xfrm>
            <a:prstGeom prst="rect">
              <a:avLst/>
            </a:prstGeom>
            <a:solidFill>
              <a:srgbClr val="525199"/>
            </a:solidFill>
            <a:ln>
              <a:noFill/>
            </a:ln>
            <a:effectLst/>
          </p:spPr>
          <p:txBody>
            <a:bodyPr wrap="square" anchor="ctr">
              <a:noAutofit/>
            </a:bodyPr>
            <a:lstStyle/>
            <a:p>
              <a:endParaRPr lang="en-GB" sz="1000" dirty="0">
                <a:solidFill>
                  <a:srgbClr val="000000"/>
                </a:solidFill>
              </a:endParaRPr>
            </a:p>
          </p:txBody>
        </p:sp>
        <p:sp>
          <p:nvSpPr>
            <p:cNvPr id="130" name="Rectangle 110"/>
            <p:cNvSpPr>
              <a:spLocks noChangeArrowheads="1"/>
            </p:cNvSpPr>
            <p:nvPr/>
          </p:nvSpPr>
          <p:spPr bwMode="gray">
            <a:xfrm>
              <a:off x="-1614892" y="327770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Indigo</a:t>
              </a:r>
            </a:p>
            <a:p>
              <a:r>
                <a:rPr lang="en-GB" altLang="en-US" sz="1000" dirty="0">
                  <a:solidFill>
                    <a:srgbClr val="333333"/>
                  </a:solidFill>
                </a:rPr>
                <a:t>RGB= 82, 81, 153</a:t>
              </a:r>
            </a:p>
          </p:txBody>
        </p:sp>
        <p:sp>
          <p:nvSpPr>
            <p:cNvPr id="131" name="Rectangle 111"/>
            <p:cNvSpPr>
              <a:spLocks noChangeArrowheads="1"/>
            </p:cNvSpPr>
            <p:nvPr/>
          </p:nvSpPr>
          <p:spPr bwMode="gray">
            <a:xfrm>
              <a:off x="-1905405" y="3645843"/>
              <a:ext cx="215900" cy="215900"/>
            </a:xfrm>
            <a:prstGeom prst="rect">
              <a:avLst/>
            </a:prstGeom>
            <a:solidFill>
              <a:schemeClr val="accent4"/>
            </a:solidFill>
            <a:ln>
              <a:noFill/>
            </a:ln>
            <a:effectLst/>
          </p:spPr>
          <p:txBody>
            <a:bodyPr wrap="square" anchor="ctr">
              <a:noAutofit/>
            </a:bodyPr>
            <a:lstStyle/>
            <a:p>
              <a:endParaRPr lang="en-GB" sz="1000" dirty="0">
                <a:solidFill>
                  <a:srgbClr val="000000"/>
                </a:solidFill>
              </a:endParaRPr>
            </a:p>
          </p:txBody>
        </p:sp>
        <p:sp>
          <p:nvSpPr>
            <p:cNvPr id="132" name="Rectangle 112"/>
            <p:cNvSpPr>
              <a:spLocks noChangeArrowheads="1"/>
            </p:cNvSpPr>
            <p:nvPr/>
          </p:nvSpPr>
          <p:spPr bwMode="gray">
            <a:xfrm>
              <a:off x="-1614892" y="360955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Sky</a:t>
              </a:r>
            </a:p>
            <a:p>
              <a:r>
                <a:rPr lang="en-GB" altLang="en-US" sz="1000" dirty="0">
                  <a:solidFill>
                    <a:srgbClr val="333333"/>
                  </a:solidFill>
                </a:rPr>
                <a:t>RGB= 96, 166, 218</a:t>
              </a:r>
            </a:p>
          </p:txBody>
        </p:sp>
        <p:sp>
          <p:nvSpPr>
            <p:cNvPr id="133" name="Rectangle 113"/>
            <p:cNvSpPr>
              <a:spLocks noChangeArrowheads="1"/>
            </p:cNvSpPr>
            <p:nvPr/>
          </p:nvSpPr>
          <p:spPr bwMode="gray">
            <a:xfrm>
              <a:off x="-1905405" y="2420992"/>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chart colours</a:t>
              </a:r>
            </a:p>
          </p:txBody>
        </p:sp>
        <p:sp>
          <p:nvSpPr>
            <p:cNvPr id="134" name="Rectangle 107"/>
            <p:cNvSpPr>
              <a:spLocks noChangeArrowheads="1"/>
            </p:cNvSpPr>
            <p:nvPr/>
          </p:nvSpPr>
          <p:spPr bwMode="gray">
            <a:xfrm>
              <a:off x="-1905405" y="3978147"/>
              <a:ext cx="215900" cy="215900"/>
            </a:xfrm>
            <a:prstGeom prst="rect">
              <a:avLst/>
            </a:prstGeom>
            <a:solidFill>
              <a:schemeClr val="accent5"/>
            </a:solidFill>
            <a:ln>
              <a:noFill/>
            </a:ln>
            <a:effectLst/>
          </p:spPr>
          <p:txBody>
            <a:bodyPr wrap="square" anchor="ctr">
              <a:noAutofit/>
            </a:bodyPr>
            <a:lstStyle/>
            <a:p>
              <a:endParaRPr lang="en-GB" sz="1000" dirty="0">
                <a:solidFill>
                  <a:srgbClr val="000000"/>
                </a:solidFill>
              </a:endParaRPr>
            </a:p>
          </p:txBody>
        </p:sp>
        <p:sp>
          <p:nvSpPr>
            <p:cNvPr id="135" name="Rectangle 108"/>
            <p:cNvSpPr>
              <a:spLocks noChangeArrowheads="1"/>
            </p:cNvSpPr>
            <p:nvPr/>
          </p:nvSpPr>
          <p:spPr bwMode="gray">
            <a:xfrm>
              <a:off x="-1614892" y="394141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Fuchsia</a:t>
              </a:r>
            </a:p>
            <a:p>
              <a:r>
                <a:rPr lang="en-GB" altLang="en-US" sz="1000" dirty="0">
                  <a:solidFill>
                    <a:srgbClr val="333333"/>
                  </a:solidFill>
                </a:rPr>
                <a:t>RGB= 171, 0, 102</a:t>
              </a:r>
            </a:p>
          </p:txBody>
        </p:sp>
        <p:sp>
          <p:nvSpPr>
            <p:cNvPr id="136" name="Rectangle 109"/>
            <p:cNvSpPr>
              <a:spLocks noChangeArrowheads="1"/>
            </p:cNvSpPr>
            <p:nvPr/>
          </p:nvSpPr>
          <p:spPr bwMode="gray">
            <a:xfrm>
              <a:off x="-1905405" y="4310451"/>
              <a:ext cx="215900" cy="215900"/>
            </a:xfrm>
            <a:prstGeom prst="rect">
              <a:avLst/>
            </a:prstGeom>
            <a:solidFill>
              <a:schemeClr val="accent6"/>
            </a:solidFill>
            <a:ln>
              <a:noFill/>
            </a:ln>
            <a:effectLst/>
          </p:spPr>
          <p:txBody>
            <a:bodyPr wrap="square" anchor="ctr">
              <a:noAutofit/>
            </a:bodyPr>
            <a:lstStyle/>
            <a:p>
              <a:endParaRPr lang="en-GB" sz="1000" dirty="0">
                <a:solidFill>
                  <a:srgbClr val="000000"/>
                </a:solidFill>
              </a:endParaRPr>
            </a:p>
          </p:txBody>
        </p:sp>
        <p:sp>
          <p:nvSpPr>
            <p:cNvPr id="137" name="Rectangle 110"/>
            <p:cNvSpPr>
              <a:spLocks noChangeArrowheads="1"/>
            </p:cNvSpPr>
            <p:nvPr/>
          </p:nvSpPr>
          <p:spPr bwMode="gray">
            <a:xfrm>
              <a:off x="-1614892" y="42732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Lime</a:t>
              </a:r>
            </a:p>
            <a:p>
              <a:r>
                <a:rPr lang="en-GB" altLang="en-US" sz="1000" dirty="0">
                  <a:solidFill>
                    <a:srgbClr val="333333"/>
                  </a:solidFill>
                </a:rPr>
                <a:t>RGB= 208, 217, 60</a:t>
              </a:r>
            </a:p>
          </p:txBody>
        </p:sp>
        <p:sp>
          <p:nvSpPr>
            <p:cNvPr id="138" name="Rectangle 111"/>
            <p:cNvSpPr>
              <a:spLocks noChangeArrowheads="1"/>
            </p:cNvSpPr>
            <p:nvPr/>
          </p:nvSpPr>
          <p:spPr bwMode="gray">
            <a:xfrm>
              <a:off x="-1905405" y="4642755"/>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39" name="Rectangle 112"/>
            <p:cNvSpPr>
              <a:spLocks noChangeArrowheads="1"/>
            </p:cNvSpPr>
            <p:nvPr/>
          </p:nvSpPr>
          <p:spPr bwMode="gray">
            <a:xfrm>
              <a:off x="-1614892" y="46051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Leaf</a:t>
              </a:r>
            </a:p>
            <a:p>
              <a:r>
                <a:rPr lang="en-GB" altLang="en-US" sz="1000" dirty="0">
                  <a:solidFill>
                    <a:srgbClr val="333333"/>
                  </a:solidFill>
                </a:rPr>
                <a:t>RGB= 52, 150, 81</a:t>
              </a:r>
            </a:p>
          </p:txBody>
        </p:sp>
        <p:grpSp>
          <p:nvGrpSpPr>
            <p:cNvPr id="140" name="Group 139"/>
            <p:cNvGrpSpPr/>
            <p:nvPr/>
          </p:nvGrpSpPr>
          <p:grpSpPr bwMode="gray">
            <a:xfrm>
              <a:off x="-3757621" y="282274"/>
              <a:ext cx="1823762" cy="5896276"/>
              <a:chOff x="-2581275" y="588529"/>
              <a:chExt cx="1823762" cy="5896276"/>
            </a:xfrm>
          </p:grpSpPr>
          <p:sp>
            <p:nvSpPr>
              <p:cNvPr id="152" name="Rectangle 104"/>
              <p:cNvSpPr>
                <a:spLocks noChangeArrowheads="1"/>
              </p:cNvSpPr>
              <p:nvPr userDrawn="1"/>
            </p:nvSpPr>
            <p:spPr bwMode="gray">
              <a:xfrm>
                <a:off x="-2581275" y="588529"/>
                <a:ext cx="1632754" cy="5896276"/>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53" name="Rectangle 105"/>
              <p:cNvSpPr>
                <a:spLocks noChangeArrowheads="1"/>
              </p:cNvSpPr>
              <p:nvPr userDrawn="1"/>
            </p:nvSpPr>
            <p:spPr bwMode="gray">
              <a:xfrm>
                <a:off x="-2449513" y="1176337"/>
                <a:ext cx="215900" cy="215900"/>
              </a:xfrm>
              <a:prstGeom prst="rect">
                <a:avLst/>
              </a:prstGeom>
              <a:solidFill>
                <a:srgbClr val="9797C2"/>
              </a:solidFill>
              <a:ln>
                <a:noFill/>
              </a:ln>
              <a:effectLst/>
            </p:spPr>
            <p:txBody>
              <a:bodyPr wrap="square" anchor="ctr">
                <a:noAutofit/>
              </a:bodyPr>
              <a:lstStyle/>
              <a:p>
                <a:endParaRPr lang="en-GB" sz="1000" dirty="0">
                  <a:solidFill>
                    <a:srgbClr val="000000"/>
                  </a:solidFill>
                </a:endParaRPr>
              </a:p>
            </p:txBody>
          </p:sp>
          <p:sp>
            <p:nvSpPr>
              <p:cNvPr id="154" name="Rectangle 106"/>
              <p:cNvSpPr>
                <a:spLocks noChangeArrowheads="1"/>
              </p:cNvSpPr>
              <p:nvPr userDrawn="1"/>
            </p:nvSpPr>
            <p:spPr bwMode="gray">
              <a:xfrm>
                <a:off x="-2159000" y="11414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151, 151, 194</a:t>
                </a:r>
              </a:p>
            </p:txBody>
          </p:sp>
          <p:sp>
            <p:nvSpPr>
              <p:cNvPr id="155" name="Rectangle 107"/>
              <p:cNvSpPr>
                <a:spLocks noChangeArrowheads="1"/>
              </p:cNvSpPr>
              <p:nvPr userDrawn="1"/>
            </p:nvSpPr>
            <p:spPr bwMode="gray">
              <a:xfrm>
                <a:off x="-2449513" y="1440644"/>
                <a:ext cx="215900" cy="215900"/>
              </a:xfrm>
              <a:prstGeom prst="rect">
                <a:avLst/>
              </a:prstGeom>
              <a:solidFill>
                <a:srgbClr val="A0CAE9"/>
              </a:solidFill>
              <a:ln>
                <a:noFill/>
              </a:ln>
              <a:effectLst/>
            </p:spPr>
            <p:txBody>
              <a:bodyPr wrap="square" anchor="ctr">
                <a:noAutofit/>
              </a:bodyPr>
              <a:lstStyle/>
              <a:p>
                <a:endParaRPr lang="en-GB" sz="1000" dirty="0">
                  <a:solidFill>
                    <a:srgbClr val="000000"/>
                  </a:solidFill>
                </a:endParaRPr>
              </a:p>
            </p:txBody>
          </p:sp>
          <p:sp>
            <p:nvSpPr>
              <p:cNvPr id="156" name="Rectangle 108"/>
              <p:cNvSpPr>
                <a:spLocks noChangeArrowheads="1"/>
              </p:cNvSpPr>
              <p:nvPr userDrawn="1"/>
            </p:nvSpPr>
            <p:spPr bwMode="gray">
              <a:xfrm>
                <a:off x="-2159000" y="140571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160, 202, 233</a:t>
                </a:r>
              </a:p>
            </p:txBody>
          </p:sp>
          <p:sp>
            <p:nvSpPr>
              <p:cNvPr id="157" name="Rectangle 109"/>
              <p:cNvSpPr>
                <a:spLocks noChangeArrowheads="1"/>
              </p:cNvSpPr>
              <p:nvPr userDrawn="1"/>
            </p:nvSpPr>
            <p:spPr bwMode="gray">
              <a:xfrm>
                <a:off x="-2449513" y="1701603"/>
                <a:ext cx="215900" cy="215900"/>
              </a:xfrm>
              <a:prstGeom prst="rect">
                <a:avLst/>
              </a:prstGeom>
              <a:solidFill>
                <a:srgbClr val="CD66A3"/>
              </a:solidFill>
              <a:ln>
                <a:noFill/>
              </a:ln>
              <a:effectLst/>
            </p:spPr>
            <p:txBody>
              <a:bodyPr wrap="square" anchor="ctr">
                <a:noAutofit/>
              </a:bodyPr>
              <a:lstStyle/>
              <a:p>
                <a:endParaRPr lang="en-GB" sz="1000" dirty="0">
                  <a:solidFill>
                    <a:srgbClr val="000000"/>
                  </a:solidFill>
                </a:endParaRPr>
              </a:p>
            </p:txBody>
          </p:sp>
          <p:sp>
            <p:nvSpPr>
              <p:cNvPr id="158" name="Rectangle 110"/>
              <p:cNvSpPr>
                <a:spLocks noChangeArrowheads="1"/>
              </p:cNvSpPr>
              <p:nvPr userDrawn="1"/>
            </p:nvSpPr>
            <p:spPr bwMode="gray">
              <a:xfrm>
                <a:off x="-2159000" y="166667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205, 102, 163</a:t>
                </a:r>
              </a:p>
            </p:txBody>
          </p:sp>
          <p:sp>
            <p:nvSpPr>
              <p:cNvPr id="159" name="Rectangle 111"/>
              <p:cNvSpPr>
                <a:spLocks noChangeArrowheads="1"/>
              </p:cNvSpPr>
              <p:nvPr userDrawn="1"/>
            </p:nvSpPr>
            <p:spPr bwMode="gray">
              <a:xfrm>
                <a:off x="-2449513" y="1987353"/>
                <a:ext cx="215900" cy="215900"/>
              </a:xfrm>
              <a:prstGeom prst="rect">
                <a:avLst/>
              </a:prstGeom>
              <a:solidFill>
                <a:srgbClr val="E3E88A"/>
              </a:solidFill>
              <a:ln>
                <a:noFill/>
              </a:ln>
              <a:effectLst/>
            </p:spPr>
            <p:txBody>
              <a:bodyPr wrap="square" anchor="ctr">
                <a:noAutofit/>
              </a:bodyPr>
              <a:lstStyle/>
              <a:p>
                <a:endParaRPr lang="en-GB" sz="1000" dirty="0">
                  <a:solidFill>
                    <a:srgbClr val="000000"/>
                  </a:solidFill>
                </a:endParaRPr>
              </a:p>
            </p:txBody>
          </p:sp>
          <p:sp>
            <p:nvSpPr>
              <p:cNvPr id="160" name="Rectangle 112"/>
              <p:cNvSpPr>
                <a:spLocks noChangeArrowheads="1"/>
              </p:cNvSpPr>
              <p:nvPr userDrawn="1"/>
            </p:nvSpPr>
            <p:spPr bwMode="gray">
              <a:xfrm>
                <a:off x="-2159000" y="195242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227, 232, 138</a:t>
                </a:r>
              </a:p>
            </p:txBody>
          </p:sp>
          <p:sp>
            <p:nvSpPr>
              <p:cNvPr id="161" name="Rectangle 113"/>
              <p:cNvSpPr>
                <a:spLocks noChangeArrowheads="1"/>
              </p:cNvSpPr>
              <p:nvPr userDrawn="1"/>
            </p:nvSpPr>
            <p:spPr bwMode="gray">
              <a:xfrm>
                <a:off x="-2449513" y="679450"/>
                <a:ext cx="1648401"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nSpc>
                    <a:spcPct val="90000"/>
                  </a:lnSpc>
                  <a:spcBef>
                    <a:spcPct val="20000"/>
                  </a:spcBef>
                  <a:spcAft>
                    <a:spcPct val="20000"/>
                  </a:spcAft>
                </a:pPr>
                <a:r>
                  <a:rPr lang="en-GB" altLang="en-US" sz="1000" b="1" dirty="0">
                    <a:solidFill>
                      <a:srgbClr val="333333"/>
                    </a:solidFill>
                  </a:rPr>
                  <a:t>Secondary chart colours</a:t>
                </a:r>
              </a:p>
            </p:txBody>
          </p:sp>
          <p:sp>
            <p:nvSpPr>
              <p:cNvPr id="162" name="Rectangle 107"/>
              <p:cNvSpPr>
                <a:spLocks noChangeArrowheads="1"/>
              </p:cNvSpPr>
              <p:nvPr/>
            </p:nvSpPr>
            <p:spPr bwMode="gray">
              <a:xfrm>
                <a:off x="-2449513" y="2277866"/>
                <a:ext cx="215900" cy="215900"/>
              </a:xfrm>
              <a:prstGeom prst="rect">
                <a:avLst/>
              </a:prstGeom>
              <a:solidFill>
                <a:srgbClr val="85C097"/>
              </a:solidFill>
              <a:ln>
                <a:noFill/>
              </a:ln>
              <a:effectLst/>
            </p:spPr>
            <p:txBody>
              <a:bodyPr wrap="square" anchor="ctr">
                <a:noAutofit/>
              </a:bodyPr>
              <a:lstStyle/>
              <a:p>
                <a:endParaRPr lang="en-GB" sz="1000" dirty="0">
                  <a:solidFill>
                    <a:srgbClr val="000000"/>
                  </a:solidFill>
                </a:endParaRPr>
              </a:p>
            </p:txBody>
          </p:sp>
          <p:sp>
            <p:nvSpPr>
              <p:cNvPr id="163" name="Rectangle 108"/>
              <p:cNvSpPr>
                <a:spLocks noChangeArrowheads="1"/>
              </p:cNvSpPr>
              <p:nvPr/>
            </p:nvSpPr>
            <p:spPr bwMode="gray">
              <a:xfrm>
                <a:off x="-2159000" y="224294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133, 192, 151</a:t>
                </a:r>
              </a:p>
            </p:txBody>
          </p:sp>
          <p:sp>
            <p:nvSpPr>
              <p:cNvPr id="164" name="Rectangle 109"/>
              <p:cNvSpPr>
                <a:spLocks noChangeArrowheads="1"/>
              </p:cNvSpPr>
              <p:nvPr/>
            </p:nvSpPr>
            <p:spPr bwMode="gray">
              <a:xfrm>
                <a:off x="-2449513" y="3111995"/>
                <a:ext cx="215900" cy="215900"/>
              </a:xfrm>
              <a:prstGeom prst="rect">
                <a:avLst/>
              </a:prstGeom>
              <a:solidFill>
                <a:srgbClr val="CBCAE0"/>
              </a:solidFill>
              <a:ln>
                <a:noFill/>
              </a:ln>
              <a:effectLst/>
            </p:spPr>
            <p:txBody>
              <a:bodyPr wrap="square" anchor="ctr">
                <a:noAutofit/>
              </a:bodyPr>
              <a:lstStyle/>
              <a:p>
                <a:endParaRPr lang="en-GB" sz="1000" dirty="0">
                  <a:solidFill>
                    <a:srgbClr val="000000"/>
                  </a:solidFill>
                </a:endParaRPr>
              </a:p>
            </p:txBody>
          </p:sp>
          <p:sp>
            <p:nvSpPr>
              <p:cNvPr id="165" name="Rectangle 110"/>
              <p:cNvSpPr>
                <a:spLocks noChangeArrowheads="1"/>
              </p:cNvSpPr>
              <p:nvPr/>
            </p:nvSpPr>
            <p:spPr bwMode="gray">
              <a:xfrm>
                <a:off x="-2159000" y="307707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203, 202, 224</a:t>
                </a:r>
              </a:p>
            </p:txBody>
          </p:sp>
          <p:sp>
            <p:nvSpPr>
              <p:cNvPr id="166" name="Rectangle 111"/>
              <p:cNvSpPr>
                <a:spLocks noChangeArrowheads="1"/>
              </p:cNvSpPr>
              <p:nvPr/>
            </p:nvSpPr>
            <p:spPr bwMode="gray">
              <a:xfrm>
                <a:off x="-2449513" y="3397745"/>
                <a:ext cx="215900" cy="215900"/>
              </a:xfrm>
              <a:prstGeom prst="rect">
                <a:avLst/>
              </a:prstGeom>
              <a:solidFill>
                <a:srgbClr val="CFE4F4"/>
              </a:solidFill>
              <a:ln>
                <a:noFill/>
              </a:ln>
              <a:effectLst/>
            </p:spPr>
            <p:txBody>
              <a:bodyPr wrap="square" anchor="ctr">
                <a:noAutofit/>
              </a:bodyPr>
              <a:lstStyle/>
              <a:p>
                <a:endParaRPr lang="en-GB" sz="1000" dirty="0">
                  <a:solidFill>
                    <a:srgbClr val="000000"/>
                  </a:solidFill>
                </a:endParaRPr>
              </a:p>
            </p:txBody>
          </p:sp>
          <p:sp>
            <p:nvSpPr>
              <p:cNvPr id="167" name="Rectangle 112"/>
              <p:cNvSpPr>
                <a:spLocks noChangeArrowheads="1"/>
              </p:cNvSpPr>
              <p:nvPr/>
            </p:nvSpPr>
            <p:spPr bwMode="gray">
              <a:xfrm>
                <a:off x="-2159000" y="336282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207, 228, 244</a:t>
                </a:r>
              </a:p>
            </p:txBody>
          </p:sp>
          <p:sp>
            <p:nvSpPr>
              <p:cNvPr id="168" name="Rectangle 111"/>
              <p:cNvSpPr>
                <a:spLocks noChangeArrowheads="1"/>
              </p:cNvSpPr>
              <p:nvPr userDrawn="1"/>
            </p:nvSpPr>
            <p:spPr bwMode="gray">
              <a:xfrm>
                <a:off x="-2449513" y="3668954"/>
                <a:ext cx="215900" cy="215900"/>
              </a:xfrm>
              <a:prstGeom prst="rect">
                <a:avLst/>
              </a:prstGeom>
              <a:solidFill>
                <a:srgbClr val="E6B2D1"/>
              </a:solidFill>
              <a:ln>
                <a:noFill/>
              </a:ln>
              <a:effectLst/>
            </p:spPr>
            <p:txBody>
              <a:bodyPr wrap="square" anchor="ctr">
                <a:noAutofit/>
              </a:bodyPr>
              <a:lstStyle/>
              <a:p>
                <a:endParaRPr lang="en-GB" sz="1000" dirty="0">
                  <a:solidFill>
                    <a:srgbClr val="000000"/>
                  </a:solidFill>
                </a:endParaRPr>
              </a:p>
            </p:txBody>
          </p:sp>
          <p:sp>
            <p:nvSpPr>
              <p:cNvPr id="169" name="Rectangle 112"/>
              <p:cNvSpPr>
                <a:spLocks noChangeArrowheads="1"/>
              </p:cNvSpPr>
              <p:nvPr userDrawn="1"/>
            </p:nvSpPr>
            <p:spPr bwMode="gray">
              <a:xfrm>
                <a:off x="-2159000" y="3634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230, 178, 209</a:t>
                </a:r>
              </a:p>
            </p:txBody>
          </p:sp>
          <p:sp>
            <p:nvSpPr>
              <p:cNvPr id="170" name="Rectangle 111"/>
              <p:cNvSpPr>
                <a:spLocks noChangeArrowheads="1"/>
              </p:cNvSpPr>
              <p:nvPr userDrawn="1"/>
            </p:nvSpPr>
            <p:spPr bwMode="gray">
              <a:xfrm>
                <a:off x="-2449513" y="3954704"/>
                <a:ext cx="215900" cy="215900"/>
              </a:xfrm>
              <a:prstGeom prst="rect">
                <a:avLst/>
              </a:prstGeom>
              <a:solidFill>
                <a:srgbClr val="F1F4C4"/>
              </a:solidFill>
              <a:ln>
                <a:noFill/>
              </a:ln>
              <a:effectLst/>
            </p:spPr>
            <p:txBody>
              <a:bodyPr wrap="square" anchor="ctr">
                <a:noAutofit/>
              </a:bodyPr>
              <a:lstStyle/>
              <a:p>
                <a:endParaRPr lang="en-GB" sz="1000" dirty="0">
                  <a:solidFill>
                    <a:srgbClr val="000000"/>
                  </a:solidFill>
                </a:endParaRPr>
              </a:p>
            </p:txBody>
          </p:sp>
          <p:sp>
            <p:nvSpPr>
              <p:cNvPr id="171" name="Rectangle 112"/>
              <p:cNvSpPr>
                <a:spLocks noChangeArrowheads="1"/>
              </p:cNvSpPr>
              <p:nvPr userDrawn="1"/>
            </p:nvSpPr>
            <p:spPr bwMode="gray">
              <a:xfrm>
                <a:off x="-2159000" y="39197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241, 244, 196</a:t>
                </a:r>
              </a:p>
            </p:txBody>
          </p:sp>
          <p:sp>
            <p:nvSpPr>
              <p:cNvPr id="172" name="Rectangle 111"/>
              <p:cNvSpPr>
                <a:spLocks noChangeArrowheads="1"/>
              </p:cNvSpPr>
              <p:nvPr userDrawn="1"/>
            </p:nvSpPr>
            <p:spPr bwMode="gray">
              <a:xfrm>
                <a:off x="-2449513" y="4240454"/>
                <a:ext cx="215900" cy="215900"/>
              </a:xfrm>
              <a:prstGeom prst="rect">
                <a:avLst/>
              </a:prstGeom>
              <a:solidFill>
                <a:srgbClr val="C2DFCA"/>
              </a:solidFill>
              <a:ln>
                <a:noFill/>
              </a:ln>
              <a:effectLst/>
            </p:spPr>
            <p:txBody>
              <a:bodyPr wrap="square" anchor="ctr">
                <a:noAutofit/>
              </a:bodyPr>
              <a:lstStyle/>
              <a:p>
                <a:endParaRPr lang="en-GB" sz="1000" dirty="0">
                  <a:solidFill>
                    <a:srgbClr val="000000"/>
                  </a:solidFill>
                </a:endParaRPr>
              </a:p>
            </p:txBody>
          </p:sp>
          <p:sp>
            <p:nvSpPr>
              <p:cNvPr id="173" name="Rectangle 112"/>
              <p:cNvSpPr>
                <a:spLocks noChangeArrowheads="1"/>
              </p:cNvSpPr>
              <p:nvPr userDrawn="1"/>
            </p:nvSpPr>
            <p:spPr bwMode="gray">
              <a:xfrm>
                <a:off x="-2159000" y="42055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194, 223, 202</a:t>
                </a:r>
              </a:p>
            </p:txBody>
          </p:sp>
          <p:sp>
            <p:nvSpPr>
              <p:cNvPr id="174" name="Rectangle 111"/>
              <p:cNvSpPr>
                <a:spLocks noChangeArrowheads="1"/>
              </p:cNvSpPr>
              <p:nvPr userDrawn="1"/>
            </p:nvSpPr>
            <p:spPr bwMode="gray">
              <a:xfrm>
                <a:off x="-2449513" y="4992390"/>
                <a:ext cx="215900" cy="215900"/>
              </a:xfrm>
              <a:prstGeom prst="rect">
                <a:avLst/>
              </a:prstGeom>
              <a:solidFill>
                <a:srgbClr val="E5E5F0"/>
              </a:solidFill>
              <a:ln>
                <a:noFill/>
              </a:ln>
              <a:effectLst/>
            </p:spPr>
            <p:txBody>
              <a:bodyPr wrap="square" anchor="ctr">
                <a:noAutofit/>
              </a:bodyPr>
              <a:lstStyle/>
              <a:p>
                <a:endParaRPr lang="en-GB" sz="1000" dirty="0">
                  <a:solidFill>
                    <a:srgbClr val="000000"/>
                  </a:solidFill>
                </a:endParaRPr>
              </a:p>
            </p:txBody>
          </p:sp>
          <p:sp>
            <p:nvSpPr>
              <p:cNvPr id="175" name="Rectangle 112"/>
              <p:cNvSpPr>
                <a:spLocks noChangeArrowheads="1"/>
              </p:cNvSpPr>
              <p:nvPr userDrawn="1"/>
            </p:nvSpPr>
            <p:spPr bwMode="gray">
              <a:xfrm>
                <a:off x="-2159000" y="495746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229, 229, 240</a:t>
                </a:r>
              </a:p>
            </p:txBody>
          </p:sp>
          <p:sp>
            <p:nvSpPr>
              <p:cNvPr id="176" name="Rectangle 111"/>
              <p:cNvSpPr>
                <a:spLocks noChangeArrowheads="1"/>
              </p:cNvSpPr>
              <p:nvPr userDrawn="1"/>
            </p:nvSpPr>
            <p:spPr bwMode="gray">
              <a:xfrm>
                <a:off x="-2449513" y="5274954"/>
                <a:ext cx="215900" cy="215900"/>
              </a:xfrm>
              <a:prstGeom prst="rect">
                <a:avLst/>
              </a:prstGeom>
              <a:solidFill>
                <a:srgbClr val="E7F2F9"/>
              </a:solidFill>
              <a:ln>
                <a:noFill/>
              </a:ln>
              <a:effectLst/>
            </p:spPr>
            <p:txBody>
              <a:bodyPr wrap="square" anchor="ctr">
                <a:noAutofit/>
              </a:bodyPr>
              <a:lstStyle/>
              <a:p>
                <a:endParaRPr lang="en-GB" sz="1000" dirty="0">
                  <a:solidFill>
                    <a:srgbClr val="000000"/>
                  </a:solidFill>
                </a:endParaRPr>
              </a:p>
            </p:txBody>
          </p:sp>
          <p:sp>
            <p:nvSpPr>
              <p:cNvPr id="177" name="Rectangle 112"/>
              <p:cNvSpPr>
                <a:spLocks noChangeArrowheads="1"/>
              </p:cNvSpPr>
              <p:nvPr userDrawn="1"/>
            </p:nvSpPr>
            <p:spPr bwMode="gray">
              <a:xfrm>
                <a:off x="-2159000" y="5240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231, 242, 249</a:t>
                </a:r>
              </a:p>
            </p:txBody>
          </p:sp>
          <p:sp>
            <p:nvSpPr>
              <p:cNvPr id="178" name="Rectangle 111"/>
              <p:cNvSpPr>
                <a:spLocks noChangeArrowheads="1"/>
              </p:cNvSpPr>
              <p:nvPr userDrawn="1"/>
            </p:nvSpPr>
            <p:spPr bwMode="gray">
              <a:xfrm>
                <a:off x="-2449513" y="5551483"/>
                <a:ext cx="215900" cy="215900"/>
              </a:xfrm>
              <a:prstGeom prst="rect">
                <a:avLst/>
              </a:prstGeom>
              <a:solidFill>
                <a:srgbClr val="F2D9E8"/>
              </a:solidFill>
              <a:ln>
                <a:noFill/>
              </a:ln>
              <a:effectLst/>
            </p:spPr>
            <p:txBody>
              <a:bodyPr wrap="square" anchor="ctr">
                <a:noAutofit/>
              </a:bodyPr>
              <a:lstStyle/>
              <a:p>
                <a:endParaRPr lang="en-GB" sz="1000" dirty="0">
                  <a:solidFill>
                    <a:srgbClr val="000000"/>
                  </a:solidFill>
                </a:endParaRPr>
              </a:p>
            </p:txBody>
          </p:sp>
          <p:sp>
            <p:nvSpPr>
              <p:cNvPr id="179" name="Rectangle 112"/>
              <p:cNvSpPr>
                <a:spLocks noChangeArrowheads="1"/>
              </p:cNvSpPr>
              <p:nvPr userDrawn="1"/>
            </p:nvSpPr>
            <p:spPr bwMode="gray">
              <a:xfrm>
                <a:off x="-2159000" y="551655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242, 217, 232</a:t>
                </a:r>
              </a:p>
            </p:txBody>
          </p:sp>
          <p:sp>
            <p:nvSpPr>
              <p:cNvPr id="180" name="Rectangle 111"/>
              <p:cNvSpPr>
                <a:spLocks noChangeArrowheads="1"/>
              </p:cNvSpPr>
              <p:nvPr userDrawn="1"/>
            </p:nvSpPr>
            <p:spPr bwMode="gray">
              <a:xfrm>
                <a:off x="-2449513" y="5840449"/>
                <a:ext cx="215900" cy="215900"/>
              </a:xfrm>
              <a:prstGeom prst="rect">
                <a:avLst/>
              </a:prstGeom>
              <a:solidFill>
                <a:srgbClr val="F8F9E2"/>
              </a:solidFill>
              <a:ln>
                <a:noFill/>
              </a:ln>
              <a:effectLst/>
            </p:spPr>
            <p:txBody>
              <a:bodyPr wrap="square" anchor="ctr">
                <a:noAutofit/>
              </a:bodyPr>
              <a:lstStyle/>
              <a:p>
                <a:endParaRPr lang="en-GB" sz="1000" dirty="0">
                  <a:solidFill>
                    <a:srgbClr val="000000"/>
                  </a:solidFill>
                </a:endParaRPr>
              </a:p>
            </p:txBody>
          </p:sp>
          <p:sp>
            <p:nvSpPr>
              <p:cNvPr id="181" name="Rectangle 112"/>
              <p:cNvSpPr>
                <a:spLocks noChangeArrowheads="1"/>
              </p:cNvSpPr>
              <p:nvPr userDrawn="1"/>
            </p:nvSpPr>
            <p:spPr bwMode="gray">
              <a:xfrm>
                <a:off x="-2159000" y="580552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248, 249, 226</a:t>
                </a:r>
              </a:p>
            </p:txBody>
          </p:sp>
          <p:sp>
            <p:nvSpPr>
              <p:cNvPr id="182" name="Rectangle 111"/>
              <p:cNvSpPr>
                <a:spLocks noChangeArrowheads="1"/>
              </p:cNvSpPr>
              <p:nvPr userDrawn="1"/>
            </p:nvSpPr>
            <p:spPr bwMode="gray">
              <a:xfrm>
                <a:off x="-2449513" y="6126951"/>
                <a:ext cx="215900" cy="215900"/>
              </a:xfrm>
              <a:prstGeom prst="rect">
                <a:avLst/>
              </a:prstGeom>
              <a:solidFill>
                <a:srgbClr val="E1EFE5"/>
              </a:solidFill>
              <a:ln>
                <a:noFill/>
              </a:ln>
              <a:effectLst/>
            </p:spPr>
            <p:txBody>
              <a:bodyPr wrap="square" anchor="ctr">
                <a:noAutofit/>
              </a:bodyPr>
              <a:lstStyle/>
              <a:p>
                <a:endParaRPr lang="en-GB" sz="1000" dirty="0">
                  <a:solidFill>
                    <a:srgbClr val="000000"/>
                  </a:solidFill>
                </a:endParaRPr>
              </a:p>
            </p:txBody>
          </p:sp>
          <p:sp>
            <p:nvSpPr>
              <p:cNvPr id="183" name="Rectangle 112"/>
              <p:cNvSpPr>
                <a:spLocks noChangeArrowheads="1"/>
              </p:cNvSpPr>
              <p:nvPr userDrawn="1"/>
            </p:nvSpPr>
            <p:spPr bwMode="gray">
              <a:xfrm>
                <a:off x="-2159000" y="609202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225, 239, 229</a:t>
                </a:r>
              </a:p>
            </p:txBody>
          </p:sp>
          <p:sp>
            <p:nvSpPr>
              <p:cNvPr id="184" name="Rectangle 113"/>
              <p:cNvSpPr>
                <a:spLocks noChangeArrowheads="1"/>
              </p:cNvSpPr>
              <p:nvPr userDrawn="1"/>
            </p:nvSpPr>
            <p:spPr bwMode="gray">
              <a:xfrm>
                <a:off x="-2449513" y="97294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60% tints</a:t>
                </a:r>
              </a:p>
            </p:txBody>
          </p:sp>
          <p:sp>
            <p:nvSpPr>
              <p:cNvPr id="185" name="Rectangle 113"/>
              <p:cNvSpPr>
                <a:spLocks noChangeArrowheads="1"/>
              </p:cNvSpPr>
              <p:nvPr userDrawn="1"/>
            </p:nvSpPr>
            <p:spPr bwMode="gray">
              <a:xfrm>
                <a:off x="-2449513" y="2860261"/>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30% tints</a:t>
                </a:r>
              </a:p>
            </p:txBody>
          </p:sp>
          <p:sp>
            <p:nvSpPr>
              <p:cNvPr id="186" name="Rectangle 113"/>
              <p:cNvSpPr>
                <a:spLocks noChangeArrowheads="1"/>
              </p:cNvSpPr>
              <p:nvPr userDrawn="1"/>
            </p:nvSpPr>
            <p:spPr bwMode="gray">
              <a:xfrm>
                <a:off x="-2449513" y="4746818"/>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15% tints</a:t>
                </a:r>
              </a:p>
            </p:txBody>
          </p:sp>
        </p:grpSp>
        <p:grpSp>
          <p:nvGrpSpPr>
            <p:cNvPr id="141" name="Group 140"/>
            <p:cNvGrpSpPr/>
            <p:nvPr/>
          </p:nvGrpSpPr>
          <p:grpSpPr bwMode="gray">
            <a:xfrm>
              <a:off x="-2037167" y="4944062"/>
              <a:ext cx="1872000" cy="1234488"/>
              <a:chOff x="-4322546" y="1625900"/>
              <a:chExt cx="1872000" cy="1234488"/>
            </a:xfrm>
          </p:grpSpPr>
          <p:sp>
            <p:nvSpPr>
              <p:cNvPr id="145" name="Rectangle 104"/>
              <p:cNvSpPr>
                <a:spLocks noChangeArrowheads="1"/>
              </p:cNvSpPr>
              <p:nvPr userDrawn="1"/>
            </p:nvSpPr>
            <p:spPr bwMode="gray">
              <a:xfrm>
                <a:off x="-4322546" y="2035016"/>
                <a:ext cx="1872000" cy="825372"/>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46" name="Rectangle 109"/>
              <p:cNvSpPr>
                <a:spLocks noChangeArrowheads="1"/>
              </p:cNvSpPr>
              <p:nvPr userDrawn="1"/>
            </p:nvSpPr>
            <p:spPr bwMode="gray">
              <a:xfrm>
                <a:off x="-4190784" y="2285167"/>
                <a:ext cx="215900" cy="215900"/>
              </a:xfrm>
              <a:prstGeom prst="rect">
                <a:avLst/>
              </a:prstGeom>
              <a:solidFill>
                <a:srgbClr val="FF0000"/>
              </a:solidFill>
              <a:ln>
                <a:noFill/>
              </a:ln>
              <a:effectLst/>
            </p:spPr>
            <p:txBody>
              <a:bodyPr wrap="square" anchor="ctr">
                <a:noAutofit/>
              </a:bodyPr>
              <a:lstStyle/>
              <a:p>
                <a:endParaRPr lang="en-GB" sz="1000" dirty="0">
                  <a:solidFill>
                    <a:srgbClr val="000000"/>
                  </a:solidFill>
                </a:endParaRPr>
              </a:p>
            </p:txBody>
          </p:sp>
          <p:sp>
            <p:nvSpPr>
              <p:cNvPr id="147" name="Rectangle 110"/>
              <p:cNvSpPr>
                <a:spLocks noChangeArrowheads="1"/>
              </p:cNvSpPr>
              <p:nvPr userDrawn="1"/>
            </p:nvSpPr>
            <p:spPr bwMode="gray">
              <a:xfrm>
                <a:off x="-3900271" y="224706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Minus</a:t>
                </a:r>
              </a:p>
              <a:p>
                <a:r>
                  <a:rPr lang="en-GB" altLang="en-US" sz="1000" dirty="0">
                    <a:solidFill>
                      <a:srgbClr val="333333"/>
                    </a:solidFill>
                  </a:rPr>
                  <a:t>RGB= 255, 0, 0</a:t>
                </a:r>
              </a:p>
            </p:txBody>
          </p:sp>
          <p:sp>
            <p:nvSpPr>
              <p:cNvPr id="148" name="Rectangle 113"/>
              <p:cNvSpPr>
                <a:spLocks noChangeArrowheads="1"/>
              </p:cNvSpPr>
              <p:nvPr userDrawn="1"/>
            </p:nvSpPr>
            <p:spPr bwMode="gray">
              <a:xfrm>
                <a:off x="-4190784" y="2060416"/>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Positive and Negative</a:t>
                </a:r>
              </a:p>
            </p:txBody>
          </p:sp>
          <p:sp>
            <p:nvSpPr>
              <p:cNvPr id="149" name="Rectangle 111"/>
              <p:cNvSpPr>
                <a:spLocks noChangeArrowheads="1"/>
              </p:cNvSpPr>
              <p:nvPr/>
            </p:nvSpPr>
            <p:spPr bwMode="gray">
              <a:xfrm>
                <a:off x="-4190784" y="2599492"/>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50" name="Rectangle 112"/>
              <p:cNvSpPr>
                <a:spLocks noChangeArrowheads="1"/>
              </p:cNvSpPr>
              <p:nvPr/>
            </p:nvSpPr>
            <p:spPr bwMode="gray">
              <a:xfrm>
                <a:off x="-3900271" y="256139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Plus</a:t>
                </a:r>
              </a:p>
              <a:p>
                <a:r>
                  <a:rPr lang="en-GB" altLang="en-US" sz="1000" dirty="0">
                    <a:solidFill>
                      <a:srgbClr val="333333"/>
                    </a:solidFill>
                  </a:rPr>
                  <a:t>RGB= 52, 150, 81</a:t>
                </a:r>
              </a:p>
            </p:txBody>
          </p:sp>
          <p:sp>
            <p:nvSpPr>
              <p:cNvPr id="151" name="Rectangle 113"/>
              <p:cNvSpPr>
                <a:spLocks noChangeArrowheads="1"/>
              </p:cNvSpPr>
              <p:nvPr userDrawn="1"/>
            </p:nvSpPr>
            <p:spPr bwMode="gray">
              <a:xfrm>
                <a:off x="-4190784" y="162590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Map fill</a:t>
                </a:r>
              </a:p>
            </p:txBody>
          </p:sp>
        </p:grpSp>
        <p:pic>
          <p:nvPicPr>
            <p:cNvPr id="142" name="Picture 141"/>
            <p:cNvPicPr>
              <a:picLocks noChangeAspect="1"/>
            </p:cNvPicPr>
            <p:nvPr/>
          </p:nvPicPr>
          <p:blipFill>
            <a:blip r:embed="rId3"/>
            <a:stretch>
              <a:fillRect/>
            </a:stretch>
          </p:blipFill>
          <p:spPr>
            <a:xfrm>
              <a:off x="-1905405" y="1725732"/>
              <a:ext cx="154783" cy="138908"/>
            </a:xfrm>
            <a:prstGeom prst="rect">
              <a:avLst/>
            </a:prstGeom>
          </p:spPr>
        </p:pic>
        <p:sp>
          <p:nvSpPr>
            <p:cNvPr id="143" name="Rectangle 111"/>
            <p:cNvSpPr>
              <a:spLocks noChangeArrowheads="1"/>
            </p:cNvSpPr>
            <p:nvPr userDrawn="1"/>
          </p:nvSpPr>
          <p:spPr bwMode="gray">
            <a:xfrm>
              <a:off x="-1905405" y="5140784"/>
              <a:ext cx="215900" cy="215900"/>
            </a:xfrm>
            <a:prstGeom prst="rect">
              <a:avLst/>
            </a:prstGeom>
            <a:solidFill>
              <a:srgbClr val="D9D9D9"/>
            </a:solidFill>
            <a:ln>
              <a:noFill/>
            </a:ln>
            <a:effectLst/>
          </p:spPr>
          <p:txBody>
            <a:bodyPr wrap="square" anchor="ctr">
              <a:noAutofit/>
            </a:bodyPr>
            <a:lstStyle/>
            <a:p>
              <a:endParaRPr lang="en-GB" sz="1000" dirty="0">
                <a:solidFill>
                  <a:srgbClr val="000000"/>
                </a:solidFill>
              </a:endParaRPr>
            </a:p>
          </p:txBody>
        </p:sp>
        <p:sp>
          <p:nvSpPr>
            <p:cNvPr id="144" name="Rectangle 112"/>
            <p:cNvSpPr>
              <a:spLocks noChangeArrowheads="1"/>
            </p:cNvSpPr>
            <p:nvPr userDrawn="1"/>
          </p:nvSpPr>
          <p:spPr bwMode="gray">
            <a:xfrm>
              <a:off x="-1614892" y="510268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217, 217, 217</a:t>
              </a:r>
            </a:p>
          </p:txBody>
        </p:sp>
      </p:grpSp>
    </p:spTree>
    <p:extLst>
      <p:ext uri="{BB962C8B-B14F-4D97-AF65-F5344CB8AC3E}">
        <p14:creationId xmlns:p14="http://schemas.microsoft.com/office/powerpoint/2010/main" val="137744392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4135">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2_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4"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2280552138"/>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p:txBody>
          <a:bodyPr/>
          <a:lstStyle/>
          <a:p>
            <a:endParaRPr lang="en-GB">
              <a:solidFill>
                <a:srgbClr val="000000">
                  <a:tint val="75000"/>
                </a:srgbClr>
              </a:solidFill>
            </a:endParaRPr>
          </a:p>
        </p:txBody>
      </p:sp>
      <p:sp>
        <p:nvSpPr>
          <p:cNvPr id="6" name="Slide Number Placeholder 5"/>
          <p:cNvSpPr>
            <a:spLocks noGrp="1"/>
          </p:cNvSpPr>
          <p:nvPr>
            <p:ph type="sldNum" sz="quarter" idx="12"/>
          </p:nvPr>
        </p:nvSpPr>
        <p:spPr/>
        <p:txBody>
          <a:bodyPr/>
          <a:lstStyle/>
          <a:p>
            <a:fld id="{5F7EBAAB-8B81-491B-8A34-C540BE2D8983}" type="slidenum">
              <a:rPr lang="en-GB" smtClean="0">
                <a:solidFill>
                  <a:srgbClr val="000000"/>
                </a:solidFill>
              </a:rPr>
              <a:pPr/>
              <a:t>‹#›</a:t>
            </a:fld>
            <a:endParaRPr lang="en-GB">
              <a:solidFill>
                <a:srgbClr val="000000"/>
              </a:solidFill>
            </a:endParaRPr>
          </a:p>
        </p:txBody>
      </p:sp>
    </p:spTree>
    <p:extLst>
      <p:ext uri="{BB962C8B-B14F-4D97-AF65-F5344CB8AC3E}">
        <p14:creationId xmlns:p14="http://schemas.microsoft.com/office/powerpoint/2010/main" val="35646064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bwMode="gray">
          <a:xfrm>
            <a:off x="4732355" y="1278384"/>
            <a:ext cx="3960000" cy="4921200"/>
          </a:xfrm>
        </p:spPr>
        <p:txBody>
          <a:bodyPr>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Text Placeholder 2"/>
          <p:cNvSpPr>
            <a:spLocks noGrp="1"/>
          </p:cNvSpPr>
          <p:nvPr>
            <p:ph idx="1"/>
          </p:nvPr>
        </p:nvSpPr>
        <p:spPr bwMode="gray">
          <a:xfrm>
            <a:off x="531343" y="1278384"/>
            <a:ext cx="3960000" cy="4921200"/>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58544124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pos="2831">
          <p15:clr>
            <a:srgbClr val="FBAE40"/>
          </p15:clr>
        </p15:guide>
        <p15:guide id="2" pos="298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ext Content Slide">
    <p:spTree>
      <p:nvGrpSpPr>
        <p:cNvPr id="1" name=""/>
        <p:cNvGrpSpPr/>
        <p:nvPr/>
      </p:nvGrpSpPr>
      <p:grpSpPr>
        <a:xfrm>
          <a:off x="0" y="0"/>
          <a:ext cx="0" cy="0"/>
          <a:chOff x="0" y="0"/>
          <a:chExt cx="0" cy="0"/>
        </a:xfrm>
      </p:grpSpPr>
      <p:sp>
        <p:nvSpPr>
          <p:cNvPr id="9" name="Text Placeholder 2"/>
          <p:cNvSpPr>
            <a:spLocks noGrp="1"/>
          </p:cNvSpPr>
          <p:nvPr>
            <p:ph idx="1"/>
          </p:nvPr>
        </p:nvSpPr>
        <p:spPr bwMode="gray">
          <a:xfrm>
            <a:off x="531343" y="1278385"/>
            <a:ext cx="8160220" cy="4922391"/>
          </a:xfrm>
          <a:prstGeom prst="rect">
            <a:avLst/>
          </a:prstGeom>
        </p:spPr>
        <p:txBody>
          <a:bodyPr vert="horz" lIns="0" tIns="0" rIns="0" bIns="0" rtlCol="0">
            <a:noAutofit/>
          </a:bodyPr>
          <a:lstStyle>
            <a:lvl2pPr marL="268288" indent="-268288">
              <a:buClr>
                <a:schemeClr val="accent1"/>
              </a:buClr>
              <a:buFont typeface="ING Me" pitchFamily="2" charset="0"/>
              <a:buChar char="•"/>
              <a:defRPr/>
            </a:lvl2pPr>
            <a:lvl3pPr marL="536575" indent="-266700">
              <a:buClr>
                <a:schemeClr val="accent2"/>
              </a:buClr>
              <a:defRPr/>
            </a:lvl3pPr>
            <a:lvl4pPr marL="808038" indent="-260350">
              <a:buClr>
                <a:schemeClr val="accent3"/>
              </a:buClr>
              <a:defRPr/>
            </a:lvl4pPr>
            <a:lvl5pPr marL="1071563" indent="-252413">
              <a:buClr>
                <a:schemeClr val="accent4"/>
              </a:buClr>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3" name="Title 2"/>
          <p:cNvSpPr>
            <a:spLocks noGrp="1"/>
          </p:cNvSpPr>
          <p:nvPr>
            <p:ph type="title"/>
          </p:nvPr>
        </p:nvSpPr>
        <p:spPr/>
        <p:txBody>
          <a:bodyPr/>
          <a:lstStyle/>
          <a:p>
            <a:r>
              <a:rPr lang="en-US" smtClean="0"/>
              <a:t>Click to edit Master title style</a:t>
            </a:r>
            <a:endParaRPr lang="en-GB"/>
          </a:p>
        </p:txBody>
      </p:sp>
      <p:sp>
        <p:nvSpPr>
          <p:cNvPr id="8"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Tree>
    <p:extLst>
      <p:ext uri="{BB962C8B-B14F-4D97-AF65-F5344CB8AC3E}">
        <p14:creationId xmlns:p14="http://schemas.microsoft.com/office/powerpoint/2010/main" val="3114037185"/>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bwMode="gray">
          <a:xfrm>
            <a:off x="4732355" y="1278384"/>
            <a:ext cx="3960000" cy="4921200"/>
          </a:xfrm>
        </p:spPr>
        <p:txBody>
          <a:bodyPr>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Text Placeholder 2"/>
          <p:cNvSpPr>
            <a:spLocks noGrp="1"/>
          </p:cNvSpPr>
          <p:nvPr>
            <p:ph idx="1"/>
          </p:nvPr>
        </p:nvSpPr>
        <p:spPr bwMode="gray">
          <a:xfrm>
            <a:off x="531343" y="1278384"/>
            <a:ext cx="3960000" cy="4921200"/>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2633007217"/>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pos="2831">
          <p15:clr>
            <a:srgbClr val="FBAE40"/>
          </p15:clr>
        </p15:guide>
        <p15:guide id="2" pos="298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2" name="Footer Placeholder 1"/>
          <p:cNvSpPr>
            <a:spLocks noGrp="1"/>
          </p:cNvSpPr>
          <p:nvPr>
            <p:ph type="ftr" sz="quarter" idx="12"/>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11" name="Title 10"/>
          <p:cNvSpPr>
            <a:spLocks noGrp="1"/>
          </p:cNvSpPr>
          <p:nvPr>
            <p:ph type="title"/>
          </p:nvPr>
        </p:nvSpPr>
        <p:spPr/>
        <p:txBody>
          <a:bodyPr/>
          <a:lstStyle/>
          <a:p>
            <a:r>
              <a:rPr lang="en-US" noProof="0" smtClean="0"/>
              <a:t>Click to edit Master title style</a:t>
            </a:r>
            <a:endParaRPr lang="en-GB" noProof="0" dirty="0"/>
          </a:p>
        </p:txBody>
      </p:sp>
      <p:sp>
        <p:nvSpPr>
          <p:cNvPr id="12" name="Text Placeholder 2"/>
          <p:cNvSpPr>
            <a:spLocks noGrp="1"/>
          </p:cNvSpPr>
          <p:nvPr>
            <p:ph idx="13"/>
          </p:nvPr>
        </p:nvSpPr>
        <p:spPr bwMode="gray">
          <a:xfrm>
            <a:off x="374400" y="1144800"/>
            <a:ext cx="8474400" cy="5038726"/>
          </a:xfrm>
          <a:prstGeom prst="rect">
            <a:avLst/>
          </a:prstGeom>
        </p:spPr>
        <p:txBody>
          <a:bodyPr vert="horz" lIns="0" tIns="0" rIns="0" bIns="0" rtlCol="0">
            <a:noAutofit/>
          </a:bodyPr>
          <a:lstStyle>
            <a:lvl1pPr>
              <a:tabLst>
                <a:tab pos="8429625" algn="r"/>
              </a:tabLst>
              <a:defRPr>
                <a:solidFill>
                  <a:schemeClr val="tx1"/>
                </a:solidFill>
              </a:defRPr>
            </a:lvl1pPr>
            <a:lvl2pPr marL="180975" indent="-180975">
              <a:buFont typeface="+mj-lt"/>
              <a:buAutoNum type="arabicPeriod"/>
              <a:tabLst>
                <a:tab pos="8429625" algn="r"/>
              </a:tabLst>
              <a:defRPr b="0"/>
            </a:lvl2pPr>
            <a:lvl3pPr marL="180975" indent="-180975">
              <a:buClr>
                <a:schemeClr val="tx1"/>
              </a:buClr>
              <a:buFont typeface="+mj-lt"/>
              <a:buAutoNum type="romanUcPeriod"/>
              <a:tabLst>
                <a:tab pos="8429625" algn="r"/>
              </a:tabLst>
              <a:defRPr/>
            </a:lvl3pPr>
            <a:lvl4pPr marL="269875" indent="-88900">
              <a:buClrTx/>
              <a:buFont typeface="ING Me" panose="02000506040000020004" pitchFamily="2" charset="0"/>
              <a:buChar char="•"/>
              <a:tabLst>
                <a:tab pos="8429625" algn="r"/>
              </a:tabLst>
              <a:defRPr>
                <a:solidFill>
                  <a:schemeClr val="tx1"/>
                </a:solidFill>
              </a:defRPr>
            </a:lvl4pPr>
            <a:lvl5pPr marL="358775" indent="-88900">
              <a:tabLst>
                <a:tab pos="8429625" algn="r"/>
              </a:tabLst>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42878308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4" name="Footer Placeholder 3"/>
          <p:cNvSpPr>
            <a:spLocks noGrp="1"/>
          </p:cNvSpPr>
          <p:nvPr>
            <p:ph type="ftr" sz="quarter" idx="12"/>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7"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11" name="Title 10"/>
          <p:cNvSpPr>
            <a:spLocks noGrp="1"/>
          </p:cNvSpPr>
          <p:nvPr>
            <p:ph type="title"/>
          </p:nvPr>
        </p:nvSpPr>
        <p:spPr/>
        <p:txBody>
          <a:bodyPr/>
          <a:lstStyle/>
          <a:p>
            <a:r>
              <a:rPr lang="en-US" noProof="0" smtClean="0"/>
              <a:t>Click to edit Master title style</a:t>
            </a:r>
            <a:endParaRPr lang="en-GB" noProof="0" dirty="0"/>
          </a:p>
        </p:txBody>
      </p:sp>
    </p:spTree>
    <p:extLst>
      <p:ext uri="{BB962C8B-B14F-4D97-AF65-F5344CB8AC3E}">
        <p14:creationId xmlns:p14="http://schemas.microsoft.com/office/powerpoint/2010/main" val="91022756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_Full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dirty="0"/>
          </a:p>
        </p:txBody>
      </p:sp>
      <p:sp>
        <p:nvSpPr>
          <p:cNvPr id="5" name="Slide Number Placeholder 4"/>
          <p:cNvSpPr>
            <a:spLocks noGrp="1"/>
          </p:cNvSpPr>
          <p:nvPr>
            <p:ph type="sldNum" sz="quarter" idx="11"/>
          </p:nvPr>
        </p:nvSpPr>
        <p:spPr/>
        <p:txBody>
          <a:bodyPr/>
          <a:lstStyle/>
          <a:p>
            <a:fld id="{DDD2A080-DA64-4F5C-9131-47EB793B4410}" type="slidenum">
              <a:rPr lang="en-GB" smtClean="0">
                <a:solidFill>
                  <a:srgbClr val="000000"/>
                </a:solidFill>
              </a:rPr>
              <a:pPr/>
              <a:t>‹#›</a:t>
            </a:fld>
            <a:endParaRPr lang="en-GB" dirty="0">
              <a:solidFill>
                <a:srgbClr val="000000"/>
              </a:solidFill>
            </a:endParaRPr>
          </a:p>
        </p:txBody>
      </p:sp>
      <p:sp>
        <p:nvSpPr>
          <p:cNvPr id="3" name="Footer Placeholder 2"/>
          <p:cNvSpPr>
            <a:spLocks noGrp="1"/>
          </p:cNvSpPr>
          <p:nvPr>
            <p:ph type="ftr" sz="quarter" idx="12"/>
          </p:nvPr>
        </p:nvSpPr>
        <p:spPr/>
        <p:txBody>
          <a:body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sp>
        <p:nvSpPr>
          <p:cNvPr id="8" name="Text Placeholder 9"/>
          <p:cNvSpPr>
            <a:spLocks noGrp="1"/>
          </p:cNvSpPr>
          <p:nvPr>
            <p:ph type="body" sz="quarter" idx="13"/>
          </p:nvPr>
        </p:nvSpPr>
        <p:spPr>
          <a:xfrm>
            <a:off x="378000" y="896400"/>
            <a:ext cx="8474400" cy="187200"/>
          </a:xfrm>
        </p:spPr>
        <p:txBody>
          <a:bodyPr anchor="b"/>
          <a:lstStyle>
            <a:lvl1pPr>
              <a:lnSpc>
                <a:spcPct val="92000"/>
              </a:lnSpc>
              <a:spcBef>
                <a:spcPts val="0"/>
              </a:spcBef>
              <a:defRPr sz="1200" b="0"/>
            </a:lvl1pPr>
          </a:lstStyle>
          <a:p>
            <a:pPr lvl="0"/>
            <a:r>
              <a:rPr lang="en-US" noProof="0" smtClean="0"/>
              <a:t>Click to edit Master text styles</a:t>
            </a:r>
          </a:p>
        </p:txBody>
      </p:sp>
      <p:sp>
        <p:nvSpPr>
          <p:cNvPr id="6" name="Text Placeholder 5"/>
          <p:cNvSpPr>
            <a:spLocks noGrp="1"/>
          </p:cNvSpPr>
          <p:nvPr>
            <p:ph type="body" sz="quarter" idx="14"/>
          </p:nvPr>
        </p:nvSpPr>
        <p:spPr>
          <a:xfrm>
            <a:off x="374400" y="1144800"/>
            <a:ext cx="8474400" cy="50400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Tree>
    <p:extLst>
      <p:ext uri="{BB962C8B-B14F-4D97-AF65-F5344CB8AC3E}">
        <p14:creationId xmlns:p14="http://schemas.microsoft.com/office/powerpoint/2010/main" val="160585284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image" Target="../media/image2.emf"/><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81" name="Freeform 5"/>
          <p:cNvSpPr>
            <a:spLocks/>
          </p:cNvSpPr>
          <p:nvPr/>
        </p:nvSpPr>
        <p:spPr bwMode="auto">
          <a:xfrm>
            <a:off x="381395" y="6432353"/>
            <a:ext cx="6979101" cy="130175"/>
          </a:xfrm>
          <a:custGeom>
            <a:avLst/>
            <a:gdLst>
              <a:gd name="T0" fmla="*/ 2207 w 2207"/>
              <a:gd name="T1" fmla="*/ 0 h 32"/>
              <a:gd name="T2" fmla="*/ 32 w 2207"/>
              <a:gd name="T3" fmla="*/ 0 h 32"/>
              <a:gd name="T4" fmla="*/ 0 w 2207"/>
              <a:gd name="T5" fmla="*/ 32 h 32"/>
              <a:gd name="connsiteX0" fmla="*/ 8422 w 8422"/>
              <a:gd name="connsiteY0" fmla="*/ 0 h 10000"/>
              <a:gd name="connsiteX1" fmla="*/ 145 w 8422"/>
              <a:gd name="connsiteY1" fmla="*/ 0 h 10000"/>
              <a:gd name="connsiteX2" fmla="*/ 0 w 8422"/>
              <a:gd name="connsiteY2" fmla="*/ 10000 h 10000"/>
            </a:gdLst>
            <a:ahLst/>
            <a:cxnLst>
              <a:cxn ang="0">
                <a:pos x="connsiteX0" y="connsiteY0"/>
              </a:cxn>
              <a:cxn ang="0">
                <a:pos x="connsiteX1" y="connsiteY1"/>
              </a:cxn>
              <a:cxn ang="0">
                <a:pos x="connsiteX2" y="connsiteY2"/>
              </a:cxn>
            </a:cxnLst>
            <a:rect l="l" t="t" r="r" b="b"/>
            <a:pathLst>
              <a:path w="8422" h="10000">
                <a:moveTo>
                  <a:pt x="8422" y="0"/>
                </a:moveTo>
                <a:lnTo>
                  <a:pt x="145" y="0"/>
                </a:lnTo>
                <a:cubicBezTo>
                  <a:pt x="0" y="0"/>
                  <a:pt x="0" y="10000"/>
                  <a:pt x="0" y="10000"/>
                </a:cubicBezTo>
              </a:path>
            </a:pathLst>
          </a:custGeom>
          <a:noFill/>
          <a:ln w="3175" cap="flat">
            <a:solidFill>
              <a:srgbClr val="33333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2" name="Title Placeholder 1"/>
          <p:cNvSpPr>
            <a:spLocks noGrp="1"/>
          </p:cNvSpPr>
          <p:nvPr>
            <p:ph type="title"/>
          </p:nvPr>
        </p:nvSpPr>
        <p:spPr bwMode="gray">
          <a:xfrm>
            <a:off x="378000" y="550800"/>
            <a:ext cx="8474400" cy="345600"/>
          </a:xfrm>
          <a:prstGeom prst="rect">
            <a:avLst/>
          </a:prstGeom>
        </p:spPr>
        <p:txBody>
          <a:bodyPr vert="horz" lIns="0" tIns="0" rIns="0" bIns="0" rtlCol="0" anchor="b" anchorCtr="0">
            <a:noAutofit/>
          </a:bodyPr>
          <a:lstStyle/>
          <a:p>
            <a:r>
              <a:rPr lang="en-US" noProof="0" dirty="0" smtClean="0"/>
              <a:t>Click to edit Master title style</a:t>
            </a:r>
            <a:endParaRPr lang="en-GB" noProof="0" dirty="0"/>
          </a:p>
        </p:txBody>
      </p:sp>
      <p:sp>
        <p:nvSpPr>
          <p:cNvPr id="3" name="Text Placeholder 2"/>
          <p:cNvSpPr>
            <a:spLocks noGrp="1"/>
          </p:cNvSpPr>
          <p:nvPr>
            <p:ph type="body" idx="1"/>
          </p:nvPr>
        </p:nvSpPr>
        <p:spPr bwMode="gray">
          <a:xfrm>
            <a:off x="376238" y="1143000"/>
            <a:ext cx="8472487" cy="5035550"/>
          </a:xfrm>
          <a:prstGeom prst="rect">
            <a:avLst/>
          </a:prstGeom>
        </p:spPr>
        <p:txBody>
          <a:bodyPr vert="horz" lIns="0" tIns="0" rIns="0" bIns="0" rtlCol="0">
            <a:no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GB" noProof="0" dirty="0"/>
          </a:p>
        </p:txBody>
      </p:sp>
      <p:pic>
        <p:nvPicPr>
          <p:cNvPr id="68" name="Picture 67"/>
          <p:cNvPicPr>
            <a:picLocks noChangeAspect="1"/>
          </p:cNvPicPr>
          <p:nvPr/>
        </p:nvPicPr>
        <p:blipFill>
          <a:blip r:embed="rId66"/>
          <a:stretch>
            <a:fillRect/>
          </a:stretch>
        </p:blipFill>
        <p:spPr>
          <a:xfrm>
            <a:off x="7666269" y="6366754"/>
            <a:ext cx="1183250" cy="294605"/>
          </a:xfrm>
          <a:prstGeom prst="rect">
            <a:avLst/>
          </a:prstGeom>
          <a:effectLst>
            <a:reflection blurRad="6350" stA="52000" endA="300" endPos="35000" dir="5400000" sy="-100000" algn="bl" rotWithShape="0"/>
          </a:effectLst>
        </p:spPr>
      </p:pic>
      <p:sp>
        <p:nvSpPr>
          <p:cNvPr id="150" name="Slide Number Placeholder 5"/>
          <p:cNvSpPr>
            <a:spLocks noGrp="1"/>
          </p:cNvSpPr>
          <p:nvPr>
            <p:ph type="sldNum" sz="quarter" idx="4"/>
          </p:nvPr>
        </p:nvSpPr>
        <p:spPr bwMode="gray">
          <a:xfrm>
            <a:off x="7108877" y="6568064"/>
            <a:ext cx="253206" cy="144000"/>
          </a:xfrm>
          <a:prstGeom prst="rect">
            <a:avLst/>
          </a:prstGeom>
        </p:spPr>
        <p:txBody>
          <a:bodyPr vert="horz" lIns="0" tIns="0" rIns="0" bIns="0" rtlCol="0" anchor="t" anchorCtr="0"/>
          <a:lstStyle>
            <a:lvl1pPr algn="r">
              <a:defRPr sz="700" b="0">
                <a:solidFill>
                  <a:schemeClr val="tx1"/>
                </a:solidFill>
                <a:latin typeface="+mn-lt"/>
              </a:defRPr>
            </a:lvl1pPr>
          </a:lstStyle>
          <a:p>
            <a:fld id="{DDD2A080-DA64-4F5C-9131-47EB793B4410}" type="slidenum">
              <a:rPr lang="en-GB" smtClean="0">
                <a:solidFill>
                  <a:srgbClr val="000000"/>
                </a:solidFill>
              </a:rPr>
              <a:pPr/>
              <a:t>‹#›</a:t>
            </a:fld>
            <a:endParaRPr lang="en-GB" dirty="0">
              <a:solidFill>
                <a:srgbClr val="000000"/>
              </a:solidFill>
            </a:endParaRPr>
          </a:p>
        </p:txBody>
      </p:sp>
      <p:sp>
        <p:nvSpPr>
          <p:cNvPr id="6" name="TextBox 5"/>
          <p:cNvSpPr txBox="1"/>
          <p:nvPr userDrawn="1"/>
        </p:nvSpPr>
        <p:spPr>
          <a:xfrm>
            <a:off x="532800" y="6570000"/>
            <a:ext cx="6372000" cy="144000"/>
          </a:xfrm>
          <a:prstGeom prst="rect">
            <a:avLst/>
          </a:prstGeom>
          <a:noFill/>
        </p:spPr>
        <p:txBody>
          <a:bodyPr wrap="none" lIns="0" tIns="0" rIns="0" bIns="0" rtlCol="0">
            <a:noAutofit/>
          </a:bodyPr>
          <a:lstStyle/>
          <a:p>
            <a:pPr>
              <a:buClr>
                <a:srgbClr val="FF6200"/>
              </a:buClr>
            </a:pPr>
            <a:r>
              <a:rPr lang="en-GB" sz="700" dirty="0" smtClean="0">
                <a:solidFill>
                  <a:srgbClr val="333333"/>
                </a:solidFill>
                <a:cs typeface="Arial" panose="020B0604020202020204" pitchFamily="34" charset="0"/>
              </a:rPr>
              <a:t>Russia</a:t>
            </a:r>
            <a:r>
              <a:rPr lang="en-GB" sz="700" baseline="0" dirty="0" smtClean="0">
                <a:solidFill>
                  <a:srgbClr val="333333"/>
                </a:solidFill>
                <a:cs typeface="Arial" panose="020B0604020202020204" pitchFamily="34" charset="0"/>
              </a:rPr>
              <a:t> Trade &amp; Export Finance Conference 2017</a:t>
            </a:r>
            <a:endParaRPr lang="en-GB" sz="700" dirty="0">
              <a:solidFill>
                <a:srgbClr val="333333"/>
              </a:solidFill>
              <a:cs typeface="Arial" panose="020B0604020202020204" pitchFamily="34" charset="0"/>
            </a:endParaRPr>
          </a:p>
        </p:txBody>
      </p:sp>
      <p:sp>
        <p:nvSpPr>
          <p:cNvPr id="7" name="Footer Placeholder 6"/>
          <p:cNvSpPr>
            <a:spLocks noGrp="1"/>
          </p:cNvSpPr>
          <p:nvPr>
            <p:ph type="ftr" sz="quarter" idx="3"/>
          </p:nvPr>
        </p:nvSpPr>
        <p:spPr>
          <a:xfrm>
            <a:off x="6732239" y="140579"/>
            <a:ext cx="2116485" cy="144000"/>
          </a:xfrm>
          <a:prstGeom prst="rect">
            <a:avLst/>
          </a:prstGeom>
        </p:spPr>
        <p:txBody>
          <a:bodyPr vert="horz" lIns="0" tIns="0" rIns="0" bIns="0" rtlCol="0" anchor="ctr"/>
          <a:lstStyle>
            <a:lvl1pPr algn="r">
              <a:defRPr sz="700">
                <a:solidFill>
                  <a:schemeClr val="tx1">
                    <a:tint val="75000"/>
                  </a:schemeClr>
                </a:solidFill>
              </a:defRPr>
            </a:lvl1pPr>
          </a:lstStyle>
          <a:p>
            <a:r>
              <a:rPr lang="en-GB" dirty="0" smtClean="0">
                <a:solidFill>
                  <a:srgbClr val="000000">
                    <a:tint val="75000"/>
                  </a:srgbClr>
                </a:solidFill>
              </a:rPr>
              <a:t>[Insert </a:t>
            </a:r>
            <a:r>
              <a:rPr lang="en-GB" dirty="0" err="1" smtClean="0">
                <a:solidFill>
                  <a:srgbClr val="000000">
                    <a:tint val="75000"/>
                  </a:srgbClr>
                </a:solidFill>
              </a:rPr>
              <a:t>filepath</a:t>
            </a:r>
            <a:r>
              <a:rPr lang="en-GB" dirty="0" smtClean="0">
                <a:solidFill>
                  <a:srgbClr val="000000">
                    <a:tint val="75000"/>
                  </a:srgbClr>
                </a:solidFill>
              </a:rPr>
              <a:t> here]</a:t>
            </a:r>
            <a:endParaRPr lang="en-GB" dirty="0">
              <a:solidFill>
                <a:srgbClr val="000000">
                  <a:tint val="75000"/>
                </a:srgbClr>
              </a:solidFill>
            </a:endParaRPr>
          </a:p>
        </p:txBody>
      </p:sp>
      <p:grpSp>
        <p:nvGrpSpPr>
          <p:cNvPr id="148" name="Group 147"/>
          <p:cNvGrpSpPr/>
          <p:nvPr/>
        </p:nvGrpSpPr>
        <p:grpSpPr>
          <a:xfrm>
            <a:off x="-2040443" y="6432353"/>
            <a:ext cx="1872000" cy="430419"/>
            <a:chOff x="-2040443" y="6302385"/>
            <a:chExt cx="1872000" cy="560378"/>
          </a:xfrm>
        </p:grpSpPr>
        <p:sp>
          <p:nvSpPr>
            <p:cNvPr id="149" name="Rectangle 104"/>
            <p:cNvSpPr>
              <a:spLocks noChangeArrowheads="1"/>
            </p:cNvSpPr>
            <p:nvPr userDrawn="1"/>
          </p:nvSpPr>
          <p:spPr bwMode="gray">
            <a:xfrm>
              <a:off x="-2040443" y="6305273"/>
              <a:ext cx="1462593" cy="557490"/>
            </a:xfrm>
            <a:prstGeom prst="rect">
              <a:avLst/>
            </a:prstGeom>
            <a:solidFill>
              <a:srgbClr val="60A6DA"/>
            </a:solidFill>
            <a:ln>
              <a:noFill/>
            </a:ln>
            <a:effectLst/>
          </p:spPr>
          <p:txBody>
            <a:bodyPr wrap="square" lIns="72000" tIns="180000" rIns="72000" bIns="180000" anchor="ctr">
              <a:noAutofit/>
            </a:bodyPr>
            <a:lstStyle/>
            <a:p>
              <a:pPr>
                <a:lnSpc>
                  <a:spcPct val="90000"/>
                </a:lnSpc>
                <a:spcBef>
                  <a:spcPct val="20000"/>
                </a:spcBef>
                <a:spcAft>
                  <a:spcPct val="20000"/>
                </a:spcAft>
                <a:defRPr/>
              </a:pPr>
              <a:r>
                <a:rPr lang="en-GB" altLang="en-US" sz="1200" b="1" kern="0" dirty="0">
                  <a:solidFill>
                    <a:srgbClr val="FDFDFD"/>
                  </a:solidFill>
                </a:rPr>
                <a:t>No content below </a:t>
              </a:r>
              <a:br>
                <a:rPr lang="en-GB" altLang="en-US" sz="1200" b="1" kern="0" dirty="0">
                  <a:solidFill>
                    <a:srgbClr val="FDFDFD"/>
                  </a:solidFill>
                </a:rPr>
              </a:br>
              <a:r>
                <a:rPr lang="en-GB" altLang="en-US" sz="1200" b="1" kern="0" dirty="0">
                  <a:solidFill>
                    <a:srgbClr val="FDFDFD"/>
                  </a:solidFill>
                </a:rPr>
                <a:t>the grey line</a:t>
              </a:r>
            </a:p>
          </p:txBody>
        </p:sp>
        <p:grpSp>
          <p:nvGrpSpPr>
            <p:cNvPr id="151" name="Group 150"/>
            <p:cNvGrpSpPr/>
            <p:nvPr userDrawn="1"/>
          </p:nvGrpSpPr>
          <p:grpSpPr bwMode="gray">
            <a:xfrm>
              <a:off x="-546100" y="6302385"/>
              <a:ext cx="377657" cy="553234"/>
              <a:chOff x="-2035174" y="6304766"/>
              <a:chExt cx="1872000" cy="553234"/>
            </a:xfrm>
          </p:grpSpPr>
          <p:cxnSp>
            <p:nvCxnSpPr>
              <p:cNvPr id="152" name="Straight Connector 151"/>
              <p:cNvCxnSpPr/>
              <p:nvPr userDrawn="1"/>
            </p:nvCxnSpPr>
            <p:spPr bwMode="gray">
              <a:xfrm>
                <a:off x="-2035174" y="6858000"/>
                <a:ext cx="1872000" cy="0"/>
              </a:xfrm>
              <a:prstGeom prst="line">
                <a:avLst/>
              </a:prstGeom>
              <a:noFill/>
              <a:ln w="6350" cap="flat" cmpd="sng" algn="ctr">
                <a:solidFill>
                  <a:srgbClr val="C90068"/>
                </a:solidFill>
                <a:prstDash val="dash"/>
                <a:miter lim="800000"/>
              </a:ln>
              <a:effectLst/>
            </p:spPr>
          </p:cxnSp>
          <p:cxnSp>
            <p:nvCxnSpPr>
              <p:cNvPr id="153" name="Straight Connector 152"/>
              <p:cNvCxnSpPr/>
              <p:nvPr userDrawn="1"/>
            </p:nvCxnSpPr>
            <p:spPr bwMode="gray">
              <a:xfrm>
                <a:off x="-2035174" y="6304766"/>
                <a:ext cx="1872000" cy="0"/>
              </a:xfrm>
              <a:prstGeom prst="line">
                <a:avLst/>
              </a:prstGeom>
              <a:noFill/>
              <a:ln w="6350" cap="flat" cmpd="sng" algn="ctr">
                <a:solidFill>
                  <a:srgbClr val="C90068"/>
                </a:solidFill>
                <a:prstDash val="dash"/>
                <a:miter lim="800000"/>
              </a:ln>
              <a:effectLst/>
            </p:spPr>
          </p:cxnSp>
        </p:grpSp>
      </p:grpSp>
      <p:grpSp>
        <p:nvGrpSpPr>
          <p:cNvPr id="154" name="Group 153"/>
          <p:cNvGrpSpPr/>
          <p:nvPr/>
        </p:nvGrpSpPr>
        <p:grpSpPr>
          <a:xfrm>
            <a:off x="-3757621" y="34623"/>
            <a:ext cx="3592454" cy="6143927"/>
            <a:chOff x="-3757621" y="34623"/>
            <a:chExt cx="3592454" cy="6143927"/>
          </a:xfrm>
        </p:grpSpPr>
        <p:sp>
          <p:nvSpPr>
            <p:cNvPr id="155" name="Rectangle 104"/>
            <p:cNvSpPr>
              <a:spLocks noChangeArrowheads="1"/>
            </p:cNvSpPr>
            <p:nvPr userDrawn="1"/>
          </p:nvSpPr>
          <p:spPr bwMode="gray">
            <a:xfrm>
              <a:off x="-2037167" y="2392680"/>
              <a:ext cx="1872000" cy="296049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56" name="Rectangle 104"/>
            <p:cNvSpPr>
              <a:spLocks noChangeArrowheads="1"/>
            </p:cNvSpPr>
            <p:nvPr userDrawn="1"/>
          </p:nvSpPr>
          <p:spPr bwMode="gray">
            <a:xfrm>
              <a:off x="-2037167" y="282273"/>
              <a:ext cx="1872000" cy="2072307"/>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57" name="Rectangle 105"/>
            <p:cNvSpPr>
              <a:spLocks noChangeArrowheads="1"/>
            </p:cNvSpPr>
            <p:nvPr userDrawn="1"/>
          </p:nvSpPr>
          <p:spPr bwMode="gray">
            <a:xfrm>
              <a:off x="-1905405" y="545505"/>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58" name="Rectangle 106"/>
            <p:cNvSpPr>
              <a:spLocks noChangeArrowheads="1"/>
            </p:cNvSpPr>
            <p:nvPr userDrawn="1"/>
          </p:nvSpPr>
          <p:spPr bwMode="gray">
            <a:xfrm>
              <a:off x="-1614892" y="51058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59" name="Rectangle 107"/>
            <p:cNvSpPr>
              <a:spLocks noChangeArrowheads="1"/>
            </p:cNvSpPr>
            <p:nvPr userDrawn="1"/>
          </p:nvSpPr>
          <p:spPr bwMode="gray">
            <a:xfrm>
              <a:off x="-1905405" y="892730"/>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60" name="Rectangle 108"/>
            <p:cNvSpPr>
              <a:spLocks noChangeArrowheads="1"/>
            </p:cNvSpPr>
            <p:nvPr userDrawn="1"/>
          </p:nvSpPr>
          <p:spPr bwMode="gray">
            <a:xfrm>
              <a:off x="-1614892" y="85780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61" name="Rectangle 113"/>
            <p:cNvSpPr>
              <a:spLocks noChangeArrowheads="1"/>
            </p:cNvSpPr>
            <p:nvPr userDrawn="1"/>
          </p:nvSpPr>
          <p:spPr bwMode="gray">
            <a:xfrm>
              <a:off x="-1905405" y="34623"/>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200" b="1" dirty="0">
                  <a:solidFill>
                    <a:srgbClr val="333333"/>
                  </a:solidFill>
                </a:rPr>
                <a:t>Colour Guidelines</a:t>
              </a:r>
            </a:p>
          </p:txBody>
        </p:sp>
        <p:sp>
          <p:nvSpPr>
            <p:cNvPr id="162" name="Rectangle 109"/>
            <p:cNvSpPr>
              <a:spLocks noChangeArrowheads="1"/>
            </p:cNvSpPr>
            <p:nvPr/>
          </p:nvSpPr>
          <p:spPr bwMode="gray">
            <a:xfrm>
              <a:off x="-1905405" y="1239904"/>
              <a:ext cx="215900" cy="215900"/>
            </a:xfrm>
            <a:prstGeom prst="rect">
              <a:avLst/>
            </a:prstGeom>
            <a:solidFill>
              <a:schemeClr val="bg2"/>
            </a:solidFill>
            <a:ln>
              <a:noFill/>
            </a:ln>
            <a:effectLst/>
          </p:spPr>
          <p:txBody>
            <a:bodyPr wrap="square" anchor="ctr">
              <a:noAutofit/>
            </a:bodyPr>
            <a:lstStyle/>
            <a:p>
              <a:endParaRPr lang="en-GB" sz="1000" dirty="0">
                <a:solidFill>
                  <a:srgbClr val="000000"/>
                </a:solidFill>
              </a:endParaRPr>
            </a:p>
          </p:txBody>
        </p:sp>
        <p:sp>
          <p:nvSpPr>
            <p:cNvPr id="163" name="Rectangle 110"/>
            <p:cNvSpPr>
              <a:spLocks noChangeArrowheads="1"/>
            </p:cNvSpPr>
            <p:nvPr/>
          </p:nvSpPr>
          <p:spPr bwMode="gray">
            <a:xfrm>
              <a:off x="-1614892" y="12049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Mid Grey</a:t>
              </a:r>
            </a:p>
            <a:p>
              <a:r>
                <a:rPr lang="en-GB" altLang="en-US" sz="1000" dirty="0">
                  <a:solidFill>
                    <a:srgbClr val="333333"/>
                  </a:solidFill>
                </a:rPr>
                <a:t>RGB= 118, 118, 118</a:t>
              </a:r>
            </a:p>
          </p:txBody>
        </p:sp>
        <p:sp>
          <p:nvSpPr>
            <p:cNvPr id="164" name="Rectangle 111"/>
            <p:cNvSpPr>
              <a:spLocks noChangeArrowheads="1"/>
            </p:cNvSpPr>
            <p:nvPr/>
          </p:nvSpPr>
          <p:spPr bwMode="gray">
            <a:xfrm>
              <a:off x="-1905405" y="1579286"/>
              <a:ext cx="215900" cy="215900"/>
            </a:xfrm>
            <a:prstGeom prst="rect">
              <a:avLst/>
            </a:prstGeom>
            <a:solidFill>
              <a:schemeClr val="tx1"/>
            </a:solidFill>
            <a:ln>
              <a:noFill/>
            </a:ln>
            <a:effectLst/>
          </p:spPr>
          <p:txBody>
            <a:bodyPr wrap="square" anchor="ctr">
              <a:noAutofit/>
            </a:bodyPr>
            <a:lstStyle/>
            <a:p>
              <a:endParaRPr lang="en-GB" sz="1000" dirty="0">
                <a:solidFill>
                  <a:srgbClr val="000000"/>
                </a:solidFill>
              </a:endParaRPr>
            </a:p>
          </p:txBody>
        </p:sp>
        <p:sp>
          <p:nvSpPr>
            <p:cNvPr id="165" name="Rectangle 112"/>
            <p:cNvSpPr>
              <a:spLocks noChangeArrowheads="1"/>
            </p:cNvSpPr>
            <p:nvPr/>
          </p:nvSpPr>
          <p:spPr bwMode="gray">
            <a:xfrm>
              <a:off x="-1614892" y="15443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Text Colour only</a:t>
              </a:r>
            </a:p>
            <a:p>
              <a:r>
                <a:rPr lang="en-GB" altLang="en-US" sz="1000" dirty="0">
                  <a:solidFill>
                    <a:srgbClr val="333333"/>
                  </a:solidFill>
                </a:rPr>
                <a:t>RGB= 51, 51, 51</a:t>
              </a:r>
            </a:p>
          </p:txBody>
        </p:sp>
        <p:sp>
          <p:nvSpPr>
            <p:cNvPr id="166" name="Rectangle 113"/>
            <p:cNvSpPr>
              <a:spLocks noChangeArrowheads="1"/>
            </p:cNvSpPr>
            <p:nvPr userDrawn="1"/>
          </p:nvSpPr>
          <p:spPr bwMode="gray">
            <a:xfrm>
              <a:off x="-1905405" y="366607"/>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colours</a:t>
              </a:r>
            </a:p>
          </p:txBody>
        </p:sp>
        <p:sp>
          <p:nvSpPr>
            <p:cNvPr id="167" name="Rectangle 107"/>
            <p:cNvSpPr>
              <a:spLocks noChangeArrowheads="1"/>
            </p:cNvSpPr>
            <p:nvPr userDrawn="1"/>
          </p:nvSpPr>
          <p:spPr bwMode="gray">
            <a:xfrm>
              <a:off x="-1905405" y="1991719"/>
              <a:ext cx="215900" cy="215900"/>
            </a:xfrm>
            <a:prstGeom prst="rect">
              <a:avLst/>
            </a:prstGeom>
            <a:solidFill>
              <a:srgbClr val="F0F0F0"/>
            </a:solidFill>
            <a:ln>
              <a:noFill/>
            </a:ln>
            <a:effectLst/>
          </p:spPr>
          <p:txBody>
            <a:bodyPr wrap="square" anchor="ctr">
              <a:noAutofit/>
            </a:bodyPr>
            <a:lstStyle/>
            <a:p>
              <a:endParaRPr lang="en-GB" sz="1000" dirty="0">
                <a:solidFill>
                  <a:srgbClr val="000000"/>
                </a:solidFill>
              </a:endParaRPr>
            </a:p>
          </p:txBody>
        </p:sp>
        <p:sp>
          <p:nvSpPr>
            <p:cNvPr id="168" name="Rectangle 108"/>
            <p:cNvSpPr>
              <a:spLocks noChangeArrowheads="1"/>
            </p:cNvSpPr>
            <p:nvPr userDrawn="1"/>
          </p:nvSpPr>
          <p:spPr bwMode="gray">
            <a:xfrm>
              <a:off x="-1614893" y="1956794"/>
              <a:ext cx="1449725"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Background colour &amp; 3</a:t>
              </a:r>
              <a:r>
                <a:rPr lang="en-GB" altLang="en-US" sz="1000" baseline="30000" dirty="0">
                  <a:solidFill>
                    <a:srgbClr val="333333"/>
                  </a:solidFill>
                </a:rPr>
                <a:t>rd</a:t>
              </a:r>
              <a:r>
                <a:rPr lang="en-GB" altLang="en-US" sz="1000" dirty="0">
                  <a:solidFill>
                    <a:srgbClr val="333333"/>
                  </a:solidFill>
                </a:rPr>
                <a:t> Grey where needed</a:t>
              </a:r>
            </a:p>
            <a:p>
              <a:r>
                <a:rPr lang="en-GB" altLang="en-US" sz="1000" dirty="0">
                  <a:solidFill>
                    <a:srgbClr val="333333"/>
                  </a:solidFill>
                </a:rPr>
                <a:t>RGB= 240, 240, 240</a:t>
              </a:r>
            </a:p>
          </p:txBody>
        </p:sp>
        <p:sp>
          <p:nvSpPr>
            <p:cNvPr id="169" name="Rectangle 105"/>
            <p:cNvSpPr>
              <a:spLocks noChangeArrowheads="1"/>
            </p:cNvSpPr>
            <p:nvPr userDrawn="1"/>
          </p:nvSpPr>
          <p:spPr bwMode="gray">
            <a:xfrm>
              <a:off x="-1905405" y="2648931"/>
              <a:ext cx="215900" cy="215900"/>
            </a:xfrm>
            <a:prstGeom prst="rect">
              <a:avLst/>
            </a:prstGeom>
            <a:solidFill>
              <a:schemeClr val="accent1"/>
            </a:solidFill>
            <a:ln>
              <a:noFill/>
            </a:ln>
            <a:effectLst/>
          </p:spPr>
          <p:txBody>
            <a:bodyPr wrap="square" anchor="ctr">
              <a:noAutofit/>
            </a:bodyPr>
            <a:lstStyle/>
            <a:p>
              <a:endParaRPr lang="en-GB" sz="1000" dirty="0">
                <a:solidFill>
                  <a:srgbClr val="000000"/>
                </a:solidFill>
              </a:endParaRPr>
            </a:p>
          </p:txBody>
        </p:sp>
        <p:sp>
          <p:nvSpPr>
            <p:cNvPr id="170" name="Rectangle 106"/>
            <p:cNvSpPr>
              <a:spLocks noChangeArrowheads="1"/>
            </p:cNvSpPr>
            <p:nvPr userDrawn="1"/>
          </p:nvSpPr>
          <p:spPr bwMode="gray">
            <a:xfrm>
              <a:off x="-1614892" y="261400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Orange</a:t>
              </a:r>
            </a:p>
            <a:p>
              <a:r>
                <a:rPr lang="en-GB" altLang="en-US" sz="1000" dirty="0">
                  <a:solidFill>
                    <a:srgbClr val="333333"/>
                  </a:solidFill>
                </a:rPr>
                <a:t>RGB= 255, 98, 0</a:t>
              </a:r>
            </a:p>
          </p:txBody>
        </p:sp>
        <p:sp>
          <p:nvSpPr>
            <p:cNvPr id="171" name="Rectangle 107"/>
            <p:cNvSpPr>
              <a:spLocks noChangeArrowheads="1"/>
            </p:cNvSpPr>
            <p:nvPr userDrawn="1"/>
          </p:nvSpPr>
          <p:spPr bwMode="gray">
            <a:xfrm>
              <a:off x="-1905405" y="2981235"/>
              <a:ext cx="215900" cy="215900"/>
            </a:xfrm>
            <a:prstGeom prst="rect">
              <a:avLst/>
            </a:prstGeom>
            <a:solidFill>
              <a:schemeClr val="accent2"/>
            </a:solidFill>
            <a:ln>
              <a:noFill/>
            </a:ln>
            <a:effectLst/>
          </p:spPr>
          <p:txBody>
            <a:bodyPr wrap="square" anchor="ctr">
              <a:noAutofit/>
            </a:bodyPr>
            <a:lstStyle/>
            <a:p>
              <a:endParaRPr lang="en-GB" sz="1000" dirty="0">
                <a:solidFill>
                  <a:srgbClr val="000000"/>
                </a:solidFill>
              </a:endParaRPr>
            </a:p>
          </p:txBody>
        </p:sp>
        <p:sp>
          <p:nvSpPr>
            <p:cNvPr id="172" name="Rectangle 108"/>
            <p:cNvSpPr>
              <a:spLocks noChangeArrowheads="1"/>
            </p:cNvSpPr>
            <p:nvPr userDrawn="1"/>
          </p:nvSpPr>
          <p:spPr bwMode="gray">
            <a:xfrm>
              <a:off x="-1614892" y="294585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Light Grey</a:t>
              </a:r>
            </a:p>
            <a:p>
              <a:r>
                <a:rPr lang="en-GB" altLang="en-US" sz="1000" dirty="0">
                  <a:solidFill>
                    <a:srgbClr val="333333"/>
                  </a:solidFill>
                </a:rPr>
                <a:t>RGB= 168, 168, 168</a:t>
              </a:r>
            </a:p>
          </p:txBody>
        </p:sp>
        <p:sp>
          <p:nvSpPr>
            <p:cNvPr id="173" name="Rectangle 109"/>
            <p:cNvSpPr>
              <a:spLocks noChangeArrowheads="1"/>
            </p:cNvSpPr>
            <p:nvPr/>
          </p:nvSpPr>
          <p:spPr bwMode="gray">
            <a:xfrm>
              <a:off x="-1905405" y="3313539"/>
              <a:ext cx="215900" cy="215900"/>
            </a:xfrm>
            <a:prstGeom prst="rect">
              <a:avLst/>
            </a:prstGeom>
            <a:solidFill>
              <a:srgbClr val="525199"/>
            </a:solidFill>
            <a:ln>
              <a:noFill/>
            </a:ln>
            <a:effectLst/>
          </p:spPr>
          <p:txBody>
            <a:bodyPr wrap="square" anchor="ctr">
              <a:noAutofit/>
            </a:bodyPr>
            <a:lstStyle/>
            <a:p>
              <a:endParaRPr lang="en-GB" sz="1000" dirty="0">
                <a:solidFill>
                  <a:srgbClr val="000000"/>
                </a:solidFill>
              </a:endParaRPr>
            </a:p>
          </p:txBody>
        </p:sp>
        <p:sp>
          <p:nvSpPr>
            <p:cNvPr id="174" name="Rectangle 110"/>
            <p:cNvSpPr>
              <a:spLocks noChangeArrowheads="1"/>
            </p:cNvSpPr>
            <p:nvPr/>
          </p:nvSpPr>
          <p:spPr bwMode="gray">
            <a:xfrm>
              <a:off x="-1614892" y="327770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Indigo</a:t>
              </a:r>
            </a:p>
            <a:p>
              <a:r>
                <a:rPr lang="en-GB" altLang="en-US" sz="1000" dirty="0">
                  <a:solidFill>
                    <a:srgbClr val="333333"/>
                  </a:solidFill>
                </a:rPr>
                <a:t>RGB= 82, 81, 153</a:t>
              </a:r>
            </a:p>
          </p:txBody>
        </p:sp>
        <p:sp>
          <p:nvSpPr>
            <p:cNvPr id="175" name="Rectangle 111"/>
            <p:cNvSpPr>
              <a:spLocks noChangeArrowheads="1"/>
            </p:cNvSpPr>
            <p:nvPr/>
          </p:nvSpPr>
          <p:spPr bwMode="gray">
            <a:xfrm>
              <a:off x="-1905405" y="3645843"/>
              <a:ext cx="215900" cy="215900"/>
            </a:xfrm>
            <a:prstGeom prst="rect">
              <a:avLst/>
            </a:prstGeom>
            <a:solidFill>
              <a:schemeClr val="accent4"/>
            </a:solidFill>
            <a:ln>
              <a:noFill/>
            </a:ln>
            <a:effectLst/>
          </p:spPr>
          <p:txBody>
            <a:bodyPr wrap="square" anchor="ctr">
              <a:noAutofit/>
            </a:bodyPr>
            <a:lstStyle/>
            <a:p>
              <a:endParaRPr lang="en-GB" sz="1000" dirty="0">
                <a:solidFill>
                  <a:srgbClr val="000000"/>
                </a:solidFill>
              </a:endParaRPr>
            </a:p>
          </p:txBody>
        </p:sp>
        <p:sp>
          <p:nvSpPr>
            <p:cNvPr id="176" name="Rectangle 112"/>
            <p:cNvSpPr>
              <a:spLocks noChangeArrowheads="1"/>
            </p:cNvSpPr>
            <p:nvPr/>
          </p:nvSpPr>
          <p:spPr bwMode="gray">
            <a:xfrm>
              <a:off x="-1614892" y="360955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Sky</a:t>
              </a:r>
            </a:p>
            <a:p>
              <a:r>
                <a:rPr lang="en-GB" altLang="en-US" sz="1000" dirty="0">
                  <a:solidFill>
                    <a:srgbClr val="333333"/>
                  </a:solidFill>
                </a:rPr>
                <a:t>RGB= 96, 166, 218</a:t>
              </a:r>
            </a:p>
          </p:txBody>
        </p:sp>
        <p:sp>
          <p:nvSpPr>
            <p:cNvPr id="177" name="Rectangle 113"/>
            <p:cNvSpPr>
              <a:spLocks noChangeArrowheads="1"/>
            </p:cNvSpPr>
            <p:nvPr/>
          </p:nvSpPr>
          <p:spPr bwMode="gray">
            <a:xfrm>
              <a:off x="-1905405" y="2420992"/>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Primary chart colours</a:t>
              </a:r>
            </a:p>
          </p:txBody>
        </p:sp>
        <p:sp>
          <p:nvSpPr>
            <p:cNvPr id="178" name="Rectangle 107"/>
            <p:cNvSpPr>
              <a:spLocks noChangeArrowheads="1"/>
            </p:cNvSpPr>
            <p:nvPr/>
          </p:nvSpPr>
          <p:spPr bwMode="gray">
            <a:xfrm>
              <a:off x="-1905405" y="3978147"/>
              <a:ext cx="215900" cy="215900"/>
            </a:xfrm>
            <a:prstGeom prst="rect">
              <a:avLst/>
            </a:prstGeom>
            <a:solidFill>
              <a:schemeClr val="accent5"/>
            </a:solidFill>
            <a:ln>
              <a:noFill/>
            </a:ln>
            <a:effectLst/>
          </p:spPr>
          <p:txBody>
            <a:bodyPr wrap="square" anchor="ctr">
              <a:noAutofit/>
            </a:bodyPr>
            <a:lstStyle/>
            <a:p>
              <a:endParaRPr lang="en-GB" sz="1000" dirty="0">
                <a:solidFill>
                  <a:srgbClr val="000000"/>
                </a:solidFill>
              </a:endParaRPr>
            </a:p>
          </p:txBody>
        </p:sp>
        <p:sp>
          <p:nvSpPr>
            <p:cNvPr id="179" name="Rectangle 108"/>
            <p:cNvSpPr>
              <a:spLocks noChangeArrowheads="1"/>
            </p:cNvSpPr>
            <p:nvPr/>
          </p:nvSpPr>
          <p:spPr bwMode="gray">
            <a:xfrm>
              <a:off x="-1614892" y="394141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Fuchsia</a:t>
              </a:r>
            </a:p>
            <a:p>
              <a:r>
                <a:rPr lang="en-GB" altLang="en-US" sz="1000" dirty="0">
                  <a:solidFill>
                    <a:srgbClr val="333333"/>
                  </a:solidFill>
                </a:rPr>
                <a:t>RGB= 171, 0, 102</a:t>
              </a:r>
            </a:p>
          </p:txBody>
        </p:sp>
        <p:sp>
          <p:nvSpPr>
            <p:cNvPr id="180" name="Rectangle 109"/>
            <p:cNvSpPr>
              <a:spLocks noChangeArrowheads="1"/>
            </p:cNvSpPr>
            <p:nvPr/>
          </p:nvSpPr>
          <p:spPr bwMode="gray">
            <a:xfrm>
              <a:off x="-1905405" y="4310451"/>
              <a:ext cx="215900" cy="215900"/>
            </a:xfrm>
            <a:prstGeom prst="rect">
              <a:avLst/>
            </a:prstGeom>
            <a:solidFill>
              <a:schemeClr val="accent6"/>
            </a:solidFill>
            <a:ln>
              <a:noFill/>
            </a:ln>
            <a:effectLst/>
          </p:spPr>
          <p:txBody>
            <a:bodyPr wrap="square" anchor="ctr">
              <a:noAutofit/>
            </a:bodyPr>
            <a:lstStyle/>
            <a:p>
              <a:endParaRPr lang="en-GB" sz="1000" dirty="0">
                <a:solidFill>
                  <a:srgbClr val="000000"/>
                </a:solidFill>
              </a:endParaRPr>
            </a:p>
          </p:txBody>
        </p:sp>
        <p:sp>
          <p:nvSpPr>
            <p:cNvPr id="181" name="Rectangle 110"/>
            <p:cNvSpPr>
              <a:spLocks noChangeArrowheads="1"/>
            </p:cNvSpPr>
            <p:nvPr/>
          </p:nvSpPr>
          <p:spPr bwMode="gray">
            <a:xfrm>
              <a:off x="-1614892" y="427326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Lime</a:t>
              </a:r>
            </a:p>
            <a:p>
              <a:r>
                <a:rPr lang="en-GB" altLang="en-US" sz="1000" dirty="0">
                  <a:solidFill>
                    <a:srgbClr val="333333"/>
                  </a:solidFill>
                </a:rPr>
                <a:t>RGB= 208, 217, 60</a:t>
              </a:r>
            </a:p>
          </p:txBody>
        </p:sp>
        <p:sp>
          <p:nvSpPr>
            <p:cNvPr id="182" name="Rectangle 111"/>
            <p:cNvSpPr>
              <a:spLocks noChangeArrowheads="1"/>
            </p:cNvSpPr>
            <p:nvPr/>
          </p:nvSpPr>
          <p:spPr bwMode="gray">
            <a:xfrm>
              <a:off x="-1905405" y="4642755"/>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83" name="Rectangle 112"/>
            <p:cNvSpPr>
              <a:spLocks noChangeArrowheads="1"/>
            </p:cNvSpPr>
            <p:nvPr/>
          </p:nvSpPr>
          <p:spPr bwMode="gray">
            <a:xfrm>
              <a:off x="-1614892" y="46051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Leaf</a:t>
              </a:r>
            </a:p>
            <a:p>
              <a:r>
                <a:rPr lang="en-GB" altLang="en-US" sz="1000" dirty="0">
                  <a:solidFill>
                    <a:srgbClr val="333333"/>
                  </a:solidFill>
                </a:rPr>
                <a:t>RGB= 52, 150, 81</a:t>
              </a:r>
            </a:p>
          </p:txBody>
        </p:sp>
        <p:grpSp>
          <p:nvGrpSpPr>
            <p:cNvPr id="184" name="Group 183"/>
            <p:cNvGrpSpPr/>
            <p:nvPr/>
          </p:nvGrpSpPr>
          <p:grpSpPr bwMode="gray">
            <a:xfrm>
              <a:off x="-3757621" y="282274"/>
              <a:ext cx="1823762" cy="5896276"/>
              <a:chOff x="-2581275" y="588529"/>
              <a:chExt cx="1823762" cy="5896276"/>
            </a:xfrm>
          </p:grpSpPr>
          <p:sp>
            <p:nvSpPr>
              <p:cNvPr id="196" name="Rectangle 104"/>
              <p:cNvSpPr>
                <a:spLocks noChangeArrowheads="1"/>
              </p:cNvSpPr>
              <p:nvPr userDrawn="1"/>
            </p:nvSpPr>
            <p:spPr bwMode="gray">
              <a:xfrm>
                <a:off x="-2581275" y="588529"/>
                <a:ext cx="1632754" cy="5896276"/>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97" name="Rectangle 105"/>
              <p:cNvSpPr>
                <a:spLocks noChangeArrowheads="1"/>
              </p:cNvSpPr>
              <p:nvPr userDrawn="1"/>
            </p:nvSpPr>
            <p:spPr bwMode="gray">
              <a:xfrm>
                <a:off x="-2449513" y="1176337"/>
                <a:ext cx="215900" cy="215900"/>
              </a:xfrm>
              <a:prstGeom prst="rect">
                <a:avLst/>
              </a:prstGeom>
              <a:solidFill>
                <a:srgbClr val="9797C2"/>
              </a:solidFill>
              <a:ln>
                <a:noFill/>
              </a:ln>
              <a:effectLst/>
            </p:spPr>
            <p:txBody>
              <a:bodyPr wrap="square" anchor="ctr">
                <a:noAutofit/>
              </a:bodyPr>
              <a:lstStyle/>
              <a:p>
                <a:endParaRPr lang="en-GB" sz="1000" dirty="0">
                  <a:solidFill>
                    <a:srgbClr val="000000"/>
                  </a:solidFill>
                </a:endParaRPr>
              </a:p>
            </p:txBody>
          </p:sp>
          <p:sp>
            <p:nvSpPr>
              <p:cNvPr id="198" name="Rectangle 106"/>
              <p:cNvSpPr>
                <a:spLocks noChangeArrowheads="1"/>
              </p:cNvSpPr>
              <p:nvPr userDrawn="1"/>
            </p:nvSpPr>
            <p:spPr bwMode="gray">
              <a:xfrm>
                <a:off x="-2159000" y="114141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151, 151, 194</a:t>
                </a:r>
              </a:p>
            </p:txBody>
          </p:sp>
          <p:sp>
            <p:nvSpPr>
              <p:cNvPr id="199" name="Rectangle 107"/>
              <p:cNvSpPr>
                <a:spLocks noChangeArrowheads="1"/>
              </p:cNvSpPr>
              <p:nvPr userDrawn="1"/>
            </p:nvSpPr>
            <p:spPr bwMode="gray">
              <a:xfrm>
                <a:off x="-2449513" y="1440644"/>
                <a:ext cx="215900" cy="215900"/>
              </a:xfrm>
              <a:prstGeom prst="rect">
                <a:avLst/>
              </a:prstGeom>
              <a:solidFill>
                <a:srgbClr val="A0CAE9"/>
              </a:solidFill>
              <a:ln>
                <a:noFill/>
              </a:ln>
              <a:effectLst/>
            </p:spPr>
            <p:txBody>
              <a:bodyPr wrap="square" anchor="ctr">
                <a:noAutofit/>
              </a:bodyPr>
              <a:lstStyle/>
              <a:p>
                <a:endParaRPr lang="en-GB" sz="1000" dirty="0">
                  <a:solidFill>
                    <a:srgbClr val="000000"/>
                  </a:solidFill>
                </a:endParaRPr>
              </a:p>
            </p:txBody>
          </p:sp>
          <p:sp>
            <p:nvSpPr>
              <p:cNvPr id="200" name="Rectangle 108"/>
              <p:cNvSpPr>
                <a:spLocks noChangeArrowheads="1"/>
              </p:cNvSpPr>
              <p:nvPr userDrawn="1"/>
            </p:nvSpPr>
            <p:spPr bwMode="gray">
              <a:xfrm>
                <a:off x="-2159000" y="140571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160, 202, 233</a:t>
                </a:r>
              </a:p>
            </p:txBody>
          </p:sp>
          <p:sp>
            <p:nvSpPr>
              <p:cNvPr id="201" name="Rectangle 109"/>
              <p:cNvSpPr>
                <a:spLocks noChangeArrowheads="1"/>
              </p:cNvSpPr>
              <p:nvPr userDrawn="1"/>
            </p:nvSpPr>
            <p:spPr bwMode="gray">
              <a:xfrm>
                <a:off x="-2449513" y="1701603"/>
                <a:ext cx="215900" cy="215900"/>
              </a:xfrm>
              <a:prstGeom prst="rect">
                <a:avLst/>
              </a:prstGeom>
              <a:solidFill>
                <a:srgbClr val="CD66A3"/>
              </a:solidFill>
              <a:ln>
                <a:noFill/>
              </a:ln>
              <a:effectLst/>
            </p:spPr>
            <p:txBody>
              <a:bodyPr wrap="square" anchor="ctr">
                <a:noAutofit/>
              </a:bodyPr>
              <a:lstStyle/>
              <a:p>
                <a:endParaRPr lang="en-GB" sz="1000" dirty="0">
                  <a:solidFill>
                    <a:srgbClr val="000000"/>
                  </a:solidFill>
                </a:endParaRPr>
              </a:p>
            </p:txBody>
          </p:sp>
          <p:sp>
            <p:nvSpPr>
              <p:cNvPr id="202" name="Rectangle 110"/>
              <p:cNvSpPr>
                <a:spLocks noChangeArrowheads="1"/>
              </p:cNvSpPr>
              <p:nvPr userDrawn="1"/>
            </p:nvSpPr>
            <p:spPr bwMode="gray">
              <a:xfrm>
                <a:off x="-2159000" y="166667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205, 102, 163</a:t>
                </a:r>
              </a:p>
            </p:txBody>
          </p:sp>
          <p:sp>
            <p:nvSpPr>
              <p:cNvPr id="203" name="Rectangle 111"/>
              <p:cNvSpPr>
                <a:spLocks noChangeArrowheads="1"/>
              </p:cNvSpPr>
              <p:nvPr userDrawn="1"/>
            </p:nvSpPr>
            <p:spPr bwMode="gray">
              <a:xfrm>
                <a:off x="-2449513" y="1987353"/>
                <a:ext cx="215900" cy="215900"/>
              </a:xfrm>
              <a:prstGeom prst="rect">
                <a:avLst/>
              </a:prstGeom>
              <a:solidFill>
                <a:srgbClr val="E3E88A"/>
              </a:solidFill>
              <a:ln>
                <a:noFill/>
              </a:ln>
              <a:effectLst/>
            </p:spPr>
            <p:txBody>
              <a:bodyPr wrap="square" anchor="ctr">
                <a:noAutofit/>
              </a:bodyPr>
              <a:lstStyle/>
              <a:p>
                <a:endParaRPr lang="en-GB" sz="1000" dirty="0">
                  <a:solidFill>
                    <a:srgbClr val="000000"/>
                  </a:solidFill>
                </a:endParaRPr>
              </a:p>
            </p:txBody>
          </p:sp>
          <p:sp>
            <p:nvSpPr>
              <p:cNvPr id="204" name="Rectangle 112"/>
              <p:cNvSpPr>
                <a:spLocks noChangeArrowheads="1"/>
              </p:cNvSpPr>
              <p:nvPr userDrawn="1"/>
            </p:nvSpPr>
            <p:spPr bwMode="gray">
              <a:xfrm>
                <a:off x="-2159000" y="195242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227, 232, 138</a:t>
                </a:r>
              </a:p>
            </p:txBody>
          </p:sp>
          <p:sp>
            <p:nvSpPr>
              <p:cNvPr id="205" name="Rectangle 113"/>
              <p:cNvSpPr>
                <a:spLocks noChangeArrowheads="1"/>
              </p:cNvSpPr>
              <p:nvPr userDrawn="1"/>
            </p:nvSpPr>
            <p:spPr bwMode="gray">
              <a:xfrm>
                <a:off x="-2449513" y="679450"/>
                <a:ext cx="1648401"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noAutofit/>
              </a:bodyPr>
              <a:lstStyle/>
              <a:p>
                <a:pPr>
                  <a:lnSpc>
                    <a:spcPct val="90000"/>
                  </a:lnSpc>
                  <a:spcBef>
                    <a:spcPct val="20000"/>
                  </a:spcBef>
                  <a:spcAft>
                    <a:spcPct val="20000"/>
                  </a:spcAft>
                </a:pPr>
                <a:r>
                  <a:rPr lang="en-GB" altLang="en-US" sz="1000" b="1" dirty="0">
                    <a:solidFill>
                      <a:srgbClr val="333333"/>
                    </a:solidFill>
                  </a:rPr>
                  <a:t>Secondary chart colours</a:t>
                </a:r>
              </a:p>
            </p:txBody>
          </p:sp>
          <p:sp>
            <p:nvSpPr>
              <p:cNvPr id="206" name="Rectangle 107"/>
              <p:cNvSpPr>
                <a:spLocks noChangeArrowheads="1"/>
              </p:cNvSpPr>
              <p:nvPr/>
            </p:nvSpPr>
            <p:spPr bwMode="gray">
              <a:xfrm>
                <a:off x="-2449513" y="2277866"/>
                <a:ext cx="215900" cy="215900"/>
              </a:xfrm>
              <a:prstGeom prst="rect">
                <a:avLst/>
              </a:prstGeom>
              <a:solidFill>
                <a:srgbClr val="85C097"/>
              </a:solidFill>
              <a:ln>
                <a:noFill/>
              </a:ln>
              <a:effectLst/>
            </p:spPr>
            <p:txBody>
              <a:bodyPr wrap="square" anchor="ctr">
                <a:noAutofit/>
              </a:bodyPr>
              <a:lstStyle/>
              <a:p>
                <a:endParaRPr lang="en-GB" sz="1000" dirty="0">
                  <a:solidFill>
                    <a:srgbClr val="000000"/>
                  </a:solidFill>
                </a:endParaRPr>
              </a:p>
            </p:txBody>
          </p:sp>
          <p:sp>
            <p:nvSpPr>
              <p:cNvPr id="207" name="Rectangle 108"/>
              <p:cNvSpPr>
                <a:spLocks noChangeArrowheads="1"/>
              </p:cNvSpPr>
              <p:nvPr/>
            </p:nvSpPr>
            <p:spPr bwMode="gray">
              <a:xfrm>
                <a:off x="-2159000" y="2242941"/>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133, 192, 151</a:t>
                </a:r>
              </a:p>
            </p:txBody>
          </p:sp>
          <p:sp>
            <p:nvSpPr>
              <p:cNvPr id="208" name="Rectangle 109"/>
              <p:cNvSpPr>
                <a:spLocks noChangeArrowheads="1"/>
              </p:cNvSpPr>
              <p:nvPr/>
            </p:nvSpPr>
            <p:spPr bwMode="gray">
              <a:xfrm>
                <a:off x="-2449513" y="3111995"/>
                <a:ext cx="215900" cy="215900"/>
              </a:xfrm>
              <a:prstGeom prst="rect">
                <a:avLst/>
              </a:prstGeom>
              <a:solidFill>
                <a:srgbClr val="CBCAE0"/>
              </a:solidFill>
              <a:ln>
                <a:noFill/>
              </a:ln>
              <a:effectLst/>
            </p:spPr>
            <p:txBody>
              <a:bodyPr wrap="square" anchor="ctr">
                <a:noAutofit/>
              </a:bodyPr>
              <a:lstStyle/>
              <a:p>
                <a:endParaRPr lang="en-GB" sz="1000" dirty="0">
                  <a:solidFill>
                    <a:srgbClr val="000000"/>
                  </a:solidFill>
                </a:endParaRPr>
              </a:p>
            </p:txBody>
          </p:sp>
          <p:sp>
            <p:nvSpPr>
              <p:cNvPr id="209" name="Rectangle 110"/>
              <p:cNvSpPr>
                <a:spLocks noChangeArrowheads="1"/>
              </p:cNvSpPr>
              <p:nvPr/>
            </p:nvSpPr>
            <p:spPr bwMode="gray">
              <a:xfrm>
                <a:off x="-2159000" y="307707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203, 202, 224</a:t>
                </a:r>
              </a:p>
            </p:txBody>
          </p:sp>
          <p:sp>
            <p:nvSpPr>
              <p:cNvPr id="210" name="Rectangle 111"/>
              <p:cNvSpPr>
                <a:spLocks noChangeArrowheads="1"/>
              </p:cNvSpPr>
              <p:nvPr/>
            </p:nvSpPr>
            <p:spPr bwMode="gray">
              <a:xfrm>
                <a:off x="-2449513" y="3397745"/>
                <a:ext cx="215900" cy="215900"/>
              </a:xfrm>
              <a:prstGeom prst="rect">
                <a:avLst/>
              </a:prstGeom>
              <a:solidFill>
                <a:srgbClr val="CFE4F4"/>
              </a:solidFill>
              <a:ln>
                <a:noFill/>
              </a:ln>
              <a:effectLst/>
            </p:spPr>
            <p:txBody>
              <a:bodyPr wrap="square" anchor="ctr">
                <a:noAutofit/>
              </a:bodyPr>
              <a:lstStyle/>
              <a:p>
                <a:endParaRPr lang="en-GB" sz="1000" dirty="0">
                  <a:solidFill>
                    <a:srgbClr val="000000"/>
                  </a:solidFill>
                </a:endParaRPr>
              </a:p>
            </p:txBody>
          </p:sp>
          <p:sp>
            <p:nvSpPr>
              <p:cNvPr id="211" name="Rectangle 112"/>
              <p:cNvSpPr>
                <a:spLocks noChangeArrowheads="1"/>
              </p:cNvSpPr>
              <p:nvPr/>
            </p:nvSpPr>
            <p:spPr bwMode="gray">
              <a:xfrm>
                <a:off x="-2159000" y="3362820"/>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207, 228, 244</a:t>
                </a:r>
              </a:p>
            </p:txBody>
          </p:sp>
          <p:sp>
            <p:nvSpPr>
              <p:cNvPr id="212" name="Rectangle 111"/>
              <p:cNvSpPr>
                <a:spLocks noChangeArrowheads="1"/>
              </p:cNvSpPr>
              <p:nvPr userDrawn="1"/>
            </p:nvSpPr>
            <p:spPr bwMode="gray">
              <a:xfrm>
                <a:off x="-2449513" y="3668954"/>
                <a:ext cx="215900" cy="215900"/>
              </a:xfrm>
              <a:prstGeom prst="rect">
                <a:avLst/>
              </a:prstGeom>
              <a:solidFill>
                <a:srgbClr val="E6B2D1"/>
              </a:solidFill>
              <a:ln>
                <a:noFill/>
              </a:ln>
              <a:effectLst/>
            </p:spPr>
            <p:txBody>
              <a:bodyPr wrap="square" anchor="ctr">
                <a:noAutofit/>
              </a:bodyPr>
              <a:lstStyle/>
              <a:p>
                <a:endParaRPr lang="en-GB" sz="1000" dirty="0">
                  <a:solidFill>
                    <a:srgbClr val="000000"/>
                  </a:solidFill>
                </a:endParaRPr>
              </a:p>
            </p:txBody>
          </p:sp>
          <p:sp>
            <p:nvSpPr>
              <p:cNvPr id="213" name="Rectangle 112"/>
              <p:cNvSpPr>
                <a:spLocks noChangeArrowheads="1"/>
              </p:cNvSpPr>
              <p:nvPr userDrawn="1"/>
            </p:nvSpPr>
            <p:spPr bwMode="gray">
              <a:xfrm>
                <a:off x="-2159000" y="3634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230, 178, 209</a:t>
                </a:r>
              </a:p>
            </p:txBody>
          </p:sp>
          <p:sp>
            <p:nvSpPr>
              <p:cNvPr id="214" name="Rectangle 111"/>
              <p:cNvSpPr>
                <a:spLocks noChangeArrowheads="1"/>
              </p:cNvSpPr>
              <p:nvPr userDrawn="1"/>
            </p:nvSpPr>
            <p:spPr bwMode="gray">
              <a:xfrm>
                <a:off x="-2449513" y="3954704"/>
                <a:ext cx="215900" cy="215900"/>
              </a:xfrm>
              <a:prstGeom prst="rect">
                <a:avLst/>
              </a:prstGeom>
              <a:solidFill>
                <a:srgbClr val="F1F4C4"/>
              </a:solidFill>
              <a:ln>
                <a:noFill/>
              </a:ln>
              <a:effectLst/>
            </p:spPr>
            <p:txBody>
              <a:bodyPr wrap="square" anchor="ctr">
                <a:noAutofit/>
              </a:bodyPr>
              <a:lstStyle/>
              <a:p>
                <a:endParaRPr lang="en-GB" sz="1000" dirty="0">
                  <a:solidFill>
                    <a:srgbClr val="000000"/>
                  </a:solidFill>
                </a:endParaRPr>
              </a:p>
            </p:txBody>
          </p:sp>
          <p:sp>
            <p:nvSpPr>
              <p:cNvPr id="215" name="Rectangle 112"/>
              <p:cNvSpPr>
                <a:spLocks noChangeArrowheads="1"/>
              </p:cNvSpPr>
              <p:nvPr userDrawn="1"/>
            </p:nvSpPr>
            <p:spPr bwMode="gray">
              <a:xfrm>
                <a:off x="-2159000" y="391977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241, 244, 196</a:t>
                </a:r>
              </a:p>
            </p:txBody>
          </p:sp>
          <p:sp>
            <p:nvSpPr>
              <p:cNvPr id="216" name="Rectangle 111"/>
              <p:cNvSpPr>
                <a:spLocks noChangeArrowheads="1"/>
              </p:cNvSpPr>
              <p:nvPr userDrawn="1"/>
            </p:nvSpPr>
            <p:spPr bwMode="gray">
              <a:xfrm>
                <a:off x="-2449513" y="4240454"/>
                <a:ext cx="215900" cy="215900"/>
              </a:xfrm>
              <a:prstGeom prst="rect">
                <a:avLst/>
              </a:prstGeom>
              <a:solidFill>
                <a:srgbClr val="C2DFCA"/>
              </a:solidFill>
              <a:ln>
                <a:noFill/>
              </a:ln>
              <a:effectLst/>
            </p:spPr>
            <p:txBody>
              <a:bodyPr wrap="square" anchor="ctr">
                <a:noAutofit/>
              </a:bodyPr>
              <a:lstStyle/>
              <a:p>
                <a:endParaRPr lang="en-GB" sz="1000" dirty="0">
                  <a:solidFill>
                    <a:srgbClr val="000000"/>
                  </a:solidFill>
                </a:endParaRPr>
              </a:p>
            </p:txBody>
          </p:sp>
          <p:sp>
            <p:nvSpPr>
              <p:cNvPr id="217" name="Rectangle 112"/>
              <p:cNvSpPr>
                <a:spLocks noChangeArrowheads="1"/>
              </p:cNvSpPr>
              <p:nvPr userDrawn="1"/>
            </p:nvSpPr>
            <p:spPr bwMode="gray">
              <a:xfrm>
                <a:off x="-2159000" y="42055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194, 223, 202</a:t>
                </a:r>
              </a:p>
            </p:txBody>
          </p:sp>
          <p:sp>
            <p:nvSpPr>
              <p:cNvPr id="218" name="Rectangle 111"/>
              <p:cNvSpPr>
                <a:spLocks noChangeArrowheads="1"/>
              </p:cNvSpPr>
              <p:nvPr userDrawn="1"/>
            </p:nvSpPr>
            <p:spPr bwMode="gray">
              <a:xfrm>
                <a:off x="-2449513" y="4992390"/>
                <a:ext cx="215900" cy="215900"/>
              </a:xfrm>
              <a:prstGeom prst="rect">
                <a:avLst/>
              </a:prstGeom>
              <a:solidFill>
                <a:srgbClr val="E5E5F0"/>
              </a:solidFill>
              <a:ln>
                <a:noFill/>
              </a:ln>
              <a:effectLst/>
            </p:spPr>
            <p:txBody>
              <a:bodyPr wrap="square" anchor="ctr">
                <a:noAutofit/>
              </a:bodyPr>
              <a:lstStyle/>
              <a:p>
                <a:endParaRPr lang="en-GB" sz="1000" dirty="0">
                  <a:solidFill>
                    <a:srgbClr val="000000"/>
                  </a:solidFill>
                </a:endParaRPr>
              </a:p>
            </p:txBody>
          </p:sp>
          <p:sp>
            <p:nvSpPr>
              <p:cNvPr id="219" name="Rectangle 112"/>
              <p:cNvSpPr>
                <a:spLocks noChangeArrowheads="1"/>
              </p:cNvSpPr>
              <p:nvPr userDrawn="1"/>
            </p:nvSpPr>
            <p:spPr bwMode="gray">
              <a:xfrm>
                <a:off x="-2159000" y="4957465"/>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229, 229, 240</a:t>
                </a:r>
              </a:p>
            </p:txBody>
          </p:sp>
          <p:sp>
            <p:nvSpPr>
              <p:cNvPr id="220" name="Rectangle 111"/>
              <p:cNvSpPr>
                <a:spLocks noChangeArrowheads="1"/>
              </p:cNvSpPr>
              <p:nvPr userDrawn="1"/>
            </p:nvSpPr>
            <p:spPr bwMode="gray">
              <a:xfrm>
                <a:off x="-2449513" y="5274954"/>
                <a:ext cx="215900" cy="215900"/>
              </a:xfrm>
              <a:prstGeom prst="rect">
                <a:avLst/>
              </a:prstGeom>
              <a:solidFill>
                <a:srgbClr val="E7F2F9"/>
              </a:solidFill>
              <a:ln>
                <a:noFill/>
              </a:ln>
              <a:effectLst/>
            </p:spPr>
            <p:txBody>
              <a:bodyPr wrap="square" anchor="ctr">
                <a:noAutofit/>
              </a:bodyPr>
              <a:lstStyle/>
              <a:p>
                <a:endParaRPr lang="en-GB" sz="1000" dirty="0">
                  <a:solidFill>
                    <a:srgbClr val="000000"/>
                  </a:solidFill>
                </a:endParaRPr>
              </a:p>
            </p:txBody>
          </p:sp>
          <p:sp>
            <p:nvSpPr>
              <p:cNvPr id="221" name="Rectangle 112"/>
              <p:cNvSpPr>
                <a:spLocks noChangeArrowheads="1"/>
              </p:cNvSpPr>
              <p:nvPr userDrawn="1"/>
            </p:nvSpPr>
            <p:spPr bwMode="gray">
              <a:xfrm>
                <a:off x="-2159000" y="5240029"/>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231, 242, 249</a:t>
                </a:r>
              </a:p>
            </p:txBody>
          </p:sp>
          <p:sp>
            <p:nvSpPr>
              <p:cNvPr id="222" name="Rectangle 111"/>
              <p:cNvSpPr>
                <a:spLocks noChangeArrowheads="1"/>
              </p:cNvSpPr>
              <p:nvPr userDrawn="1"/>
            </p:nvSpPr>
            <p:spPr bwMode="gray">
              <a:xfrm>
                <a:off x="-2449513" y="5551483"/>
                <a:ext cx="215900" cy="215900"/>
              </a:xfrm>
              <a:prstGeom prst="rect">
                <a:avLst/>
              </a:prstGeom>
              <a:solidFill>
                <a:srgbClr val="F2D9E8"/>
              </a:solidFill>
              <a:ln>
                <a:noFill/>
              </a:ln>
              <a:effectLst/>
            </p:spPr>
            <p:txBody>
              <a:bodyPr wrap="square" anchor="ctr">
                <a:noAutofit/>
              </a:bodyPr>
              <a:lstStyle/>
              <a:p>
                <a:endParaRPr lang="en-GB" sz="1000" dirty="0">
                  <a:solidFill>
                    <a:srgbClr val="000000"/>
                  </a:solidFill>
                </a:endParaRPr>
              </a:p>
            </p:txBody>
          </p:sp>
          <p:sp>
            <p:nvSpPr>
              <p:cNvPr id="223" name="Rectangle 112"/>
              <p:cNvSpPr>
                <a:spLocks noChangeArrowheads="1"/>
              </p:cNvSpPr>
              <p:nvPr userDrawn="1"/>
            </p:nvSpPr>
            <p:spPr bwMode="gray">
              <a:xfrm>
                <a:off x="-2159000" y="5516558"/>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242, 217, 232</a:t>
                </a:r>
              </a:p>
            </p:txBody>
          </p:sp>
          <p:sp>
            <p:nvSpPr>
              <p:cNvPr id="224" name="Rectangle 111"/>
              <p:cNvSpPr>
                <a:spLocks noChangeArrowheads="1"/>
              </p:cNvSpPr>
              <p:nvPr userDrawn="1"/>
            </p:nvSpPr>
            <p:spPr bwMode="gray">
              <a:xfrm>
                <a:off x="-2449513" y="5840449"/>
                <a:ext cx="215900" cy="215900"/>
              </a:xfrm>
              <a:prstGeom prst="rect">
                <a:avLst/>
              </a:prstGeom>
              <a:solidFill>
                <a:srgbClr val="F8F9E2"/>
              </a:solidFill>
              <a:ln>
                <a:noFill/>
              </a:ln>
              <a:effectLst/>
            </p:spPr>
            <p:txBody>
              <a:bodyPr wrap="square" anchor="ctr">
                <a:noAutofit/>
              </a:bodyPr>
              <a:lstStyle/>
              <a:p>
                <a:endParaRPr lang="en-GB" sz="1000" dirty="0">
                  <a:solidFill>
                    <a:srgbClr val="000000"/>
                  </a:solidFill>
                </a:endParaRPr>
              </a:p>
            </p:txBody>
          </p:sp>
          <p:sp>
            <p:nvSpPr>
              <p:cNvPr id="225" name="Rectangle 112"/>
              <p:cNvSpPr>
                <a:spLocks noChangeArrowheads="1"/>
              </p:cNvSpPr>
              <p:nvPr userDrawn="1"/>
            </p:nvSpPr>
            <p:spPr bwMode="gray">
              <a:xfrm>
                <a:off x="-2159000" y="580552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248, 249, 226</a:t>
                </a:r>
              </a:p>
            </p:txBody>
          </p:sp>
          <p:sp>
            <p:nvSpPr>
              <p:cNvPr id="226" name="Rectangle 111"/>
              <p:cNvSpPr>
                <a:spLocks noChangeArrowheads="1"/>
              </p:cNvSpPr>
              <p:nvPr userDrawn="1"/>
            </p:nvSpPr>
            <p:spPr bwMode="gray">
              <a:xfrm>
                <a:off x="-2449513" y="6126951"/>
                <a:ext cx="215900" cy="215900"/>
              </a:xfrm>
              <a:prstGeom prst="rect">
                <a:avLst/>
              </a:prstGeom>
              <a:solidFill>
                <a:srgbClr val="E1EFE5"/>
              </a:solidFill>
              <a:ln>
                <a:noFill/>
              </a:ln>
              <a:effectLst/>
            </p:spPr>
            <p:txBody>
              <a:bodyPr wrap="square" anchor="ctr">
                <a:noAutofit/>
              </a:bodyPr>
              <a:lstStyle/>
              <a:p>
                <a:endParaRPr lang="en-GB" sz="1000" dirty="0">
                  <a:solidFill>
                    <a:srgbClr val="000000"/>
                  </a:solidFill>
                </a:endParaRPr>
              </a:p>
            </p:txBody>
          </p:sp>
          <p:sp>
            <p:nvSpPr>
              <p:cNvPr id="227" name="Rectangle 112"/>
              <p:cNvSpPr>
                <a:spLocks noChangeArrowheads="1"/>
              </p:cNvSpPr>
              <p:nvPr userDrawn="1"/>
            </p:nvSpPr>
            <p:spPr bwMode="gray">
              <a:xfrm>
                <a:off x="-2159000" y="6092026"/>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225, 239, 229</a:t>
                </a:r>
              </a:p>
            </p:txBody>
          </p:sp>
          <p:sp>
            <p:nvSpPr>
              <p:cNvPr id="228" name="Rectangle 113"/>
              <p:cNvSpPr>
                <a:spLocks noChangeArrowheads="1"/>
              </p:cNvSpPr>
              <p:nvPr userDrawn="1"/>
            </p:nvSpPr>
            <p:spPr bwMode="gray">
              <a:xfrm>
                <a:off x="-2449513" y="97294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60% tints</a:t>
                </a:r>
              </a:p>
            </p:txBody>
          </p:sp>
          <p:sp>
            <p:nvSpPr>
              <p:cNvPr id="229" name="Rectangle 113"/>
              <p:cNvSpPr>
                <a:spLocks noChangeArrowheads="1"/>
              </p:cNvSpPr>
              <p:nvPr userDrawn="1"/>
            </p:nvSpPr>
            <p:spPr bwMode="gray">
              <a:xfrm>
                <a:off x="-2449513" y="2860261"/>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30% tints</a:t>
                </a:r>
              </a:p>
            </p:txBody>
          </p:sp>
          <p:sp>
            <p:nvSpPr>
              <p:cNvPr id="230" name="Rectangle 113"/>
              <p:cNvSpPr>
                <a:spLocks noChangeArrowheads="1"/>
              </p:cNvSpPr>
              <p:nvPr userDrawn="1"/>
            </p:nvSpPr>
            <p:spPr bwMode="gray">
              <a:xfrm>
                <a:off x="-2449513" y="4746818"/>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15% tints</a:t>
                </a:r>
              </a:p>
            </p:txBody>
          </p:sp>
        </p:grpSp>
        <p:grpSp>
          <p:nvGrpSpPr>
            <p:cNvPr id="185" name="Group 184"/>
            <p:cNvGrpSpPr/>
            <p:nvPr/>
          </p:nvGrpSpPr>
          <p:grpSpPr bwMode="gray">
            <a:xfrm>
              <a:off x="-2037167" y="4944062"/>
              <a:ext cx="1872000" cy="1234488"/>
              <a:chOff x="-4322546" y="1625900"/>
              <a:chExt cx="1872000" cy="1234488"/>
            </a:xfrm>
          </p:grpSpPr>
          <p:sp>
            <p:nvSpPr>
              <p:cNvPr id="189" name="Rectangle 104"/>
              <p:cNvSpPr>
                <a:spLocks noChangeArrowheads="1"/>
              </p:cNvSpPr>
              <p:nvPr userDrawn="1"/>
            </p:nvSpPr>
            <p:spPr bwMode="gray">
              <a:xfrm>
                <a:off x="-4322546" y="2035016"/>
                <a:ext cx="1872000" cy="825372"/>
              </a:xfrm>
              <a:prstGeom prst="rect">
                <a:avLst/>
              </a:prstGeom>
              <a:solidFill>
                <a:schemeClr val="bg1"/>
              </a:solidFill>
              <a:ln>
                <a:noFill/>
              </a:ln>
              <a:effectLst/>
            </p:spPr>
            <p:txBody>
              <a:bodyPr wrap="square" lIns="180000" tIns="180000" rIns="180000" bIns="180000" anchor="ctr">
                <a:noAutofit/>
              </a:bodyPr>
              <a:lstStyle/>
              <a:p>
                <a:endParaRPr lang="en-GB" sz="1000" dirty="0">
                  <a:solidFill>
                    <a:srgbClr val="000000"/>
                  </a:solidFill>
                </a:endParaRPr>
              </a:p>
            </p:txBody>
          </p:sp>
          <p:sp>
            <p:nvSpPr>
              <p:cNvPr id="190" name="Rectangle 109"/>
              <p:cNvSpPr>
                <a:spLocks noChangeArrowheads="1"/>
              </p:cNvSpPr>
              <p:nvPr userDrawn="1"/>
            </p:nvSpPr>
            <p:spPr bwMode="gray">
              <a:xfrm>
                <a:off x="-4190784" y="2285167"/>
                <a:ext cx="215900" cy="215900"/>
              </a:xfrm>
              <a:prstGeom prst="rect">
                <a:avLst/>
              </a:prstGeom>
              <a:solidFill>
                <a:srgbClr val="FF0000"/>
              </a:solidFill>
              <a:ln>
                <a:noFill/>
              </a:ln>
              <a:effectLst/>
            </p:spPr>
            <p:txBody>
              <a:bodyPr wrap="square" anchor="ctr">
                <a:noAutofit/>
              </a:bodyPr>
              <a:lstStyle/>
              <a:p>
                <a:endParaRPr lang="en-GB" sz="1000" dirty="0">
                  <a:solidFill>
                    <a:srgbClr val="000000"/>
                  </a:solidFill>
                </a:endParaRPr>
              </a:p>
            </p:txBody>
          </p:sp>
          <p:sp>
            <p:nvSpPr>
              <p:cNvPr id="191" name="Rectangle 110"/>
              <p:cNvSpPr>
                <a:spLocks noChangeArrowheads="1"/>
              </p:cNvSpPr>
              <p:nvPr userDrawn="1"/>
            </p:nvSpPr>
            <p:spPr bwMode="gray">
              <a:xfrm>
                <a:off x="-3900271" y="2247067"/>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Minus</a:t>
                </a:r>
              </a:p>
              <a:p>
                <a:r>
                  <a:rPr lang="en-GB" altLang="en-US" sz="1000" dirty="0">
                    <a:solidFill>
                      <a:srgbClr val="333333"/>
                    </a:solidFill>
                  </a:rPr>
                  <a:t>RGB= 255, 0, 0</a:t>
                </a:r>
              </a:p>
            </p:txBody>
          </p:sp>
          <p:sp>
            <p:nvSpPr>
              <p:cNvPr id="192" name="Rectangle 113"/>
              <p:cNvSpPr>
                <a:spLocks noChangeArrowheads="1"/>
              </p:cNvSpPr>
              <p:nvPr userDrawn="1"/>
            </p:nvSpPr>
            <p:spPr bwMode="gray">
              <a:xfrm>
                <a:off x="-4190784" y="2060416"/>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Positive and Negative</a:t>
                </a:r>
              </a:p>
            </p:txBody>
          </p:sp>
          <p:sp>
            <p:nvSpPr>
              <p:cNvPr id="193" name="Rectangle 111"/>
              <p:cNvSpPr>
                <a:spLocks noChangeArrowheads="1"/>
              </p:cNvSpPr>
              <p:nvPr/>
            </p:nvSpPr>
            <p:spPr bwMode="gray">
              <a:xfrm>
                <a:off x="-4190784" y="2599492"/>
                <a:ext cx="215900" cy="215900"/>
              </a:xfrm>
              <a:prstGeom prst="rect">
                <a:avLst/>
              </a:prstGeom>
              <a:solidFill>
                <a:srgbClr val="349651"/>
              </a:solidFill>
              <a:ln>
                <a:noFill/>
              </a:ln>
              <a:effectLst/>
            </p:spPr>
            <p:txBody>
              <a:bodyPr wrap="square" anchor="ctr">
                <a:noAutofit/>
              </a:bodyPr>
              <a:lstStyle/>
              <a:p>
                <a:endParaRPr lang="en-GB" sz="1000" dirty="0">
                  <a:solidFill>
                    <a:srgbClr val="000000"/>
                  </a:solidFill>
                </a:endParaRPr>
              </a:p>
            </p:txBody>
          </p:sp>
          <p:sp>
            <p:nvSpPr>
              <p:cNvPr id="194" name="Rectangle 112"/>
              <p:cNvSpPr>
                <a:spLocks noChangeArrowheads="1"/>
              </p:cNvSpPr>
              <p:nvPr/>
            </p:nvSpPr>
            <p:spPr bwMode="gray">
              <a:xfrm>
                <a:off x="-3900271" y="2561392"/>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ING Plus</a:t>
                </a:r>
              </a:p>
              <a:p>
                <a:r>
                  <a:rPr lang="en-GB" altLang="en-US" sz="1000" dirty="0">
                    <a:solidFill>
                      <a:srgbClr val="333333"/>
                    </a:solidFill>
                  </a:rPr>
                  <a:t>RGB= 52, 150, 81</a:t>
                </a:r>
              </a:p>
            </p:txBody>
          </p:sp>
          <p:sp>
            <p:nvSpPr>
              <p:cNvPr id="195" name="Rectangle 113"/>
              <p:cNvSpPr>
                <a:spLocks noChangeArrowheads="1"/>
              </p:cNvSpPr>
              <p:nvPr userDrawn="1"/>
            </p:nvSpPr>
            <p:spPr bwMode="gray">
              <a:xfrm>
                <a:off x="-4190784" y="1625900"/>
                <a:ext cx="1692000" cy="16510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pPr>
                  <a:lnSpc>
                    <a:spcPct val="90000"/>
                  </a:lnSpc>
                  <a:spcBef>
                    <a:spcPct val="20000"/>
                  </a:spcBef>
                  <a:spcAft>
                    <a:spcPct val="20000"/>
                  </a:spcAft>
                </a:pPr>
                <a:r>
                  <a:rPr lang="en-GB" altLang="en-US" sz="1000" b="1" dirty="0">
                    <a:solidFill>
                      <a:srgbClr val="333333"/>
                    </a:solidFill>
                  </a:rPr>
                  <a:t>Map fill</a:t>
                </a:r>
              </a:p>
            </p:txBody>
          </p:sp>
        </p:grpSp>
        <p:pic>
          <p:nvPicPr>
            <p:cNvPr id="186" name="Picture 185"/>
            <p:cNvPicPr>
              <a:picLocks noChangeAspect="1"/>
            </p:cNvPicPr>
            <p:nvPr/>
          </p:nvPicPr>
          <p:blipFill>
            <a:blip r:embed="rId67"/>
            <a:stretch>
              <a:fillRect/>
            </a:stretch>
          </p:blipFill>
          <p:spPr>
            <a:xfrm>
              <a:off x="-1905405" y="1725732"/>
              <a:ext cx="154783" cy="138908"/>
            </a:xfrm>
            <a:prstGeom prst="rect">
              <a:avLst/>
            </a:prstGeom>
          </p:spPr>
        </p:pic>
        <p:sp>
          <p:nvSpPr>
            <p:cNvPr id="187" name="Rectangle 111"/>
            <p:cNvSpPr>
              <a:spLocks noChangeArrowheads="1"/>
            </p:cNvSpPr>
            <p:nvPr userDrawn="1"/>
          </p:nvSpPr>
          <p:spPr bwMode="gray">
            <a:xfrm>
              <a:off x="-1905405" y="5140784"/>
              <a:ext cx="215900" cy="215900"/>
            </a:xfrm>
            <a:prstGeom prst="rect">
              <a:avLst/>
            </a:prstGeom>
            <a:solidFill>
              <a:srgbClr val="D9D9D9"/>
            </a:solidFill>
            <a:ln>
              <a:noFill/>
            </a:ln>
            <a:effectLst/>
          </p:spPr>
          <p:txBody>
            <a:bodyPr wrap="square" anchor="ctr">
              <a:noAutofit/>
            </a:bodyPr>
            <a:lstStyle/>
            <a:p>
              <a:endParaRPr lang="en-GB" sz="1000" dirty="0">
                <a:solidFill>
                  <a:srgbClr val="000000"/>
                </a:solidFill>
              </a:endParaRPr>
            </a:p>
          </p:txBody>
        </p:sp>
        <p:sp>
          <p:nvSpPr>
            <p:cNvPr id="188" name="Rectangle 112"/>
            <p:cNvSpPr>
              <a:spLocks noChangeArrowheads="1"/>
            </p:cNvSpPr>
            <p:nvPr userDrawn="1"/>
          </p:nvSpPr>
          <p:spPr bwMode="gray">
            <a:xfrm>
              <a:off x="-1614892" y="5102684"/>
              <a:ext cx="1368000" cy="285750"/>
            </a:xfrm>
            <a:prstGeom prst="rect">
              <a:avLst/>
            </a:prstGeom>
            <a:noFill/>
            <a:ln>
              <a:noFill/>
            </a:ln>
            <a:effectLst/>
            <a:extLst>
              <a:ext uri="{909E8E84-426E-40DD-AFC4-6F175D3DCCD1}">
                <a14:hiddenFill xmlns:a14="http://schemas.microsoft.com/office/drawing/2010/main">
                  <a:solidFill>
                    <a:srgbClr val="C8DCF0"/>
                  </a:solidFill>
                </a14:hiddenFill>
              </a:ext>
              <a:ext uri="{91240B29-F687-4F45-9708-019B960494DF}">
                <a14:hiddenLine xmlns:a14="http://schemas.microsoft.com/office/drawing/2010/main" w="9525" algn="ctr">
                  <a:solidFill>
                    <a:srgbClr val="0000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p>
              <a:r>
                <a:rPr lang="en-GB" altLang="en-US" sz="1000" dirty="0">
                  <a:solidFill>
                    <a:srgbClr val="333333"/>
                  </a:solidFill>
                </a:rPr>
                <a:t>RGB= 217, 217, 217</a:t>
              </a:r>
            </a:p>
          </p:txBody>
        </p:sp>
      </p:grpSp>
    </p:spTree>
    <p:extLst>
      <p:ext uri="{BB962C8B-B14F-4D97-AF65-F5344CB8AC3E}">
        <p14:creationId xmlns:p14="http://schemas.microsoft.com/office/powerpoint/2010/main" val="36837626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8" r:id="rId55"/>
    <p:sldLayoutId id="2147483729" r:id="rId56"/>
    <p:sldLayoutId id="2147483732" r:id="rId57"/>
    <p:sldLayoutId id="2147483733" r:id="rId58"/>
    <p:sldLayoutId id="2147483734" r:id="rId59"/>
    <p:sldLayoutId id="2147483735" r:id="rId60"/>
    <p:sldLayoutId id="2147483736" r:id="rId61"/>
    <p:sldLayoutId id="2147483737" r:id="rId62"/>
    <p:sldLayoutId id="2147483807" r:id="rId63"/>
    <p:sldLayoutId id="2147483808" r:id="rId64"/>
  </p:sldLayoutIdLst>
  <p:timing>
    <p:tnLst>
      <p:par>
        <p:cTn id="1" dur="indefinite" restart="never" nodeType="tmRoot"/>
      </p:par>
    </p:tnLst>
  </p:timing>
  <p:hf hdr="0" ftr="0" dt="0"/>
  <p:txStyles>
    <p:title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p:titleStyle>
    <p:bodyStyle>
      <a:lvl1pPr marL="0" indent="0" algn="l" defTabSz="914400" rtl="0" eaLnBrk="1" latinLnBrk="0" hangingPunct="1">
        <a:lnSpc>
          <a:spcPct val="100000"/>
        </a:lnSpc>
        <a:spcBef>
          <a:spcPts val="400"/>
        </a:spcBef>
        <a:spcAft>
          <a:spcPts val="0"/>
        </a:spcAft>
        <a:buFont typeface="Arial" panose="020B0604020202020204" pitchFamily="34" charset="0"/>
        <a:buNone/>
        <a:defRPr sz="1000" b="1" kern="1200" baseline="0">
          <a:solidFill>
            <a:schemeClr val="tx2"/>
          </a:solidFill>
          <a:latin typeface="+mn-lt"/>
          <a:ea typeface="+mn-ea"/>
          <a:cs typeface="ING Me" panose="02000506040000020004" pitchFamily="2" charset="0"/>
        </a:defRPr>
      </a:lvl1pPr>
      <a:lvl2pPr marL="0" indent="0" algn="l" defTabSz="914400" rtl="0" eaLnBrk="1" latinLnBrk="0" hangingPunct="1">
        <a:lnSpc>
          <a:spcPct val="100000"/>
        </a:lnSpc>
        <a:spcBef>
          <a:spcPts val="400"/>
        </a:spcBef>
        <a:spcAft>
          <a:spcPts val="0"/>
        </a:spcAft>
        <a:buFont typeface="Arial" panose="020B0604020202020204" pitchFamily="34" charset="0"/>
        <a:buNone/>
        <a:defRPr sz="900" b="0" kern="1200" baseline="0">
          <a:solidFill>
            <a:schemeClr val="tx1"/>
          </a:solidFill>
          <a:latin typeface="+mn-lt"/>
          <a:ea typeface="+mn-ea"/>
          <a:cs typeface="ING Me" panose="02000506040000020004" pitchFamily="2" charset="0"/>
        </a:defRPr>
      </a:lvl2pPr>
      <a:lvl3pPr marL="88900" indent="-88900" algn="l" defTabSz="914400" rtl="0" eaLnBrk="1" latinLnBrk="0" hangingPunct="1">
        <a:lnSpc>
          <a:spcPct val="100000"/>
        </a:lnSpc>
        <a:spcBef>
          <a:spcPts val="400"/>
        </a:spcBef>
        <a:spcAft>
          <a:spcPts val="0"/>
        </a:spcAft>
        <a:buClr>
          <a:schemeClr val="tx1"/>
        </a:buClr>
        <a:buFont typeface="ING Me" panose="02000506040000020004" pitchFamily="2" charset="0"/>
        <a:buChar char="•"/>
        <a:defRPr sz="900" kern="1200" baseline="0">
          <a:solidFill>
            <a:schemeClr val="tx1"/>
          </a:solidFill>
          <a:latin typeface="+mn-lt"/>
          <a:ea typeface="+mn-ea"/>
          <a:cs typeface="ING Me" panose="02000506040000020004" pitchFamily="2" charset="0"/>
        </a:defRPr>
      </a:lvl3pPr>
      <a:lvl4pPr marL="179388"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4pPr>
      <a:lvl5pPr marL="2698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720">
          <p15:clr>
            <a:srgbClr val="F26B43"/>
          </p15:clr>
        </p15:guide>
        <p15:guide id="2" pos="335">
          <p15:clr>
            <a:srgbClr val="F26B43"/>
          </p15:clr>
        </p15:guide>
        <p15:guide id="3" orient="horz" pos="176">
          <p15:clr>
            <a:srgbClr val="F26B43"/>
          </p15:clr>
        </p15:guide>
        <p15:guide id="4" orient="horz" pos="4008">
          <p15:clr>
            <a:srgbClr val="F26B43"/>
          </p15:clr>
        </p15:guide>
        <p15:guide id="5" orient="horz" pos="3894">
          <p15:clr>
            <a:srgbClr val="F26B43"/>
          </p15:clr>
        </p15:guide>
        <p15:guide id="6" orient="horz" pos="1422">
          <p15:clr>
            <a:srgbClr val="F26B43"/>
          </p15:clr>
        </p15:guide>
        <p15:guide id="7" pos="5574">
          <p15:clr>
            <a:srgbClr val="F26B43"/>
          </p15:clr>
        </p15:guide>
        <p15:guide id="8" pos="5475">
          <p15:clr>
            <a:srgbClr val="F26B43"/>
          </p15:clr>
        </p15:guide>
        <p15:guide id="9" pos="2904">
          <p15:clr>
            <a:srgbClr val="F26B43"/>
          </p15:clr>
        </p15:guide>
        <p15:guide id="10" orient="horz" pos="2359">
          <p15:clr>
            <a:srgbClr val="F26B43"/>
          </p15:clr>
        </p15:guide>
        <p15:guide id="11" orient="horz" pos="595">
          <p15:clr>
            <a:srgbClr val="F26B43"/>
          </p15:clr>
        </p15:guide>
        <p15:guide id="12" orient="horz" pos="1218">
          <p15:clr>
            <a:srgbClr val="F26B43"/>
          </p15:clr>
        </p15:guide>
        <p15:guide id="13" pos="2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Layout" Target="../slideLayouts/slideLayout53.xml"/></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8.png"/><Relationship Id="rId18" Type="http://schemas.openxmlformats.org/officeDocument/2006/relationships/image" Target="../media/image22.png"/><Relationship Id="rId26" Type="http://schemas.openxmlformats.org/officeDocument/2006/relationships/diagramData" Target="../diagrams/data1.xml"/><Relationship Id="rId3" Type="http://schemas.microsoft.com/office/2007/relationships/hdphoto" Target="../media/hdphoto1.wdp"/><Relationship Id="rId21" Type="http://schemas.microsoft.com/office/2007/relationships/hdphoto" Target="../media/hdphoto5.wdp"/><Relationship Id="rId7" Type="http://schemas.openxmlformats.org/officeDocument/2006/relationships/image" Target="../media/image13.png"/><Relationship Id="rId12" Type="http://schemas.openxmlformats.org/officeDocument/2006/relationships/image" Target="../media/image17.png"/><Relationship Id="rId17" Type="http://schemas.microsoft.com/office/2007/relationships/hdphoto" Target="../media/hdphoto4.wdp"/><Relationship Id="rId25" Type="http://schemas.openxmlformats.org/officeDocument/2006/relationships/image" Target="../media/image28.png"/><Relationship Id="rId33" Type="http://schemas.openxmlformats.org/officeDocument/2006/relationships/image" Target="../media/image31.jpeg"/><Relationship Id="rId2" Type="http://schemas.openxmlformats.org/officeDocument/2006/relationships/image" Target="../media/image10.png"/><Relationship Id="rId16" Type="http://schemas.openxmlformats.org/officeDocument/2006/relationships/image" Target="../media/image21.png"/><Relationship Id="rId20" Type="http://schemas.openxmlformats.org/officeDocument/2006/relationships/image" Target="../media/image24.png"/><Relationship Id="rId29" Type="http://schemas.openxmlformats.org/officeDocument/2006/relationships/diagramColors" Target="../diagrams/colors1.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6.jpeg"/><Relationship Id="rId24" Type="http://schemas.openxmlformats.org/officeDocument/2006/relationships/image" Target="../media/image27.png"/><Relationship Id="rId32" Type="http://schemas.openxmlformats.org/officeDocument/2006/relationships/image" Target="../media/image30.jpeg"/><Relationship Id="rId5" Type="http://schemas.microsoft.com/office/2007/relationships/hdphoto" Target="../media/hdphoto2.wdp"/><Relationship Id="rId15" Type="http://schemas.openxmlformats.org/officeDocument/2006/relationships/image" Target="../media/image20.jpeg"/><Relationship Id="rId23" Type="http://schemas.openxmlformats.org/officeDocument/2006/relationships/image" Target="../media/image26.png"/><Relationship Id="rId28" Type="http://schemas.openxmlformats.org/officeDocument/2006/relationships/diagramQuickStyle" Target="../diagrams/quickStyle1.xml"/><Relationship Id="rId10" Type="http://schemas.openxmlformats.org/officeDocument/2006/relationships/image" Target="../media/image15.png"/><Relationship Id="rId19" Type="http://schemas.openxmlformats.org/officeDocument/2006/relationships/image" Target="../media/image23.png"/><Relationship Id="rId31" Type="http://schemas.openxmlformats.org/officeDocument/2006/relationships/image" Target="../media/image29.png"/><Relationship Id="rId4" Type="http://schemas.openxmlformats.org/officeDocument/2006/relationships/image" Target="../media/image11.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5.png"/><Relationship Id="rId27" Type="http://schemas.openxmlformats.org/officeDocument/2006/relationships/diagramLayout" Target="../diagrams/layout1.xml"/><Relationship Id="rId30" Type="http://schemas.microsoft.com/office/2007/relationships/diagramDrawing" Target="../diagrams/drawing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2.xml"/><Relationship Id="rId5" Type="http://schemas.openxmlformats.org/officeDocument/2006/relationships/tags" Target="../tags/tag5.xml"/><Relationship Id="rId10" Type="http://schemas.openxmlformats.org/officeDocument/2006/relationships/slideLayout" Target="../slideLayouts/slideLayout57.xml"/><Relationship Id="rId4" Type="http://schemas.openxmlformats.org/officeDocument/2006/relationships/tags" Target="../tags/tag4.xml"/><Relationship Id="rId9"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be/url?sa=i&amp;rct=j&amp;q=&amp;esrc=s&amp;frm=1&amp;source=images&amp;cd=&amp;cad=rja&amp;uact=8&amp;ved=0CAcQjRw&amp;url=https://carre.nl/&amp;ei=ZEkuVbuED9HraK_OgcAB&amp;bvm=bv.90790515,d.d2s&amp;psig=AFQjCNEZqdYZajVjNvg7RKb9RlgNhHz-8Q&amp;ust=1429183196964780" TargetMode="External"/><Relationship Id="rId2" Type="http://schemas.openxmlformats.org/officeDocument/2006/relationships/notesSlide" Target="../notesSlides/notesSlide3.xml"/><Relationship Id="rId1" Type="http://schemas.openxmlformats.org/officeDocument/2006/relationships/slideLayout" Target="../slideLayouts/slideLayout63.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8" Type="http://schemas.openxmlformats.org/officeDocument/2006/relationships/tags" Target="../tags/tag17.xml"/><Relationship Id="rId3" Type="http://schemas.openxmlformats.org/officeDocument/2006/relationships/tags" Target="../tags/tag12.xml"/><Relationship Id="rId7" Type="http://schemas.openxmlformats.org/officeDocument/2006/relationships/tags" Target="../tags/tag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9"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4.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8.png"/><Relationship Id="rId18" Type="http://schemas.openxmlformats.org/officeDocument/2006/relationships/image" Target="../media/image22.png"/><Relationship Id="rId3" Type="http://schemas.microsoft.com/office/2007/relationships/hdphoto" Target="../media/hdphoto1.wdp"/><Relationship Id="rId21" Type="http://schemas.microsoft.com/office/2007/relationships/hdphoto" Target="../media/hdphoto5.wdp"/><Relationship Id="rId7" Type="http://schemas.openxmlformats.org/officeDocument/2006/relationships/image" Target="../media/image13.png"/><Relationship Id="rId12" Type="http://schemas.openxmlformats.org/officeDocument/2006/relationships/image" Target="../media/image17.png"/><Relationship Id="rId17" Type="http://schemas.microsoft.com/office/2007/relationships/hdphoto" Target="../media/hdphoto4.wdp"/><Relationship Id="rId25" Type="http://schemas.openxmlformats.org/officeDocument/2006/relationships/image" Target="../media/image28.png"/><Relationship Id="rId2" Type="http://schemas.openxmlformats.org/officeDocument/2006/relationships/image" Target="../media/image10.png"/><Relationship Id="rId16" Type="http://schemas.openxmlformats.org/officeDocument/2006/relationships/image" Target="../media/image21.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6.jpeg"/><Relationship Id="rId24" Type="http://schemas.openxmlformats.org/officeDocument/2006/relationships/image" Target="../media/image27.png"/><Relationship Id="rId5" Type="http://schemas.microsoft.com/office/2007/relationships/hdphoto" Target="../media/hdphoto2.wdp"/><Relationship Id="rId15" Type="http://schemas.openxmlformats.org/officeDocument/2006/relationships/image" Target="../media/image20.jpeg"/><Relationship Id="rId23" Type="http://schemas.openxmlformats.org/officeDocument/2006/relationships/image" Target="../media/image26.png"/><Relationship Id="rId10" Type="http://schemas.openxmlformats.org/officeDocument/2006/relationships/image" Target="../media/image15.png"/><Relationship Id="rId19" Type="http://schemas.openxmlformats.org/officeDocument/2006/relationships/image" Target="../media/image23.png"/><Relationship Id="rId4" Type="http://schemas.openxmlformats.org/officeDocument/2006/relationships/image" Target="../media/image11.png"/><Relationship Id="rId9" Type="http://schemas.openxmlformats.org/officeDocument/2006/relationships/image" Target="../media/image14.png"/><Relationship Id="rId14" Type="http://schemas.openxmlformats.org/officeDocument/2006/relationships/image" Target="../media/image19.png"/><Relationship Id="rId22"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26084"/>
            <a:ext cx="9144000" cy="4215816"/>
          </a:xfrm>
          <a:prstGeom prst="rect">
            <a:avLst/>
          </a:prstGeom>
          <a:effectLst>
            <a:reflection blurRad="6350" stA="33000" endPos="19000" dist="12700" dir="5400000" sy="-100000" algn="bl" rotWithShape="0"/>
          </a:effectLst>
        </p:spPr>
      </p:pic>
      <p:sp>
        <p:nvSpPr>
          <p:cNvPr id="14" name="Rounded Rectangle 13"/>
          <p:cNvSpPr/>
          <p:nvPr/>
        </p:nvSpPr>
        <p:spPr>
          <a:xfrm>
            <a:off x="-180528" y="2780928"/>
            <a:ext cx="5508228" cy="2952328"/>
          </a:xfrm>
          <a:prstGeom prst="roundRect">
            <a:avLst>
              <a:gd name="adj" fmla="val 8064"/>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180528" y="5041900"/>
            <a:ext cx="5508228" cy="691356"/>
          </a:xfrm>
          <a:prstGeom prst="roundRect">
            <a:avLst>
              <a:gd name="adj" fmla="val 31945"/>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5111676" y="5041900"/>
            <a:ext cx="216024" cy="187300"/>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180528" y="5041900"/>
            <a:ext cx="216024" cy="187300"/>
          </a:xfrm>
          <a:prstGeom prst="rect">
            <a:avLst/>
          </a:prstGeom>
          <a:solidFill>
            <a:srgbClr val="AD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2"/>
          <p:cNvSpPr txBox="1">
            <a:spLocks/>
          </p:cNvSpPr>
          <p:nvPr/>
        </p:nvSpPr>
        <p:spPr bwMode="gray">
          <a:xfrm>
            <a:off x="109382" y="3450343"/>
            <a:ext cx="5059858" cy="448841"/>
          </a:xfrm>
          <a:prstGeom prst="rect">
            <a:avLst/>
          </a:prstGeom>
        </p:spPr>
        <p:txBody>
          <a:bodyPr vert="horz" lIns="0" tIns="0" rIns="0" bIns="0" rtlCol="0" anchor="t" anchorCtr="0">
            <a:noAutofit/>
          </a:bodyPr>
          <a:lstStyle>
            <a:lvl1pPr algn="l" defTabSz="914400" rtl="0" eaLnBrk="1" latinLnBrk="0" hangingPunct="1">
              <a:lnSpc>
                <a:spcPts val="3500"/>
              </a:lnSpc>
              <a:spcBef>
                <a:spcPct val="0"/>
              </a:spcBef>
              <a:buNone/>
              <a:defRPr sz="3000" b="0" kern="1200" baseline="0">
                <a:solidFill>
                  <a:schemeClr val="tx2"/>
                </a:solidFill>
                <a:latin typeface="+mj-lt"/>
                <a:ea typeface="+mj-ea"/>
                <a:cs typeface="ING Me" panose="02000506040000020004" pitchFamily="2" charset="0"/>
              </a:defRPr>
            </a:lvl1pPr>
          </a:lstStyle>
          <a:p>
            <a:pPr marL="0" marR="0" lvl="0" indent="0" algn="ctr" defTabSz="914400" rtl="0" eaLnBrk="1" fontAlgn="auto" latinLnBrk="0" hangingPunct="1">
              <a:lnSpc>
                <a:spcPts val="3500"/>
              </a:lnSpc>
              <a:spcBef>
                <a:spcPct val="0"/>
              </a:spcBef>
              <a:spcAft>
                <a:spcPts val="0"/>
              </a:spcAft>
              <a:buClrTx/>
              <a:buSzTx/>
              <a:buFontTx/>
              <a:buNone/>
              <a:tabLst/>
              <a:defRPr/>
            </a:pPr>
            <a:r>
              <a:rPr lang="en-GB" b="1" dirty="0" smtClean="0">
                <a:solidFill>
                  <a:srgbClr val="FF6200"/>
                </a:solidFill>
                <a:latin typeface="ING Me"/>
              </a:rPr>
              <a:t>Receivables Finance</a:t>
            </a:r>
            <a:endParaRPr kumimoji="0" lang="en-GB" sz="3000" b="1" i="0" u="none" strike="noStrike" kern="1200" cap="none" spc="0" normalizeH="0" baseline="0" noProof="0" dirty="0">
              <a:ln>
                <a:noFill/>
              </a:ln>
              <a:solidFill>
                <a:srgbClr val="FF6200"/>
              </a:solidFill>
              <a:effectLst/>
              <a:uLnTx/>
              <a:uFillTx/>
              <a:latin typeface="ING Me"/>
            </a:endParaRPr>
          </a:p>
        </p:txBody>
      </p:sp>
      <p:sp>
        <p:nvSpPr>
          <p:cNvPr id="27" name="Text Placeholder 5"/>
          <p:cNvSpPr txBox="1">
            <a:spLocks/>
          </p:cNvSpPr>
          <p:nvPr/>
        </p:nvSpPr>
        <p:spPr bwMode="gray">
          <a:xfrm>
            <a:off x="125654" y="4187120"/>
            <a:ext cx="4986022" cy="282129"/>
          </a:xfrm>
          <a:prstGeom prst="rect">
            <a:avLst/>
          </a:prstGeom>
        </p:spPr>
        <p:txBody>
          <a:bodyPr vert="horz" wrap="square" lIns="0" tIns="0" rIns="0" bIns="0" rtlCol="0" anchor="ctr">
            <a:spAutoFit/>
          </a:bodyPr>
          <a:lstStyle>
            <a:lvl1pPr marL="0" indent="0" algn="l" defTabSz="914400" rtl="0" eaLnBrk="1" latinLnBrk="0" hangingPunct="1">
              <a:lnSpc>
                <a:spcPts val="2200"/>
              </a:lnSpc>
              <a:spcBef>
                <a:spcPts val="400"/>
              </a:spcBef>
              <a:spcAft>
                <a:spcPts val="0"/>
              </a:spcAft>
              <a:buFont typeface="Arial" panose="020B0604020202020204" pitchFamily="34" charset="0"/>
              <a:buNone/>
              <a:defRPr sz="2000" b="0" kern="1200" baseline="0">
                <a:solidFill>
                  <a:schemeClr val="tx1"/>
                </a:solidFill>
                <a:latin typeface="+mn-lt"/>
                <a:ea typeface="+mn-ea"/>
                <a:cs typeface="ING Me" panose="02000506040000020004" pitchFamily="2" charset="0"/>
              </a:defRPr>
            </a:lvl1pPr>
            <a:lvl2pPr marL="0" indent="0" algn="l" defTabSz="914400" rtl="0" eaLnBrk="1" latinLnBrk="0" hangingPunct="1">
              <a:lnSpc>
                <a:spcPct val="100000"/>
              </a:lnSpc>
              <a:spcBef>
                <a:spcPts val="400"/>
              </a:spcBef>
              <a:spcAft>
                <a:spcPts val="0"/>
              </a:spcAft>
              <a:buFont typeface="Arial" panose="020B0604020202020204" pitchFamily="34" charset="0"/>
              <a:buNone/>
              <a:defRPr sz="900" b="0" kern="1200" baseline="0">
                <a:solidFill>
                  <a:schemeClr val="tx1"/>
                </a:solidFill>
                <a:latin typeface="+mn-lt"/>
                <a:ea typeface="+mn-ea"/>
                <a:cs typeface="ING Me" panose="02000506040000020004" pitchFamily="2" charset="0"/>
              </a:defRPr>
            </a:lvl2pPr>
            <a:lvl3pPr marL="88900" indent="-88900" algn="l" defTabSz="914400" rtl="0" eaLnBrk="1" latinLnBrk="0" hangingPunct="1">
              <a:lnSpc>
                <a:spcPct val="100000"/>
              </a:lnSpc>
              <a:spcBef>
                <a:spcPts val="400"/>
              </a:spcBef>
              <a:spcAft>
                <a:spcPts val="0"/>
              </a:spcAft>
              <a:buClr>
                <a:schemeClr val="tx1"/>
              </a:buClr>
              <a:buFont typeface="ING Me" panose="02000506040000020004" pitchFamily="2" charset="0"/>
              <a:buChar char="•"/>
              <a:defRPr sz="900" kern="1200" baseline="0">
                <a:solidFill>
                  <a:schemeClr val="tx1"/>
                </a:solidFill>
                <a:latin typeface="+mn-lt"/>
                <a:ea typeface="+mn-ea"/>
                <a:cs typeface="ING Me" panose="02000506040000020004" pitchFamily="2" charset="0"/>
              </a:defRPr>
            </a:lvl3pPr>
            <a:lvl4pPr marL="179388"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4pPr>
            <a:lvl5pPr marL="2698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ctr">
              <a:defRPr/>
            </a:pPr>
            <a:r>
              <a:rPr lang="en-US" sz="1600" dirty="0" smtClean="0">
                <a:solidFill>
                  <a:srgbClr val="000000"/>
                </a:solidFill>
              </a:rPr>
              <a:t>a </a:t>
            </a:r>
            <a:r>
              <a:rPr lang="en-US" sz="1600" dirty="0">
                <a:solidFill>
                  <a:srgbClr val="000000"/>
                </a:solidFill>
              </a:rPr>
              <a:t>flexible tool to manage Working Capital</a:t>
            </a:r>
          </a:p>
        </p:txBody>
      </p:sp>
      <p:sp>
        <p:nvSpPr>
          <p:cNvPr id="28" name="Freeform 5"/>
          <p:cNvSpPr>
            <a:spLocks/>
          </p:cNvSpPr>
          <p:nvPr/>
        </p:nvSpPr>
        <p:spPr bwMode="auto">
          <a:xfrm>
            <a:off x="611238" y="4060088"/>
            <a:ext cx="94855" cy="536193"/>
          </a:xfrm>
          <a:custGeom>
            <a:avLst/>
            <a:gdLst>
              <a:gd name="T0" fmla="*/ 28 w 28"/>
              <a:gd name="T1" fmla="*/ 169 h 169"/>
              <a:gd name="T2" fmla="*/ 16 w 28"/>
              <a:gd name="T3" fmla="*/ 169 h 169"/>
              <a:gd name="T4" fmla="*/ 0 w 28"/>
              <a:gd name="T5" fmla="*/ 152 h 169"/>
              <a:gd name="T6" fmla="*/ 0 w 28"/>
              <a:gd name="T7" fmla="*/ 16 h 169"/>
              <a:gd name="T8" fmla="*/ 16 w 28"/>
              <a:gd name="T9" fmla="*/ 0 h 169"/>
              <a:gd name="T10" fmla="*/ 28 w 28"/>
              <a:gd name="T11" fmla="*/ 0 h 169"/>
              <a:gd name="T12" fmla="*/ 28 w 28"/>
              <a:gd name="T13" fmla="*/ 12 h 169"/>
              <a:gd name="T14" fmla="*/ 16 w 28"/>
              <a:gd name="T15" fmla="*/ 12 h 169"/>
              <a:gd name="T16" fmla="*/ 11 w 28"/>
              <a:gd name="T17" fmla="*/ 16 h 169"/>
              <a:gd name="T18" fmla="*/ 11 w 28"/>
              <a:gd name="T19" fmla="*/ 152 h 169"/>
              <a:gd name="T20" fmla="*/ 16 w 28"/>
              <a:gd name="T21" fmla="*/ 157 h 169"/>
              <a:gd name="T22" fmla="*/ 28 w 28"/>
              <a:gd name="T23" fmla="*/ 157 h 169"/>
              <a:gd name="T24" fmla="*/ 28 w 28"/>
              <a:gd name="T25"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169">
                <a:moveTo>
                  <a:pt x="28" y="169"/>
                </a:moveTo>
                <a:cubicBezTo>
                  <a:pt x="16" y="169"/>
                  <a:pt x="16" y="169"/>
                  <a:pt x="16" y="169"/>
                </a:cubicBezTo>
                <a:cubicBezTo>
                  <a:pt x="7" y="169"/>
                  <a:pt x="0" y="162"/>
                  <a:pt x="0" y="152"/>
                </a:cubicBezTo>
                <a:cubicBezTo>
                  <a:pt x="0" y="16"/>
                  <a:pt x="0" y="16"/>
                  <a:pt x="0" y="16"/>
                </a:cubicBezTo>
                <a:cubicBezTo>
                  <a:pt x="0" y="7"/>
                  <a:pt x="7" y="0"/>
                  <a:pt x="16" y="0"/>
                </a:cubicBezTo>
                <a:cubicBezTo>
                  <a:pt x="28" y="0"/>
                  <a:pt x="28" y="0"/>
                  <a:pt x="28" y="0"/>
                </a:cubicBezTo>
                <a:cubicBezTo>
                  <a:pt x="28" y="12"/>
                  <a:pt x="28" y="12"/>
                  <a:pt x="28" y="12"/>
                </a:cubicBezTo>
                <a:cubicBezTo>
                  <a:pt x="16" y="12"/>
                  <a:pt x="16" y="12"/>
                  <a:pt x="16" y="12"/>
                </a:cubicBezTo>
                <a:cubicBezTo>
                  <a:pt x="14" y="12"/>
                  <a:pt x="11" y="14"/>
                  <a:pt x="11" y="16"/>
                </a:cubicBezTo>
                <a:cubicBezTo>
                  <a:pt x="11" y="152"/>
                  <a:pt x="11" y="152"/>
                  <a:pt x="11" y="152"/>
                </a:cubicBezTo>
                <a:cubicBezTo>
                  <a:pt x="11" y="155"/>
                  <a:pt x="14" y="157"/>
                  <a:pt x="16" y="157"/>
                </a:cubicBezTo>
                <a:cubicBezTo>
                  <a:pt x="28" y="157"/>
                  <a:pt x="28" y="157"/>
                  <a:pt x="28" y="157"/>
                </a:cubicBezTo>
                <a:lnTo>
                  <a:pt x="28" y="169"/>
                </a:lnTo>
                <a:close/>
              </a:path>
            </a:pathLst>
          </a:custGeom>
          <a:solidFill>
            <a:srgbClr val="FF62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ING Me"/>
            </a:endParaRPr>
          </a:p>
        </p:txBody>
      </p:sp>
      <p:sp>
        <p:nvSpPr>
          <p:cNvPr id="29" name="Freeform 5"/>
          <p:cNvSpPr>
            <a:spLocks/>
          </p:cNvSpPr>
          <p:nvPr/>
        </p:nvSpPr>
        <p:spPr bwMode="auto">
          <a:xfrm flipH="1">
            <a:off x="4539990" y="4060088"/>
            <a:ext cx="94855" cy="536193"/>
          </a:xfrm>
          <a:custGeom>
            <a:avLst/>
            <a:gdLst>
              <a:gd name="T0" fmla="*/ 28 w 28"/>
              <a:gd name="T1" fmla="*/ 169 h 169"/>
              <a:gd name="T2" fmla="*/ 16 w 28"/>
              <a:gd name="T3" fmla="*/ 169 h 169"/>
              <a:gd name="T4" fmla="*/ 0 w 28"/>
              <a:gd name="T5" fmla="*/ 152 h 169"/>
              <a:gd name="T6" fmla="*/ 0 w 28"/>
              <a:gd name="T7" fmla="*/ 16 h 169"/>
              <a:gd name="T8" fmla="*/ 16 w 28"/>
              <a:gd name="T9" fmla="*/ 0 h 169"/>
              <a:gd name="T10" fmla="*/ 28 w 28"/>
              <a:gd name="T11" fmla="*/ 0 h 169"/>
              <a:gd name="T12" fmla="*/ 28 w 28"/>
              <a:gd name="T13" fmla="*/ 12 h 169"/>
              <a:gd name="T14" fmla="*/ 16 w 28"/>
              <a:gd name="T15" fmla="*/ 12 h 169"/>
              <a:gd name="T16" fmla="*/ 11 w 28"/>
              <a:gd name="T17" fmla="*/ 16 h 169"/>
              <a:gd name="T18" fmla="*/ 11 w 28"/>
              <a:gd name="T19" fmla="*/ 152 h 169"/>
              <a:gd name="T20" fmla="*/ 16 w 28"/>
              <a:gd name="T21" fmla="*/ 157 h 169"/>
              <a:gd name="T22" fmla="*/ 28 w 28"/>
              <a:gd name="T23" fmla="*/ 157 h 169"/>
              <a:gd name="T24" fmla="*/ 28 w 28"/>
              <a:gd name="T25"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169">
                <a:moveTo>
                  <a:pt x="28" y="169"/>
                </a:moveTo>
                <a:cubicBezTo>
                  <a:pt x="16" y="169"/>
                  <a:pt x="16" y="169"/>
                  <a:pt x="16" y="169"/>
                </a:cubicBezTo>
                <a:cubicBezTo>
                  <a:pt x="7" y="169"/>
                  <a:pt x="0" y="162"/>
                  <a:pt x="0" y="152"/>
                </a:cubicBezTo>
                <a:cubicBezTo>
                  <a:pt x="0" y="16"/>
                  <a:pt x="0" y="16"/>
                  <a:pt x="0" y="16"/>
                </a:cubicBezTo>
                <a:cubicBezTo>
                  <a:pt x="0" y="7"/>
                  <a:pt x="7" y="0"/>
                  <a:pt x="16" y="0"/>
                </a:cubicBezTo>
                <a:cubicBezTo>
                  <a:pt x="28" y="0"/>
                  <a:pt x="28" y="0"/>
                  <a:pt x="28" y="0"/>
                </a:cubicBezTo>
                <a:cubicBezTo>
                  <a:pt x="28" y="12"/>
                  <a:pt x="28" y="12"/>
                  <a:pt x="28" y="12"/>
                </a:cubicBezTo>
                <a:cubicBezTo>
                  <a:pt x="16" y="12"/>
                  <a:pt x="16" y="12"/>
                  <a:pt x="16" y="12"/>
                </a:cubicBezTo>
                <a:cubicBezTo>
                  <a:pt x="14" y="12"/>
                  <a:pt x="11" y="14"/>
                  <a:pt x="11" y="16"/>
                </a:cubicBezTo>
                <a:cubicBezTo>
                  <a:pt x="11" y="152"/>
                  <a:pt x="11" y="152"/>
                  <a:pt x="11" y="152"/>
                </a:cubicBezTo>
                <a:cubicBezTo>
                  <a:pt x="11" y="155"/>
                  <a:pt x="14" y="157"/>
                  <a:pt x="16" y="157"/>
                </a:cubicBezTo>
                <a:cubicBezTo>
                  <a:pt x="28" y="157"/>
                  <a:pt x="28" y="157"/>
                  <a:pt x="28" y="157"/>
                </a:cubicBezTo>
                <a:lnTo>
                  <a:pt x="28" y="169"/>
                </a:lnTo>
                <a:close/>
              </a:path>
            </a:pathLst>
          </a:custGeom>
          <a:solidFill>
            <a:srgbClr val="FF62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ING Me"/>
            </a:endParaRPr>
          </a:p>
        </p:txBody>
      </p:sp>
      <p:sp>
        <p:nvSpPr>
          <p:cNvPr id="30" name="Subtitle 11"/>
          <p:cNvSpPr txBox="1">
            <a:spLocks/>
          </p:cNvSpPr>
          <p:nvPr/>
        </p:nvSpPr>
        <p:spPr bwMode="gray">
          <a:xfrm>
            <a:off x="125654" y="5197910"/>
            <a:ext cx="5059857" cy="39133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400"/>
              </a:spcBef>
              <a:spcAft>
                <a:spcPts val="0"/>
              </a:spcAft>
              <a:buFont typeface="Arial" panose="020B0604020202020204" pitchFamily="34" charset="0"/>
              <a:buNone/>
              <a:defRPr sz="900" b="0" i="0" kern="1200" baseline="0">
                <a:solidFill>
                  <a:schemeClr val="bg1"/>
                </a:solidFill>
                <a:latin typeface="+mn-lt"/>
                <a:ea typeface="+mn-ea"/>
                <a:cs typeface="ING Me" panose="02000506040000020004" pitchFamily="2" charset="0"/>
              </a:defRPr>
            </a:lvl1pPr>
            <a:lvl2pPr marL="342891" indent="0" algn="ctr" defTabSz="914400" rtl="0" eaLnBrk="1" latinLnBrk="0" hangingPunct="1">
              <a:lnSpc>
                <a:spcPct val="100000"/>
              </a:lnSpc>
              <a:spcBef>
                <a:spcPts val="400"/>
              </a:spcBef>
              <a:spcAft>
                <a:spcPts val="0"/>
              </a:spcAft>
              <a:buFont typeface="Arial" panose="020B0604020202020204" pitchFamily="34" charset="0"/>
              <a:buNone/>
              <a:defRPr sz="1500" b="0" kern="1200" baseline="0">
                <a:solidFill>
                  <a:schemeClr val="tx1"/>
                </a:solidFill>
                <a:latin typeface="+mn-lt"/>
                <a:ea typeface="+mn-ea"/>
                <a:cs typeface="ING Me" panose="02000506040000020004" pitchFamily="2" charset="0"/>
              </a:defRPr>
            </a:lvl2pPr>
            <a:lvl3pPr marL="685783" indent="0" algn="ctr" defTabSz="914400" rtl="0" eaLnBrk="1" latinLnBrk="0" hangingPunct="1">
              <a:lnSpc>
                <a:spcPct val="100000"/>
              </a:lnSpc>
              <a:spcBef>
                <a:spcPts val="400"/>
              </a:spcBef>
              <a:spcAft>
                <a:spcPts val="0"/>
              </a:spcAft>
              <a:buClr>
                <a:schemeClr val="tx1"/>
              </a:buClr>
              <a:buFont typeface="ING Me" panose="02000506040000020004" pitchFamily="2" charset="0"/>
              <a:buNone/>
              <a:defRPr sz="1351" kern="1200" baseline="0">
                <a:solidFill>
                  <a:schemeClr val="tx1"/>
                </a:solidFill>
                <a:latin typeface="+mn-lt"/>
                <a:ea typeface="+mn-ea"/>
                <a:cs typeface="ING Me" panose="02000506040000020004" pitchFamily="2" charset="0"/>
              </a:defRPr>
            </a:lvl3pPr>
            <a:lvl4pPr marL="1028674" indent="0" algn="ctr" defTabSz="914400" rtl="0" eaLnBrk="1" latinLnBrk="0" hangingPunct="1">
              <a:lnSpc>
                <a:spcPct val="100000"/>
              </a:lnSpc>
              <a:spcBef>
                <a:spcPts val="400"/>
              </a:spcBef>
              <a:spcAft>
                <a:spcPts val="0"/>
              </a:spcAft>
              <a:buClr>
                <a:schemeClr val="bg2"/>
              </a:buClr>
              <a:buFont typeface="ING Me" panose="02000506040000020004" pitchFamily="2" charset="0"/>
              <a:buNone/>
              <a:defRPr sz="1200" kern="1200" baseline="0">
                <a:solidFill>
                  <a:schemeClr val="bg2"/>
                </a:solidFill>
                <a:latin typeface="+mn-lt"/>
                <a:ea typeface="+mn-ea"/>
                <a:cs typeface="ING Me" panose="02000506040000020004" pitchFamily="2" charset="0"/>
              </a:defRPr>
            </a:lvl4pPr>
            <a:lvl5pPr marL="1371566" indent="0" algn="ctr" defTabSz="914400" rtl="0" eaLnBrk="1" latinLnBrk="0" hangingPunct="1">
              <a:lnSpc>
                <a:spcPct val="100000"/>
              </a:lnSpc>
              <a:spcBef>
                <a:spcPts val="400"/>
              </a:spcBef>
              <a:spcAft>
                <a:spcPts val="0"/>
              </a:spcAft>
              <a:buClr>
                <a:schemeClr val="bg2"/>
              </a:buClr>
              <a:buFont typeface="ING Me" panose="02000506040000020004" pitchFamily="2" charset="0"/>
              <a:buNone/>
              <a:defRPr sz="1200" kern="1200" baseline="0">
                <a:solidFill>
                  <a:schemeClr val="bg2"/>
                </a:solidFill>
                <a:latin typeface="+mn-lt"/>
                <a:ea typeface="+mn-ea"/>
                <a:cs typeface="ING Me" panose="02000506040000020004" pitchFamily="2" charset="0"/>
              </a:defRPr>
            </a:lvl5pPr>
            <a:lvl6pPr marL="1714457" indent="0" algn="ctr" defTabSz="914400" rtl="0" eaLnBrk="1" latinLnBrk="0" hangingPunct="1">
              <a:lnSpc>
                <a:spcPct val="100000"/>
              </a:lnSpc>
              <a:spcBef>
                <a:spcPts val="0"/>
              </a:spcBef>
              <a:spcAft>
                <a:spcPts val="0"/>
              </a:spcAft>
              <a:buClr>
                <a:schemeClr val="bg2"/>
              </a:buClr>
              <a:buFont typeface="ING Me" panose="02000506040000020004" pitchFamily="2" charset="0"/>
              <a:buNone/>
              <a:defRPr sz="1200" kern="1200">
                <a:solidFill>
                  <a:schemeClr val="bg2"/>
                </a:solidFill>
                <a:latin typeface="+mn-lt"/>
                <a:ea typeface="+mn-ea"/>
                <a:cs typeface="+mn-cs"/>
              </a:defRPr>
            </a:lvl6pPr>
            <a:lvl7pPr marL="2057349"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7pPr>
            <a:lvl8pPr marL="240024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8pPr>
            <a:lvl9pPr marL="2743131"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r>
              <a:rPr lang="en-GB" dirty="0" smtClean="0">
                <a:solidFill>
                  <a:sysClr val="window" lastClr="FFFFFF"/>
                </a:solidFill>
                <a:latin typeface="ING Me"/>
              </a:rPr>
              <a:t>Amador </a:t>
            </a:r>
            <a:r>
              <a:rPr lang="en-GB" dirty="0" err="1" smtClean="0">
                <a:solidFill>
                  <a:sysClr val="window" lastClr="FFFFFF"/>
                </a:solidFill>
                <a:latin typeface="ING Me"/>
              </a:rPr>
              <a:t>Malnero</a:t>
            </a:r>
            <a:r>
              <a:rPr kumimoji="0" lang="en-GB" sz="900" b="0" i="0" u="none" strike="noStrike" kern="1200" cap="none" spc="0" normalizeH="0" baseline="0" noProof="0" dirty="0" smtClean="0">
                <a:ln>
                  <a:noFill/>
                </a:ln>
                <a:solidFill>
                  <a:sysClr val="window" lastClr="FFFFFF"/>
                </a:solidFill>
                <a:effectLst/>
                <a:uLnTx/>
                <a:uFillTx/>
                <a:latin typeface="ING Me"/>
                <a:ea typeface="+mn-ea"/>
                <a:cs typeface="ING Me" panose="02000506040000020004" pitchFamily="2" charset="0"/>
              </a:rPr>
              <a:t> 				</a:t>
            </a:r>
            <a:r>
              <a:rPr kumimoji="0" lang="en-GB" sz="900" b="0" i="0" u="none" strike="noStrike" kern="1200" cap="none" spc="0" normalizeH="0" noProof="0" dirty="0" smtClean="0">
                <a:ln>
                  <a:noFill/>
                </a:ln>
                <a:solidFill>
                  <a:sysClr val="window" lastClr="FFFFFF"/>
                </a:solidFill>
                <a:effectLst/>
                <a:uLnTx/>
                <a:uFillTx/>
                <a:latin typeface="ING Me"/>
                <a:ea typeface="+mn-ea"/>
                <a:cs typeface="ING Me" panose="02000506040000020004" pitchFamily="2" charset="0"/>
              </a:rPr>
              <a:t>                     </a:t>
            </a:r>
            <a:r>
              <a:rPr lang="en-GB" dirty="0">
                <a:solidFill>
                  <a:sysClr val="window" lastClr="FFFFFF"/>
                </a:solidFill>
                <a:latin typeface="ING Me"/>
              </a:rPr>
              <a:t> </a:t>
            </a:r>
            <a:r>
              <a:rPr lang="en-GB" dirty="0" smtClean="0">
                <a:solidFill>
                  <a:sysClr val="window" lastClr="FFFFFF"/>
                </a:solidFill>
                <a:latin typeface="ING Me"/>
              </a:rPr>
              <a:t>       </a:t>
            </a:r>
            <a:r>
              <a:rPr lang="en-GB" b="1" smtClean="0">
                <a:solidFill>
                  <a:sysClr val="window" lastClr="FFFFFF"/>
                </a:solidFill>
                <a:latin typeface="ING Me"/>
              </a:rPr>
              <a:t>April </a:t>
            </a:r>
            <a:r>
              <a:rPr kumimoji="0" lang="en-GB" sz="900" b="1" i="0" u="none" strike="noStrike" kern="1200" cap="none" spc="0" normalizeH="0" baseline="0" noProof="0" smtClean="0">
                <a:ln>
                  <a:noFill/>
                </a:ln>
                <a:solidFill>
                  <a:sysClr val="window" lastClr="FFFFFF"/>
                </a:solidFill>
                <a:effectLst/>
                <a:uLnTx/>
                <a:uFillTx/>
                <a:latin typeface="ING Me"/>
                <a:ea typeface="+mn-ea"/>
                <a:cs typeface="ING Me" panose="02000506040000020004" pitchFamily="2" charset="0"/>
              </a:rPr>
              <a:t>2017</a:t>
            </a:r>
            <a:endParaRPr kumimoji="0" lang="en-GB" sz="900" b="1" i="0" u="none" strike="noStrike" kern="1200" cap="none" spc="0" normalizeH="0" baseline="0" noProof="0" dirty="0" smtClean="0">
              <a:ln>
                <a:noFill/>
              </a:ln>
              <a:solidFill>
                <a:sysClr val="window" lastClr="FFFFFF"/>
              </a:solidFill>
              <a:effectLst/>
              <a:uLnTx/>
              <a:uFillTx/>
              <a:latin typeface="ING Me"/>
              <a:ea typeface="+mn-ea"/>
              <a:cs typeface="ING Me" panose="02000506040000020004" pitchFamily="2" charset="0"/>
            </a:endParaRPr>
          </a:p>
          <a:p>
            <a:pPr marL="0" marR="0" lvl="0" indent="0" algn="l" defTabSz="914400" rtl="0" eaLnBrk="1" fontAlgn="auto" latinLnBrk="0" hangingPunct="1">
              <a:lnSpc>
                <a:spcPct val="100000"/>
              </a:lnSpc>
              <a:spcBef>
                <a:spcPts val="400"/>
              </a:spcBef>
              <a:spcAft>
                <a:spcPts val="0"/>
              </a:spcAft>
              <a:buClrTx/>
              <a:buSzTx/>
              <a:buFont typeface="Arial" panose="020B0604020202020204" pitchFamily="34" charset="0"/>
              <a:buNone/>
              <a:tabLst/>
              <a:defRPr/>
            </a:pPr>
            <a:endParaRPr kumimoji="0" lang="en-GB" sz="900" b="1" i="0" u="none" strike="noStrike" kern="1200" cap="none" spc="0" normalizeH="0" baseline="0" noProof="0" dirty="0" smtClean="0">
              <a:ln>
                <a:noFill/>
              </a:ln>
              <a:solidFill>
                <a:sysClr val="window" lastClr="FFFFFF"/>
              </a:solidFill>
              <a:effectLst/>
              <a:uLnTx/>
              <a:uFillTx/>
              <a:latin typeface="ING Me"/>
              <a:ea typeface="+mn-ea"/>
              <a:cs typeface="ING Me" panose="02000506040000020004" pitchFamily="2" charset="0"/>
            </a:endParaRPr>
          </a:p>
        </p:txBody>
      </p:sp>
      <p:sp>
        <p:nvSpPr>
          <p:cNvPr id="32" name="Rectangle 31"/>
          <p:cNvSpPr/>
          <p:nvPr/>
        </p:nvSpPr>
        <p:spPr>
          <a:xfrm>
            <a:off x="343692" y="6426518"/>
            <a:ext cx="2479040" cy="235053"/>
          </a:xfrm>
          <a:prstGeom prst="rect">
            <a:avLst/>
          </a:prstGeom>
          <a:noFill/>
          <a:ln w="6350" cap="flat" cmpd="sng" algn="ctr">
            <a:noFill/>
            <a:prstDash val="solid"/>
            <a:miter lim="800000"/>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en-GB" sz="900" b="0" i="0" u="none" strike="noStrike" kern="0" cap="none" spc="0" normalizeH="0" baseline="0" noProof="0" dirty="0" smtClean="0">
                <a:ln>
                  <a:noFill/>
                </a:ln>
                <a:solidFill>
                  <a:srgbClr val="767676"/>
                </a:solidFill>
                <a:effectLst/>
                <a:uLnTx/>
                <a:uFillTx/>
                <a:latin typeface="ING Me"/>
                <a:ea typeface="+mn-ea"/>
                <a:cs typeface="+mn-cs"/>
              </a:rPr>
              <a:t>ING Wholesale Banking</a:t>
            </a:r>
          </a:p>
        </p:txBody>
      </p:sp>
      <p:pic>
        <p:nvPicPr>
          <p:cNvPr id="33" name="Picture 32"/>
          <p:cNvPicPr>
            <a:picLocks noChangeAspect="1"/>
          </p:cNvPicPr>
          <p:nvPr/>
        </p:nvPicPr>
        <p:blipFill>
          <a:blip r:embed="rId3"/>
          <a:stretch>
            <a:fillRect/>
          </a:stretch>
        </p:blipFill>
        <p:spPr>
          <a:xfrm>
            <a:off x="7323813" y="6203775"/>
            <a:ext cx="1518197" cy="37800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0170637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4"/>
          <p:cNvSpPr>
            <a:spLocks noGrp="1"/>
          </p:cNvSpPr>
          <p:nvPr>
            <p:ph type="sldNum" sz="quarter" idx="11"/>
          </p:nvPr>
        </p:nvSpPr>
        <p:spPr>
          <a:prstGeom prst="rect">
            <a:avLst/>
          </a:prstGeom>
        </p:spPr>
        <p:txBody>
          <a:bodyPr/>
          <a:lstStyle/>
          <a:p>
            <a:pPr>
              <a:defRPr/>
            </a:pPr>
            <a:fld id="{2F0D249E-4539-4389-BFED-C99876879B70}" type="slidenum">
              <a:rPr lang="en-GB">
                <a:solidFill>
                  <a:srgbClr val="000000"/>
                </a:solidFill>
              </a:rPr>
              <a:pPr>
                <a:defRPr/>
              </a:pPr>
              <a:t>10</a:t>
            </a:fld>
            <a:endParaRPr lang="en-GB" dirty="0">
              <a:solidFill>
                <a:srgbClr val="000000"/>
              </a:solidFill>
            </a:endParaRPr>
          </a:p>
        </p:txBody>
      </p:sp>
      <p:sp>
        <p:nvSpPr>
          <p:cNvPr id="15" name="Title 1"/>
          <p:cNvSpPr txBox="1">
            <a:spLocks/>
          </p:cNvSpPr>
          <p:nvPr/>
        </p:nvSpPr>
        <p:spPr bwMode="gray">
          <a:xfrm>
            <a:off x="473579" y="528184"/>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US" dirty="0">
                <a:effectLst>
                  <a:reflection blurRad="63500" stA="25000" endPos="40000" dist="12700" dir="5400000" sy="-100000" algn="bl" rotWithShape="0"/>
                </a:effectLst>
              </a:rPr>
              <a:t>Internal </a:t>
            </a:r>
            <a:r>
              <a:rPr lang="en-US" dirty="0" smtClean="0">
                <a:effectLst>
                  <a:reflection blurRad="63500" stA="25000" endPos="40000" dist="12700" dir="5400000" sy="-100000" algn="bl" rotWithShape="0"/>
                </a:effectLst>
              </a:rPr>
              <a:t>optimization </a:t>
            </a:r>
            <a:r>
              <a:rPr lang="en-US" dirty="0">
                <a:effectLst>
                  <a:reflection blurRad="63500" stA="25000" endPos="40000" dist="12700" dir="5400000" sy="-100000" algn="bl" rotWithShape="0"/>
                </a:effectLst>
              </a:rPr>
              <a:t>usually is a first step to improve W/C performance</a:t>
            </a:r>
          </a:p>
        </p:txBody>
      </p:sp>
      <p:sp>
        <p:nvSpPr>
          <p:cNvPr id="7" name="Rectangle 6"/>
          <p:cNvSpPr/>
          <p:nvPr/>
        </p:nvSpPr>
        <p:spPr>
          <a:xfrm>
            <a:off x="2951190" y="1171146"/>
            <a:ext cx="3302629" cy="5153454"/>
          </a:xfrm>
          <a:prstGeom prst="rect">
            <a:avLst/>
          </a:prstGeom>
          <a:ln w="19050">
            <a:solidFill>
              <a:srgbClr val="FF6600"/>
            </a:solidFill>
            <a:prstDash val="dash"/>
          </a:ln>
        </p:spPr>
        <p:txBody>
          <a:bodyPr wrap="square">
            <a:noAutofit/>
          </a:bodyPr>
          <a:lstStyle/>
          <a:p>
            <a:pPr algn="ctr">
              <a:defRPr/>
            </a:pPr>
            <a:r>
              <a:rPr lang="en-GB" sz="1100" kern="0" dirty="0">
                <a:solidFill>
                  <a:srgbClr val="FF6600"/>
                </a:solidFill>
                <a:ea typeface="Arial Unicode MS"/>
                <a:cs typeface="Arial Unicode MS"/>
              </a:rPr>
              <a:t>Value Chain</a:t>
            </a:r>
            <a:endParaRPr lang="en-US" sz="1100" kern="0" dirty="0">
              <a:solidFill>
                <a:srgbClr val="FF6600"/>
              </a:solidFill>
            </a:endParaRPr>
          </a:p>
        </p:txBody>
      </p:sp>
      <p:sp>
        <p:nvSpPr>
          <p:cNvPr id="8" name="Rectangle 7"/>
          <p:cNvSpPr/>
          <p:nvPr/>
        </p:nvSpPr>
        <p:spPr>
          <a:xfrm>
            <a:off x="681232" y="1171620"/>
            <a:ext cx="1654620" cy="261610"/>
          </a:xfrm>
          <a:prstGeom prst="rect">
            <a:avLst/>
          </a:prstGeom>
        </p:spPr>
        <p:txBody>
          <a:bodyPr wrap="none">
            <a:spAutoFit/>
          </a:bodyPr>
          <a:lstStyle/>
          <a:p>
            <a:r>
              <a:rPr lang="en-GB" sz="1100" dirty="0">
                <a:solidFill>
                  <a:srgbClr val="FF6600"/>
                </a:solidFill>
                <a:ea typeface="Arial Unicode MS"/>
                <a:cs typeface="Arial Unicode MS"/>
              </a:rPr>
              <a:t>Internal optimisations </a:t>
            </a:r>
            <a:endParaRPr lang="en-US" sz="1100" dirty="0">
              <a:solidFill>
                <a:srgbClr val="FF6600"/>
              </a:solidFill>
            </a:endParaRPr>
          </a:p>
        </p:txBody>
      </p:sp>
      <p:sp>
        <p:nvSpPr>
          <p:cNvPr id="9" name="Right Brace 8"/>
          <p:cNvSpPr/>
          <p:nvPr/>
        </p:nvSpPr>
        <p:spPr bwMode="auto">
          <a:xfrm>
            <a:off x="2468391" y="1496202"/>
            <a:ext cx="438150" cy="4754880"/>
          </a:xfrm>
          <a:prstGeom prst="rightBrace">
            <a:avLst>
              <a:gd name="adj1" fmla="val 176989"/>
              <a:gd name="adj2" fmla="val 50000"/>
            </a:avLst>
          </a:prstGeom>
          <a:noFill/>
          <a:ln w="12700" cap="flat" cmpd="sng" algn="ctr">
            <a:solidFill>
              <a:srgbClr val="FF6600"/>
            </a:solidFill>
            <a:prstDash val="solid"/>
            <a:round/>
            <a:headEnd type="diamond" w="med" len="med"/>
            <a:tailEnd type="diamond"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10" name="Text Box 17"/>
          <p:cNvSpPr txBox="1">
            <a:spLocks noChangeArrowheads="1"/>
          </p:cNvSpPr>
          <p:nvPr/>
        </p:nvSpPr>
        <p:spPr bwMode="auto">
          <a:xfrm>
            <a:off x="4733926" y="6004902"/>
            <a:ext cx="1500844" cy="252594"/>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6350"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Ins="0">
            <a:noAutofit/>
          </a:bodyPr>
          <a:lstStyle>
            <a:lvl1pPr marL="179388" indent="-179388" defTabSz="358775">
              <a:defRPr sz="1000" baseline="-25000">
                <a:solidFill>
                  <a:schemeClr val="tx1"/>
                </a:solidFill>
                <a:latin typeface="Arial" pitchFamily="34" charset="0"/>
                <a:ea typeface="Arial Unicode MS" pitchFamily="34" charset="-128"/>
                <a:cs typeface="Arial Unicode MS" pitchFamily="34" charset="-128"/>
              </a:defRPr>
            </a:lvl1pPr>
            <a:lvl2pPr marL="742950" indent="-285750" defTabSz="358775">
              <a:defRPr sz="1000" baseline="-25000">
                <a:solidFill>
                  <a:schemeClr val="tx1"/>
                </a:solidFill>
                <a:latin typeface="Arial" pitchFamily="34" charset="0"/>
                <a:ea typeface="Arial Unicode MS" pitchFamily="34" charset="-128"/>
                <a:cs typeface="Arial Unicode MS" pitchFamily="34" charset="-128"/>
              </a:defRPr>
            </a:lvl2pPr>
            <a:lvl3pPr marL="1143000" indent="-228600" defTabSz="358775">
              <a:defRPr sz="1000" baseline="-25000">
                <a:solidFill>
                  <a:schemeClr val="tx1"/>
                </a:solidFill>
                <a:latin typeface="Arial" pitchFamily="34" charset="0"/>
                <a:ea typeface="Arial Unicode MS" pitchFamily="34" charset="-128"/>
                <a:cs typeface="Arial Unicode MS" pitchFamily="34" charset="-128"/>
              </a:defRPr>
            </a:lvl3pPr>
            <a:lvl4pPr marL="1600200" indent="-228600" defTabSz="358775">
              <a:defRPr sz="1000" baseline="-25000">
                <a:solidFill>
                  <a:schemeClr val="tx1"/>
                </a:solidFill>
                <a:latin typeface="Arial" pitchFamily="34" charset="0"/>
                <a:ea typeface="Arial Unicode MS" pitchFamily="34" charset="-128"/>
                <a:cs typeface="Arial Unicode MS" pitchFamily="34" charset="-128"/>
              </a:defRPr>
            </a:lvl4pPr>
            <a:lvl5pPr marL="2057400" indent="-228600" defTabSz="358775">
              <a:defRPr sz="1000" baseline="-25000">
                <a:solidFill>
                  <a:schemeClr val="tx1"/>
                </a:solidFill>
                <a:latin typeface="Arial" pitchFamily="34" charset="0"/>
                <a:ea typeface="Arial Unicode MS" pitchFamily="34" charset="-128"/>
                <a:cs typeface="Arial Unicode MS" pitchFamily="34" charset="-128"/>
              </a:defRPr>
            </a:lvl5pPr>
            <a:lvl6pPr marL="25146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6pPr>
            <a:lvl7pPr marL="29718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7pPr>
            <a:lvl8pPr marL="34290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8pPr>
            <a:lvl9pPr marL="38862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9pPr>
          </a:lstStyle>
          <a:p>
            <a:pPr algn="ctr" fontAlgn="base">
              <a:spcBef>
                <a:spcPct val="0"/>
              </a:spcBef>
              <a:spcAft>
                <a:spcPct val="0"/>
              </a:spcAft>
              <a:defRPr/>
            </a:pPr>
            <a:r>
              <a:rPr lang="en-GB" b="1" kern="0" baseline="0" dirty="0" smtClean="0">
                <a:solidFill>
                  <a:schemeClr val="accent5"/>
                </a:solidFill>
                <a:latin typeface="+mn-lt"/>
                <a:ea typeface="Geneva" pitchFamily="64" charset="-128"/>
              </a:rPr>
              <a:t>Financial supply chain</a:t>
            </a:r>
            <a:endParaRPr lang="en-GB" b="1" kern="0" baseline="0" dirty="0">
              <a:solidFill>
                <a:schemeClr val="accent5"/>
              </a:solidFill>
              <a:latin typeface="+mn-lt"/>
              <a:ea typeface="Geneva" pitchFamily="64" charset="-128"/>
            </a:endParaRPr>
          </a:p>
        </p:txBody>
      </p:sp>
      <p:sp>
        <p:nvSpPr>
          <p:cNvPr id="11" name="Text Box 17"/>
          <p:cNvSpPr txBox="1">
            <a:spLocks noChangeArrowheads="1"/>
          </p:cNvSpPr>
          <p:nvPr/>
        </p:nvSpPr>
        <p:spPr bwMode="auto">
          <a:xfrm>
            <a:off x="2928074" y="6009908"/>
            <a:ext cx="1638301" cy="252594"/>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6350"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Ins="0">
            <a:noAutofit/>
          </a:bodyPr>
          <a:lstStyle>
            <a:lvl1pPr marL="179388" indent="-179388" defTabSz="358775">
              <a:defRPr sz="1000" baseline="-25000">
                <a:solidFill>
                  <a:schemeClr val="tx1"/>
                </a:solidFill>
                <a:latin typeface="Arial" pitchFamily="34" charset="0"/>
                <a:ea typeface="Arial Unicode MS" pitchFamily="34" charset="-128"/>
                <a:cs typeface="Arial Unicode MS" pitchFamily="34" charset="-128"/>
              </a:defRPr>
            </a:lvl1pPr>
            <a:lvl2pPr marL="742950" indent="-285750" defTabSz="358775">
              <a:defRPr sz="1000" baseline="-25000">
                <a:solidFill>
                  <a:schemeClr val="tx1"/>
                </a:solidFill>
                <a:latin typeface="Arial" pitchFamily="34" charset="0"/>
                <a:ea typeface="Arial Unicode MS" pitchFamily="34" charset="-128"/>
                <a:cs typeface="Arial Unicode MS" pitchFamily="34" charset="-128"/>
              </a:defRPr>
            </a:lvl2pPr>
            <a:lvl3pPr marL="1143000" indent="-228600" defTabSz="358775">
              <a:defRPr sz="1000" baseline="-25000">
                <a:solidFill>
                  <a:schemeClr val="tx1"/>
                </a:solidFill>
                <a:latin typeface="Arial" pitchFamily="34" charset="0"/>
                <a:ea typeface="Arial Unicode MS" pitchFamily="34" charset="-128"/>
                <a:cs typeface="Arial Unicode MS" pitchFamily="34" charset="-128"/>
              </a:defRPr>
            </a:lvl3pPr>
            <a:lvl4pPr marL="1600200" indent="-228600" defTabSz="358775">
              <a:defRPr sz="1000" baseline="-25000">
                <a:solidFill>
                  <a:schemeClr val="tx1"/>
                </a:solidFill>
                <a:latin typeface="Arial" pitchFamily="34" charset="0"/>
                <a:ea typeface="Arial Unicode MS" pitchFamily="34" charset="-128"/>
                <a:cs typeface="Arial Unicode MS" pitchFamily="34" charset="-128"/>
              </a:defRPr>
            </a:lvl4pPr>
            <a:lvl5pPr marL="2057400" indent="-228600" defTabSz="358775">
              <a:defRPr sz="1000" baseline="-25000">
                <a:solidFill>
                  <a:schemeClr val="tx1"/>
                </a:solidFill>
                <a:latin typeface="Arial" pitchFamily="34" charset="0"/>
                <a:ea typeface="Arial Unicode MS" pitchFamily="34" charset="-128"/>
                <a:cs typeface="Arial Unicode MS" pitchFamily="34" charset="-128"/>
              </a:defRPr>
            </a:lvl5pPr>
            <a:lvl6pPr marL="25146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6pPr>
            <a:lvl7pPr marL="29718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7pPr>
            <a:lvl8pPr marL="34290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8pPr>
            <a:lvl9pPr marL="38862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9pPr>
          </a:lstStyle>
          <a:p>
            <a:pPr fontAlgn="base">
              <a:spcBef>
                <a:spcPct val="0"/>
              </a:spcBef>
              <a:spcAft>
                <a:spcPct val="0"/>
              </a:spcAft>
              <a:defRPr/>
            </a:pPr>
            <a:r>
              <a:rPr lang="en-GB" b="1" kern="0" baseline="0" dirty="0" smtClean="0">
                <a:solidFill>
                  <a:schemeClr val="accent4"/>
                </a:solidFill>
                <a:latin typeface="+mn-lt"/>
                <a:ea typeface="Geneva" pitchFamily="64" charset="-128"/>
              </a:rPr>
              <a:t>Physical supply chain</a:t>
            </a:r>
            <a:endParaRPr lang="en-GB" b="1" kern="0" baseline="0" dirty="0">
              <a:solidFill>
                <a:schemeClr val="accent4"/>
              </a:solidFill>
              <a:latin typeface="+mn-lt"/>
              <a:ea typeface="Geneva" pitchFamily="64" charset="-128"/>
            </a:endParaRPr>
          </a:p>
        </p:txBody>
      </p:sp>
      <p:sp>
        <p:nvSpPr>
          <p:cNvPr id="14" name="Rectangle 13"/>
          <p:cNvSpPr/>
          <p:nvPr/>
        </p:nvSpPr>
        <p:spPr>
          <a:xfrm>
            <a:off x="3144787" y="2436168"/>
            <a:ext cx="970137" cy="246221"/>
          </a:xfrm>
          <a:prstGeom prst="rect">
            <a:avLst/>
          </a:prstGeom>
        </p:spPr>
        <p:txBody>
          <a:bodyPr wrap="none">
            <a:spAutoFit/>
          </a:bodyPr>
          <a:lstStyle/>
          <a:p>
            <a:pPr algn="ctr" fontAlgn="base">
              <a:spcBef>
                <a:spcPct val="50000"/>
              </a:spcBef>
              <a:spcAft>
                <a:spcPct val="0"/>
              </a:spcAft>
            </a:pPr>
            <a:r>
              <a:rPr lang="en-US" sz="1000" b="1" dirty="0">
                <a:solidFill>
                  <a:schemeClr val="accent4"/>
                </a:solidFill>
              </a:rPr>
              <a:t>Raw material</a:t>
            </a:r>
          </a:p>
        </p:txBody>
      </p:sp>
      <p:cxnSp>
        <p:nvCxnSpPr>
          <p:cNvPr id="16" name="Elbow Connector 15"/>
          <p:cNvCxnSpPr>
            <a:stCxn id="36" idx="1"/>
            <a:endCxn id="14" idx="0"/>
          </p:cNvCxnSpPr>
          <p:nvPr/>
        </p:nvCxnSpPr>
        <p:spPr bwMode="auto">
          <a:xfrm rot="10800000" flipV="1">
            <a:off x="3629857" y="1958630"/>
            <a:ext cx="691473" cy="477537"/>
          </a:xfrm>
          <a:prstGeom prst="bentConnector2">
            <a:avLst/>
          </a:prstGeom>
          <a:solidFill>
            <a:srgbClr val="FF6600"/>
          </a:solidFill>
          <a:ln w="19050" cap="flat" cmpd="sng" algn="ctr">
            <a:solidFill>
              <a:schemeClr val="accent4"/>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Elbow Connector 16"/>
          <p:cNvCxnSpPr>
            <a:stCxn id="36" idx="3"/>
            <a:endCxn id="20" idx="0"/>
          </p:cNvCxnSpPr>
          <p:nvPr/>
        </p:nvCxnSpPr>
        <p:spPr bwMode="auto">
          <a:xfrm>
            <a:off x="4883680" y="1958631"/>
            <a:ext cx="700799" cy="451375"/>
          </a:xfrm>
          <a:prstGeom prst="bentConnector2">
            <a:avLst/>
          </a:prstGeom>
          <a:solidFill>
            <a:srgbClr val="FF6600"/>
          </a:solidFill>
          <a:ln w="19050" cap="flat" cmpd="sng" algn="ctr">
            <a:solidFill>
              <a:schemeClr val="accent5"/>
            </a:solidFill>
            <a:prstDash val="solid"/>
            <a:round/>
            <a:headEnd type="stealth"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8" name="Group 17"/>
          <p:cNvGrpSpPr/>
          <p:nvPr/>
        </p:nvGrpSpPr>
        <p:grpSpPr>
          <a:xfrm>
            <a:off x="5225246" y="2410006"/>
            <a:ext cx="718466" cy="683788"/>
            <a:chOff x="4909892" y="2180067"/>
            <a:chExt cx="718466" cy="683788"/>
          </a:xfrm>
        </p:grpSpPr>
        <p:sp>
          <p:nvSpPr>
            <p:cNvPr id="20" name="Rectangle 19"/>
            <p:cNvSpPr/>
            <p:nvPr/>
          </p:nvSpPr>
          <p:spPr>
            <a:xfrm>
              <a:off x="4909892" y="2180067"/>
              <a:ext cx="718466" cy="246221"/>
            </a:xfrm>
            <a:prstGeom prst="rect">
              <a:avLst/>
            </a:prstGeom>
          </p:spPr>
          <p:txBody>
            <a:bodyPr wrap="none">
              <a:spAutoFit/>
            </a:bodyPr>
            <a:lstStyle/>
            <a:p>
              <a:pPr algn="ctr" fontAlgn="base">
                <a:spcBef>
                  <a:spcPct val="50000"/>
                </a:spcBef>
                <a:spcAft>
                  <a:spcPct val="0"/>
                </a:spcAft>
                <a:defRPr/>
              </a:pPr>
              <a:r>
                <a:rPr lang="en-US" sz="1000" b="1" kern="0" dirty="0">
                  <a:solidFill>
                    <a:schemeClr val="accent5"/>
                  </a:solidFill>
                </a:rPr>
                <a:t>Payables</a:t>
              </a:r>
            </a:p>
          </p:txBody>
        </p:sp>
        <p:pic>
          <p:nvPicPr>
            <p:cNvPr id="21" name="Picture 24" descr="https://cdn1.iconfinder.com/data/icons/money-currency-extras/512/Hand_Bills-512.png"/>
            <p:cNvPicPr>
              <a:picLocks noChangeAspect="1" noChangeArrowheads="1"/>
            </p:cNvPicPr>
            <p:nvPr/>
          </p:nvPicPr>
          <p:blipFill rotWithShape="1">
            <a:blip r:embed="rId2" cstate="print">
              <a:grayscl/>
              <a:extLst>
                <a:ext uri="{BEBA8EAE-BF5A-486C-A8C5-ECC9F3942E4B}">
                  <a14:imgProps xmlns:a14="http://schemas.microsoft.com/office/drawing/2010/main">
                    <a14:imgLayer r:embed="rId3">
                      <a14:imgEffect>
                        <a14:backgroundRemoval t="9961" b="89844" l="4297" r="96484">
                          <a14:foregroundMark x1="15430" y1="61133" x2="15430" y2="61133"/>
                          <a14:foregroundMark x1="14648" y1="60547" x2="51367" y2="77734"/>
                          <a14:foregroundMark x1="7617" y1="66992" x2="57813" y2="82227"/>
                          <a14:foregroundMark x1="4297" y1="71094" x2="4297" y2="63867"/>
                          <a14:foregroundMark x1="77734" y1="59375" x2="86133" y2="54492"/>
                          <a14:foregroundMark x1="92773" y1="62500" x2="93359" y2="58594"/>
                          <a14:foregroundMark x1="96289" y1="60352" x2="96484" y2="58984"/>
                          <a14:foregroundMark x1="72852" y1="54297" x2="79492" y2="51367"/>
                          <a14:foregroundMark x1="28711" y1="39844" x2="50391" y2="44531"/>
                          <a14:foregroundMark x1="35547" y1="25586" x2="47461" y2="32227"/>
                          <a14:foregroundMark x1="30859" y1="34180" x2="47656" y2="38281"/>
                          <a14:backgroundMark x1="44336" y1="41797" x2="45508" y2="40430"/>
                        </a14:backgroundRemoval>
                      </a14:imgEffect>
                    </a14:imgLayer>
                  </a14:imgProps>
                </a:ext>
                <a:ext uri="{28A0092B-C50C-407E-A947-70E740481C1C}">
                  <a14:useLocalDpi xmlns:a14="http://schemas.microsoft.com/office/drawing/2010/main" val="0"/>
                </a:ext>
              </a:extLst>
            </a:blip>
            <a:srcRect t="10910"/>
            <a:stretch/>
          </p:blipFill>
          <p:spPr bwMode="auto">
            <a:xfrm>
              <a:off x="4977205" y="2343710"/>
              <a:ext cx="583841" cy="52014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p:cNvGrpSpPr/>
          <p:nvPr/>
        </p:nvGrpSpPr>
        <p:grpSpPr>
          <a:xfrm>
            <a:off x="5160542" y="4465542"/>
            <a:ext cx="880370" cy="690038"/>
            <a:chOff x="4828942" y="4504338"/>
            <a:chExt cx="880370" cy="690038"/>
          </a:xfrm>
        </p:grpSpPr>
        <p:pic>
          <p:nvPicPr>
            <p:cNvPr id="23" name="Picture 26" descr="https://cdn2.iconfinder.com/data/icons/finance/512/Money_Fist-128.png"/>
            <p:cNvPicPr>
              <a:picLocks noChangeAspect="1" noChangeArrowheads="1"/>
            </p:cNvPicPr>
            <p:nvPr/>
          </p:nvPicPr>
          <p:blipFill>
            <a:blip r:embed="rId4" cstate="print">
              <a:grayscl/>
              <a:extLst>
                <a:ext uri="{BEBA8EAE-BF5A-486C-A8C5-ECC9F3942E4B}">
                  <a14:imgProps xmlns:a14="http://schemas.microsoft.com/office/drawing/2010/main">
                    <a14:imgLayer r:embed="rId5">
                      <a14:imgEffect>
                        <a14:backgroundRemoval t="9375" b="92188" l="9375" r="89844">
                          <a14:foregroundMark x1="33594" y1="22656" x2="44531" y2="38281"/>
                          <a14:foregroundMark x1="46875" y1="13281" x2="62500" y2="13281"/>
                          <a14:foregroundMark x1="73438" y1="21875" x2="67188" y2="35156"/>
                          <a14:foregroundMark x1="69531" y1="91406" x2="77344" y2="90625"/>
                          <a14:foregroundMark x1="50000" y1="92188" x2="57031" y2="91406"/>
                          <a14:foregroundMark x1="67188" y1="61719" x2="77344" y2="60938"/>
                          <a14:foregroundMark x1="66406" y1="72656" x2="81250" y2="71875"/>
                          <a14:foregroundMark x1="67969" y1="80469" x2="80469" y2="80469"/>
                          <a14:backgroundMark x1="53125" y1="39844" x2="55469" y2="39844"/>
                          <a14:backgroundMark x1="47656" y1="44531" x2="50000" y2="41406"/>
                          <a14:backgroundMark x1="65625" y1="42188" x2="68750" y2="43750"/>
                          <a14:backgroundMark x1="28125" y1="55469" x2="45313" y2="45313"/>
                          <a14:backgroundMark x1="53125" y1="26563" x2="56250" y2="21875"/>
                          <a14:backgroundMark x1="64063" y1="29688" x2="63281" y2="35156"/>
                          <a14:backgroundMark x1="35938" y1="14063" x2="43750" y2="24219"/>
                          <a14:backgroundMark x1="44531" y1="27344" x2="46875" y2="35156"/>
                          <a14:backgroundMark x1="64844" y1="86719" x2="75781" y2="85938"/>
                          <a14:backgroundMark x1="73438" y1="76563" x2="86719" y2="76563"/>
                          <a14:backgroundMark x1="60938" y1="75781" x2="64844" y2="76563"/>
                          <a14:backgroundMark x1="67188" y1="66406" x2="80469" y2="67188"/>
                          <a14:backgroundMark x1="62500" y1="57813" x2="71094" y2="57813"/>
                          <a14:backgroundMark x1="62500" y1="58594" x2="63281" y2="65625"/>
                          <a14:backgroundMark x1="62500" y1="78125" x2="60938" y2="79688"/>
                        </a14:backgroundRemoval>
                      </a14:imgEffect>
                    </a14:imgLayer>
                  </a14:imgProps>
                </a:ext>
                <a:ext uri="{28A0092B-C50C-407E-A947-70E740481C1C}">
                  <a14:useLocalDpi xmlns:a14="http://schemas.microsoft.com/office/drawing/2010/main" val="0"/>
                </a:ext>
              </a:extLst>
            </a:blip>
            <a:srcRect/>
            <a:stretch>
              <a:fillRect/>
            </a:stretch>
          </p:blipFill>
          <p:spPr bwMode="auto">
            <a:xfrm>
              <a:off x="5008080" y="4672283"/>
              <a:ext cx="522092" cy="522093"/>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4828942" y="4504338"/>
              <a:ext cx="880370" cy="246221"/>
            </a:xfrm>
            <a:prstGeom prst="rect">
              <a:avLst/>
            </a:prstGeom>
          </p:spPr>
          <p:txBody>
            <a:bodyPr wrap="none">
              <a:spAutoFit/>
            </a:bodyPr>
            <a:lstStyle/>
            <a:p>
              <a:pPr algn="ctr" fontAlgn="base">
                <a:spcBef>
                  <a:spcPct val="50000"/>
                </a:spcBef>
                <a:spcAft>
                  <a:spcPct val="0"/>
                </a:spcAft>
                <a:defRPr/>
              </a:pPr>
              <a:r>
                <a:rPr lang="en-US" sz="1000" b="1" kern="0" dirty="0">
                  <a:solidFill>
                    <a:schemeClr val="accent5"/>
                  </a:solidFill>
                </a:rPr>
                <a:t>Receivables</a:t>
              </a:r>
            </a:p>
          </p:txBody>
        </p:sp>
      </p:grpSp>
      <p:cxnSp>
        <p:nvCxnSpPr>
          <p:cNvPr id="25" name="Elbow Connector 24"/>
          <p:cNvCxnSpPr>
            <a:stCxn id="39" idx="3"/>
            <a:endCxn id="23" idx="2"/>
          </p:cNvCxnSpPr>
          <p:nvPr/>
        </p:nvCxnSpPr>
        <p:spPr bwMode="auto">
          <a:xfrm flipV="1">
            <a:off x="4943995" y="5155580"/>
            <a:ext cx="656731" cy="634542"/>
          </a:xfrm>
          <a:prstGeom prst="bentConnector2">
            <a:avLst/>
          </a:prstGeom>
          <a:solidFill>
            <a:srgbClr val="FF6600"/>
          </a:solidFill>
          <a:ln w="19050" cap="flat" cmpd="sng" algn="ctr">
            <a:solidFill>
              <a:schemeClr val="accent5"/>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Elbow Connector 25"/>
          <p:cNvCxnSpPr>
            <a:stCxn id="39" idx="1"/>
          </p:cNvCxnSpPr>
          <p:nvPr/>
        </p:nvCxnSpPr>
        <p:spPr bwMode="auto">
          <a:xfrm rot="10800000">
            <a:off x="3631185" y="4793144"/>
            <a:ext cx="629830" cy="996979"/>
          </a:xfrm>
          <a:prstGeom prst="bentConnector2">
            <a:avLst/>
          </a:prstGeom>
          <a:solidFill>
            <a:srgbClr val="FF6600"/>
          </a:solidFill>
          <a:ln w="19050" cap="flat" cmpd="sng" algn="ctr">
            <a:solidFill>
              <a:schemeClr val="accent4"/>
            </a:solidFill>
            <a:prstDash val="solid"/>
            <a:round/>
            <a:headEnd type="stealth"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Rectangle 26"/>
          <p:cNvSpPr/>
          <p:nvPr/>
        </p:nvSpPr>
        <p:spPr>
          <a:xfrm>
            <a:off x="3113524" y="4502612"/>
            <a:ext cx="1064715" cy="246221"/>
          </a:xfrm>
          <a:prstGeom prst="rect">
            <a:avLst/>
          </a:prstGeom>
        </p:spPr>
        <p:txBody>
          <a:bodyPr wrap="none">
            <a:spAutoFit/>
          </a:bodyPr>
          <a:lstStyle/>
          <a:p>
            <a:pPr algn="ctr" fontAlgn="base">
              <a:spcAft>
                <a:spcPct val="0"/>
              </a:spcAft>
            </a:pPr>
            <a:r>
              <a:rPr lang="en-US" sz="1000" b="1" dirty="0">
                <a:solidFill>
                  <a:schemeClr val="accent4"/>
                </a:solidFill>
              </a:rPr>
              <a:t>Finished goods</a:t>
            </a:r>
          </a:p>
        </p:txBody>
      </p:sp>
      <p:pic>
        <p:nvPicPr>
          <p:cNvPr id="28" name="Picture 39" descr="http://icons.iconarchive.com/icons/custom-icon-design/pretty-office-11/512/cash-icon.png"/>
          <p:cNvPicPr>
            <a:picLocks noChangeAspect="1" noChangeArrowheads="1"/>
          </p:cNvPicPr>
          <p:nvPr/>
        </p:nvPicPr>
        <p:blipFill>
          <a:blip r:embed="rId6" cstate="print">
            <a:grayscl/>
            <a:extLst>
              <a:ext uri="{28A0092B-C50C-407E-A947-70E740481C1C}">
                <a14:useLocalDpi xmlns:a14="http://schemas.microsoft.com/office/drawing/2010/main" val="0"/>
              </a:ext>
            </a:extLst>
          </a:blip>
          <a:srcRect/>
          <a:stretch>
            <a:fillRect/>
          </a:stretch>
        </p:blipFill>
        <p:spPr bwMode="auto">
          <a:xfrm>
            <a:off x="5374402" y="3587671"/>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5348574" y="3440923"/>
            <a:ext cx="468398" cy="246221"/>
          </a:xfrm>
          <a:prstGeom prst="rect">
            <a:avLst/>
          </a:prstGeom>
        </p:spPr>
        <p:txBody>
          <a:bodyPr wrap="none">
            <a:spAutoFit/>
          </a:bodyPr>
          <a:lstStyle/>
          <a:p>
            <a:pPr algn="ctr" fontAlgn="base">
              <a:spcBef>
                <a:spcPct val="50000"/>
              </a:spcBef>
              <a:spcAft>
                <a:spcPct val="0"/>
              </a:spcAft>
              <a:defRPr/>
            </a:pPr>
            <a:r>
              <a:rPr lang="en-US" sz="1000" b="1" kern="0" dirty="0">
                <a:solidFill>
                  <a:schemeClr val="accent5"/>
                </a:solidFill>
              </a:rPr>
              <a:t>Cash</a:t>
            </a:r>
          </a:p>
        </p:txBody>
      </p:sp>
      <p:sp>
        <p:nvSpPr>
          <p:cNvPr id="30" name="Rectangle 29"/>
          <p:cNvSpPr/>
          <p:nvPr/>
        </p:nvSpPr>
        <p:spPr>
          <a:xfrm>
            <a:off x="3041547" y="3240602"/>
            <a:ext cx="1175322" cy="246221"/>
          </a:xfrm>
          <a:prstGeom prst="rect">
            <a:avLst/>
          </a:prstGeom>
        </p:spPr>
        <p:txBody>
          <a:bodyPr wrap="none">
            <a:spAutoFit/>
          </a:bodyPr>
          <a:lstStyle/>
          <a:p>
            <a:pPr algn="ctr" fontAlgn="base">
              <a:spcBef>
                <a:spcPct val="50000"/>
              </a:spcBef>
              <a:spcAft>
                <a:spcPct val="0"/>
              </a:spcAft>
            </a:pPr>
            <a:r>
              <a:rPr lang="en-US" sz="1000" b="1" dirty="0">
                <a:solidFill>
                  <a:schemeClr val="accent4"/>
                </a:solidFill>
              </a:rPr>
              <a:t>Work in progress</a:t>
            </a:r>
          </a:p>
        </p:txBody>
      </p:sp>
      <p:cxnSp>
        <p:nvCxnSpPr>
          <p:cNvPr id="31" name="Straight Arrow Connector 30"/>
          <p:cNvCxnSpPr>
            <a:stCxn id="14" idx="2"/>
            <a:endCxn id="30" idx="0"/>
          </p:cNvCxnSpPr>
          <p:nvPr/>
        </p:nvCxnSpPr>
        <p:spPr bwMode="auto">
          <a:xfrm flipH="1">
            <a:off x="3629208" y="2682389"/>
            <a:ext cx="648" cy="558213"/>
          </a:xfrm>
          <a:prstGeom prst="straightConnector1">
            <a:avLst/>
          </a:prstGeom>
          <a:solidFill>
            <a:srgbClr val="FF6600"/>
          </a:solidFill>
          <a:ln w="19050" cap="flat" cmpd="sng" algn="ctr">
            <a:solidFill>
              <a:schemeClr val="accent4"/>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p:cNvCxnSpPr/>
          <p:nvPr/>
        </p:nvCxnSpPr>
        <p:spPr bwMode="auto">
          <a:xfrm flipH="1">
            <a:off x="3629208" y="4080316"/>
            <a:ext cx="3939" cy="421881"/>
          </a:xfrm>
          <a:prstGeom prst="straightConnector1">
            <a:avLst/>
          </a:prstGeom>
          <a:solidFill>
            <a:srgbClr val="FF6600"/>
          </a:solidFill>
          <a:ln w="19050" cap="flat" cmpd="sng" algn="ctr">
            <a:solidFill>
              <a:schemeClr val="accent4"/>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Arrow Connector 32"/>
          <p:cNvCxnSpPr>
            <a:stCxn id="24" idx="0"/>
            <a:endCxn id="28" idx="2"/>
          </p:cNvCxnSpPr>
          <p:nvPr/>
        </p:nvCxnSpPr>
        <p:spPr bwMode="auto">
          <a:xfrm flipV="1">
            <a:off x="5600727" y="4044871"/>
            <a:ext cx="2275" cy="420671"/>
          </a:xfrm>
          <a:prstGeom prst="straightConnector1">
            <a:avLst/>
          </a:prstGeom>
          <a:solidFill>
            <a:srgbClr val="FF6600"/>
          </a:solidFill>
          <a:ln w="19050" cap="flat" cmpd="sng" algn="ctr">
            <a:solidFill>
              <a:schemeClr val="accent5"/>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a:stCxn id="29" idx="0"/>
            <a:endCxn id="21" idx="2"/>
          </p:cNvCxnSpPr>
          <p:nvPr/>
        </p:nvCxnSpPr>
        <p:spPr bwMode="auto">
          <a:xfrm flipV="1">
            <a:off x="5582773" y="3093794"/>
            <a:ext cx="1707" cy="347129"/>
          </a:xfrm>
          <a:prstGeom prst="straightConnector1">
            <a:avLst/>
          </a:prstGeom>
          <a:solidFill>
            <a:srgbClr val="FF6600"/>
          </a:solidFill>
          <a:ln w="19050" cap="flat" cmpd="sng" algn="ctr">
            <a:solidFill>
              <a:schemeClr val="accent5"/>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5" name="Group 34"/>
          <p:cNvGrpSpPr/>
          <p:nvPr/>
        </p:nvGrpSpPr>
        <p:grpSpPr>
          <a:xfrm>
            <a:off x="4176073" y="1526670"/>
            <a:ext cx="852862" cy="709251"/>
            <a:chOff x="3556822" y="1354349"/>
            <a:chExt cx="852862" cy="709251"/>
          </a:xfrm>
        </p:grpSpPr>
        <p:pic>
          <p:nvPicPr>
            <p:cNvPr id="36" name="Picture 6" descr="https://encrypted-tbn2.gstatic.com/images?q=tbn:ANd9GcR-KDWYjt7kD4bUwdfGa5RisN567dP0Q7yrQtXUGU-77j6nB5iV"/>
            <p:cNvPicPr>
              <a:picLocks noChangeAspect="1" noChangeArrowheads="1"/>
            </p:cNvPicPr>
            <p:nvPr/>
          </p:nvPicPr>
          <p:blipFill rotWithShape="1">
            <a:blip r:embed="rId7" cstate="print">
              <a:grayscl/>
              <a:extLst>
                <a:ext uri="{BEBA8EAE-BF5A-486C-A8C5-ECC9F3942E4B}">
                  <a14:imgProps xmlns:a14="http://schemas.microsoft.com/office/drawing/2010/main">
                    <a14:imgLayer r:embed="rId8">
                      <a14:imgEffect>
                        <a14:backgroundRemoval t="9804" b="94118" l="0" r="100000">
                          <a14:foregroundMark x1="62255" y1="40686" x2="62255" y2="40686"/>
                          <a14:foregroundMark x1="71569" y1="19118" x2="71569" y2="19118"/>
                        </a14:backgroundRemoval>
                      </a14:imgEffect>
                    </a14:imgLayer>
                  </a14:imgProps>
                </a:ext>
                <a:ext uri="{28A0092B-C50C-407E-A947-70E740481C1C}">
                  <a14:useLocalDpi xmlns:a14="http://schemas.microsoft.com/office/drawing/2010/main" val="0"/>
                </a:ext>
              </a:extLst>
            </a:blip>
            <a:srcRect t="6429" b="-1"/>
            <a:stretch/>
          </p:blipFill>
          <p:spPr bwMode="auto">
            <a:xfrm>
              <a:off x="3702078" y="1509020"/>
              <a:ext cx="562351" cy="55458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3556822" y="1354349"/>
              <a:ext cx="852862" cy="230832"/>
            </a:xfrm>
            <a:prstGeom prst="rect">
              <a:avLst/>
            </a:prstGeom>
            <a:noFill/>
          </p:spPr>
          <p:txBody>
            <a:bodyPr wrap="square" rtlCol="0">
              <a:spAutoFit/>
            </a:bodyPr>
            <a:lstStyle/>
            <a:p>
              <a:pPr algn="ctr" fontAlgn="base">
                <a:spcBef>
                  <a:spcPct val="50000"/>
                </a:spcBef>
                <a:spcAft>
                  <a:spcPct val="0"/>
                </a:spcAft>
                <a:defRPr/>
              </a:pPr>
              <a:r>
                <a:rPr lang="en-US" sz="900" b="1" kern="0" dirty="0">
                  <a:solidFill>
                    <a:schemeClr val="bg2">
                      <a:lumMod val="50000"/>
                    </a:schemeClr>
                  </a:solidFill>
                </a:rPr>
                <a:t>Suppliers</a:t>
              </a:r>
            </a:p>
          </p:txBody>
        </p:sp>
      </p:grpSp>
      <p:grpSp>
        <p:nvGrpSpPr>
          <p:cNvPr id="38" name="Group 37"/>
          <p:cNvGrpSpPr/>
          <p:nvPr/>
        </p:nvGrpSpPr>
        <p:grpSpPr>
          <a:xfrm>
            <a:off x="4176074" y="5310402"/>
            <a:ext cx="852862" cy="821210"/>
            <a:chOff x="4006183" y="5270576"/>
            <a:chExt cx="852862" cy="821210"/>
          </a:xfrm>
        </p:grpSpPr>
        <p:pic>
          <p:nvPicPr>
            <p:cNvPr id="39" name="Picture 18" descr="http://cdn2.hubspot.net/hub/171726/file-352237927-png/webicons/Closing_Customers.png?t=1429621672233"/>
            <p:cNvPicPr>
              <a:picLocks noChangeAspect="1" noChangeArrowheads="1"/>
            </p:cNvPicPr>
            <p:nvPr/>
          </p:nvPicPr>
          <p:blipFill>
            <a:blip r:embed="rId9" cstate="print">
              <a:grayscl/>
              <a:extLst>
                <a:ext uri="{28A0092B-C50C-407E-A947-70E740481C1C}">
                  <a14:useLocalDpi xmlns:a14="http://schemas.microsoft.com/office/drawing/2010/main" val="0"/>
                </a:ext>
              </a:extLst>
            </a:blip>
            <a:srcRect/>
            <a:stretch>
              <a:fillRect/>
            </a:stretch>
          </p:blipFill>
          <p:spPr bwMode="auto">
            <a:xfrm>
              <a:off x="4091124" y="5408806"/>
              <a:ext cx="682980" cy="682980"/>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4006183" y="5270576"/>
              <a:ext cx="852862" cy="230832"/>
            </a:xfrm>
            <a:prstGeom prst="rect">
              <a:avLst/>
            </a:prstGeom>
            <a:noFill/>
          </p:spPr>
          <p:txBody>
            <a:bodyPr wrap="square" rtlCol="0">
              <a:spAutoFit/>
            </a:bodyPr>
            <a:lstStyle/>
            <a:p>
              <a:pPr algn="ctr" fontAlgn="base">
                <a:spcBef>
                  <a:spcPct val="50000"/>
                </a:spcBef>
                <a:spcAft>
                  <a:spcPct val="0"/>
                </a:spcAft>
              </a:pPr>
              <a:r>
                <a:rPr lang="en-US" sz="900" b="1" dirty="0">
                  <a:solidFill>
                    <a:schemeClr val="bg2">
                      <a:lumMod val="50000"/>
                    </a:schemeClr>
                  </a:solidFill>
                </a:rPr>
                <a:t>Customers</a:t>
              </a:r>
            </a:p>
          </p:txBody>
        </p:sp>
      </p:grpSp>
      <p:sp>
        <p:nvSpPr>
          <p:cNvPr id="41" name="Rectangle 40"/>
          <p:cNvSpPr/>
          <p:nvPr/>
        </p:nvSpPr>
        <p:spPr>
          <a:xfrm>
            <a:off x="7215666" y="1171575"/>
            <a:ext cx="1348446" cy="261610"/>
          </a:xfrm>
          <a:prstGeom prst="rect">
            <a:avLst/>
          </a:prstGeom>
        </p:spPr>
        <p:txBody>
          <a:bodyPr wrap="none">
            <a:spAutoFit/>
          </a:bodyPr>
          <a:lstStyle/>
          <a:p>
            <a:r>
              <a:rPr lang="en-GB" sz="1100" dirty="0">
                <a:solidFill>
                  <a:srgbClr val="FF6600"/>
                </a:solidFill>
                <a:ea typeface="Arial Unicode MS"/>
                <a:cs typeface="Arial Unicode MS"/>
              </a:rPr>
              <a:t>External solutions</a:t>
            </a:r>
            <a:endParaRPr lang="en-US" sz="1100" dirty="0">
              <a:solidFill>
                <a:srgbClr val="FF6600"/>
              </a:solidFill>
            </a:endParaRPr>
          </a:p>
        </p:txBody>
      </p:sp>
      <p:sp>
        <p:nvSpPr>
          <p:cNvPr id="42" name="Rounded Rectangle 41"/>
          <p:cNvSpPr/>
          <p:nvPr/>
        </p:nvSpPr>
        <p:spPr>
          <a:xfrm>
            <a:off x="1454592" y="2404201"/>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A/P process improvement</a:t>
            </a:r>
          </a:p>
        </p:txBody>
      </p:sp>
      <p:sp>
        <p:nvSpPr>
          <p:cNvPr id="43" name="Rounded Rectangle 42"/>
          <p:cNvSpPr/>
          <p:nvPr/>
        </p:nvSpPr>
        <p:spPr>
          <a:xfrm>
            <a:off x="1454592" y="3169122"/>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Inventory management</a:t>
            </a:r>
          </a:p>
        </p:txBody>
      </p:sp>
      <p:sp>
        <p:nvSpPr>
          <p:cNvPr id="44" name="Rounded Rectangle 43"/>
          <p:cNvSpPr/>
          <p:nvPr/>
        </p:nvSpPr>
        <p:spPr>
          <a:xfrm>
            <a:off x="1454594" y="3931122"/>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Incentives alignment</a:t>
            </a:r>
          </a:p>
        </p:txBody>
      </p:sp>
      <p:sp>
        <p:nvSpPr>
          <p:cNvPr id="45" name="Rounded Rectangle 44"/>
          <p:cNvSpPr/>
          <p:nvPr/>
        </p:nvSpPr>
        <p:spPr>
          <a:xfrm>
            <a:off x="1454593" y="4690201"/>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A/R process improvement</a:t>
            </a:r>
          </a:p>
        </p:txBody>
      </p:sp>
      <p:sp>
        <p:nvSpPr>
          <p:cNvPr id="46" name="Rounded Rectangle 45"/>
          <p:cNvSpPr/>
          <p:nvPr/>
        </p:nvSpPr>
        <p:spPr>
          <a:xfrm>
            <a:off x="1454593" y="5447058"/>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smtClean="0">
                <a:solidFill>
                  <a:srgbClr val="808080"/>
                </a:solidFill>
                <a:ea typeface="Arial Unicode MS"/>
                <a:cs typeface="Arial Unicode MS"/>
              </a:rPr>
              <a:t>Centralise </a:t>
            </a:r>
            <a:r>
              <a:rPr lang="en-GB" sz="1000" b="1" kern="0" dirty="0">
                <a:solidFill>
                  <a:srgbClr val="808080"/>
                </a:solidFill>
                <a:ea typeface="Arial Unicode MS"/>
                <a:cs typeface="Arial Unicode MS"/>
              </a:rPr>
              <a:t>treasury</a:t>
            </a:r>
          </a:p>
        </p:txBody>
      </p:sp>
      <p:sp>
        <p:nvSpPr>
          <p:cNvPr id="47" name="Rounded Rectangle 46"/>
          <p:cNvSpPr/>
          <p:nvPr/>
        </p:nvSpPr>
        <p:spPr>
          <a:xfrm>
            <a:off x="1454592" y="1607302"/>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Rationalise purchasing</a:t>
            </a:r>
          </a:p>
        </p:txBody>
      </p:sp>
      <p:grpSp>
        <p:nvGrpSpPr>
          <p:cNvPr id="49" name="Group 48"/>
          <p:cNvGrpSpPr/>
          <p:nvPr/>
        </p:nvGrpSpPr>
        <p:grpSpPr>
          <a:xfrm>
            <a:off x="678670" y="2407122"/>
            <a:ext cx="731520" cy="685800"/>
            <a:chOff x="230995" y="2667000"/>
            <a:chExt cx="731520" cy="685800"/>
          </a:xfrm>
        </p:grpSpPr>
        <p:sp>
          <p:nvSpPr>
            <p:cNvPr id="50" name="Rounded Rectangle 49"/>
            <p:cNvSpPr/>
            <p:nvPr/>
          </p:nvSpPr>
          <p:spPr>
            <a:xfrm>
              <a:off x="230995" y="2667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51" name="Picture 4" descr="https://cdn4.iconfinder.com/data/icons/pretty_office_3/256/Sales-by-Payment-Method-rep.png"/>
            <p:cNvPicPr>
              <a:picLocks noChangeAspect="1" noChangeArrowheads="1"/>
            </p:cNvPicPr>
            <p:nvPr/>
          </p:nvPicPr>
          <p:blipFill rotWithShape="1">
            <a:blip r:embed="rId10" cstate="print">
              <a:grayscl/>
              <a:extLst>
                <a:ext uri="{28A0092B-C50C-407E-A947-70E740481C1C}">
                  <a14:useLocalDpi xmlns:a14="http://schemas.microsoft.com/office/drawing/2010/main" val="0"/>
                </a:ext>
              </a:extLst>
            </a:blip>
            <a:srcRect l="12890" r="12890" b="8125"/>
            <a:stretch/>
          </p:blipFill>
          <p:spPr bwMode="auto">
            <a:xfrm>
              <a:off x="421012" y="2778379"/>
              <a:ext cx="369335" cy="457200"/>
            </a:xfrm>
            <a:prstGeom prst="roundRect">
              <a:avLst/>
            </a:prstGeom>
            <a:noFill/>
            <a:extLst>
              <a:ext uri="{909E8E84-426E-40DD-AFC4-6F175D3DCCD1}">
                <a14:hiddenFill xmlns:a14="http://schemas.microsoft.com/office/drawing/2010/main">
                  <a:solidFill>
                    <a:srgbClr val="FFFFFF"/>
                  </a:solidFill>
                </a14:hiddenFill>
              </a:ext>
            </a:extLst>
          </p:spPr>
        </p:pic>
      </p:grpSp>
      <p:grpSp>
        <p:nvGrpSpPr>
          <p:cNvPr id="52" name="Group 51"/>
          <p:cNvGrpSpPr/>
          <p:nvPr/>
        </p:nvGrpSpPr>
        <p:grpSpPr>
          <a:xfrm>
            <a:off x="678670" y="3169122"/>
            <a:ext cx="731520" cy="685800"/>
            <a:chOff x="230995" y="3429000"/>
            <a:chExt cx="731520" cy="685800"/>
          </a:xfrm>
        </p:grpSpPr>
        <p:sp>
          <p:nvSpPr>
            <p:cNvPr id="53" name="Rounded Rectangle 52"/>
            <p:cNvSpPr/>
            <p:nvPr/>
          </p:nvSpPr>
          <p:spPr>
            <a:xfrm>
              <a:off x="230995" y="3429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54" name="Picture 7"/>
            <p:cNvPicPr>
              <a:picLocks noChangeAspect="1" noChangeArrowheads="1"/>
            </p:cNvPicPr>
            <p:nvPr/>
          </p:nvPicPr>
          <p:blipFill>
            <a:blip r:embed="rId11"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364827" y="3543360"/>
              <a:ext cx="48170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5" name="Group 54"/>
          <p:cNvGrpSpPr/>
          <p:nvPr/>
        </p:nvGrpSpPr>
        <p:grpSpPr>
          <a:xfrm>
            <a:off x="678670" y="1613399"/>
            <a:ext cx="731520" cy="685800"/>
            <a:chOff x="230995" y="1905000"/>
            <a:chExt cx="731520" cy="685800"/>
          </a:xfrm>
        </p:grpSpPr>
        <p:sp>
          <p:nvSpPr>
            <p:cNvPr id="56" name="Rounded Rectangle 55"/>
            <p:cNvSpPr/>
            <p:nvPr/>
          </p:nvSpPr>
          <p:spPr>
            <a:xfrm>
              <a:off x="230995" y="1905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57" name="Picture 9" descr="http://www.mediabistro.com/alltwitter/files/2012/08/shopping-cart-icon.png"/>
            <p:cNvPicPr>
              <a:picLocks noChangeAspect="1" noChangeArrowheads="1"/>
            </p:cNvPicPr>
            <p:nvPr/>
          </p:nvPicPr>
          <p:blipFill>
            <a:blip r:embed="rId1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377079" y="1997435"/>
              <a:ext cx="457200" cy="457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8" name="Group 57"/>
          <p:cNvGrpSpPr/>
          <p:nvPr/>
        </p:nvGrpSpPr>
        <p:grpSpPr>
          <a:xfrm>
            <a:off x="678670" y="3931122"/>
            <a:ext cx="731520" cy="685800"/>
            <a:chOff x="230995" y="4191000"/>
            <a:chExt cx="731520" cy="685800"/>
          </a:xfrm>
        </p:grpSpPr>
        <p:sp>
          <p:nvSpPr>
            <p:cNvPr id="59" name="Rounded Rectangle 58"/>
            <p:cNvSpPr/>
            <p:nvPr/>
          </p:nvSpPr>
          <p:spPr>
            <a:xfrm>
              <a:off x="230995" y="4191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60" name="Picture 11" descr="http://beta.geostrategies.com/wp-content/uploads/2013/09/brain2.png"/>
            <p:cNvPicPr>
              <a:picLocks noChangeAspect="1" noChangeArrowheads="1"/>
            </p:cNvPicPr>
            <p:nvPr/>
          </p:nvPicPr>
          <p:blipFill rotWithShape="1">
            <a:blip r:embed="rId13" cstate="print">
              <a:grayscl/>
              <a:extLst>
                <a:ext uri="{28A0092B-C50C-407E-A947-70E740481C1C}">
                  <a14:useLocalDpi xmlns:a14="http://schemas.microsoft.com/office/drawing/2010/main" val="0"/>
                </a:ext>
              </a:extLst>
            </a:blip>
            <a:srcRect l="24238" t="6663" r="26389" b="7072"/>
            <a:stretch/>
          </p:blipFill>
          <p:spPr bwMode="auto">
            <a:xfrm flipH="1">
              <a:off x="401642" y="4305300"/>
              <a:ext cx="408075" cy="457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p:cNvGrpSpPr/>
          <p:nvPr/>
        </p:nvGrpSpPr>
        <p:grpSpPr>
          <a:xfrm>
            <a:off x="678670" y="4693122"/>
            <a:ext cx="731520" cy="685800"/>
            <a:chOff x="230995" y="4953000"/>
            <a:chExt cx="731520" cy="685800"/>
          </a:xfrm>
        </p:grpSpPr>
        <p:sp>
          <p:nvSpPr>
            <p:cNvPr id="62" name="Rounded Rectangle 61"/>
            <p:cNvSpPr/>
            <p:nvPr/>
          </p:nvSpPr>
          <p:spPr>
            <a:xfrm>
              <a:off x="230995" y="4953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63" name="Picture 13" descr="http://files.softicons.com/download/business-icons/desktop-business-icons-by-aha-soft/png/256x256/money.png"/>
            <p:cNvPicPr>
              <a:picLocks noChangeAspect="1" noChangeArrowheads="1"/>
            </p:cNvPicPr>
            <p:nvPr/>
          </p:nvPicPr>
          <p:blipFill>
            <a:blip r:embed="rId14" cstate="print">
              <a:grayscl/>
              <a:extLst>
                <a:ext uri="{28A0092B-C50C-407E-A947-70E740481C1C}">
                  <a14:useLocalDpi xmlns:a14="http://schemas.microsoft.com/office/drawing/2010/main" val="0"/>
                </a:ext>
              </a:extLst>
            </a:blip>
            <a:srcRect/>
            <a:stretch>
              <a:fillRect/>
            </a:stretch>
          </p:blipFill>
          <p:spPr bwMode="auto">
            <a:xfrm>
              <a:off x="377079" y="5057365"/>
              <a:ext cx="457200" cy="457200"/>
            </a:xfrm>
            <a:prstGeom prst="rect">
              <a:avLst/>
            </a:prstGeom>
            <a:noFill/>
            <a:extLst>
              <a:ext uri="{909E8E84-426E-40DD-AFC4-6F175D3DCCD1}">
                <a14:hiddenFill xmlns:a14="http://schemas.microsoft.com/office/drawing/2010/main">
                  <a:solidFill>
                    <a:srgbClr val="FFFFFF"/>
                  </a:solidFill>
                </a14:hiddenFill>
              </a:ext>
            </a:extLst>
          </p:spPr>
        </p:pic>
      </p:grpSp>
      <p:sp>
        <p:nvSpPr>
          <p:cNvPr id="64" name="Rounded Rectangle 63"/>
          <p:cNvSpPr/>
          <p:nvPr/>
        </p:nvSpPr>
        <p:spPr>
          <a:xfrm>
            <a:off x="678670" y="5447058"/>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grpSp>
        <p:nvGrpSpPr>
          <p:cNvPr id="65" name="Group 64"/>
          <p:cNvGrpSpPr/>
          <p:nvPr/>
        </p:nvGrpSpPr>
        <p:grpSpPr>
          <a:xfrm>
            <a:off x="730192" y="5496824"/>
            <a:ext cx="632058" cy="603707"/>
            <a:chOff x="577792" y="5230673"/>
            <a:chExt cx="632058" cy="603707"/>
          </a:xfrm>
        </p:grpSpPr>
        <p:pic>
          <p:nvPicPr>
            <p:cNvPr id="66" name="Picture 41" descr="http://www.ibom.biz/images/bank-building-icon.jpg"/>
            <p:cNvPicPr>
              <a:picLocks noChangeAspect="1" noChangeArrowheads="1"/>
            </p:cNvPicPr>
            <p:nvPr/>
          </p:nvPicPr>
          <p:blipFill rotWithShape="1">
            <a:blip r:embed="rId15"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l="11216" t="6145" r="9985" b="9098"/>
            <a:stretch/>
          </p:blipFill>
          <p:spPr bwMode="auto">
            <a:xfrm>
              <a:off x="746280" y="5381033"/>
              <a:ext cx="274320" cy="236048"/>
            </a:xfrm>
            <a:prstGeom prst="rect">
              <a:avLst/>
            </a:prstGeom>
            <a:noFill/>
            <a:extLst>
              <a:ext uri="{909E8E84-426E-40DD-AFC4-6F175D3DCCD1}">
                <a14:hiddenFill xmlns:a14="http://schemas.microsoft.com/office/drawing/2010/main">
                  <a:solidFill>
                    <a:srgbClr val="FFFFFF"/>
                  </a:solidFill>
                </a14:hiddenFill>
              </a:ext>
            </a:extLst>
          </p:spPr>
        </p:pic>
        <p:grpSp>
          <p:nvGrpSpPr>
            <p:cNvPr id="67" name="Group 66"/>
            <p:cNvGrpSpPr/>
            <p:nvPr/>
          </p:nvGrpSpPr>
          <p:grpSpPr>
            <a:xfrm>
              <a:off x="577792" y="5230673"/>
              <a:ext cx="212032" cy="234454"/>
              <a:chOff x="577792" y="5306873"/>
              <a:chExt cx="212032" cy="234454"/>
            </a:xfrm>
          </p:grpSpPr>
          <p:sp>
            <p:nvSpPr>
              <p:cNvPr id="77" name="Right Arrow 76"/>
              <p:cNvSpPr/>
              <p:nvPr/>
            </p:nvSpPr>
            <p:spPr bwMode="auto">
              <a:xfrm rot="2746660">
                <a:off x="570538" y="5314127"/>
                <a:ext cx="226540" cy="212032"/>
              </a:xfrm>
              <a:prstGeom prst="rightArrow">
                <a:avLst/>
              </a:prstGeom>
              <a:solidFill>
                <a:schemeClr val="bg2">
                  <a:lumMod val="20000"/>
                  <a:lumOff val="80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8" name="TextBox 77"/>
              <p:cNvSpPr txBox="1"/>
              <p:nvPr/>
            </p:nvSpPr>
            <p:spPr>
              <a:xfrm>
                <a:off x="618191" y="5325883"/>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nvGrpSpPr>
            <p:cNvPr id="68" name="Group 67"/>
            <p:cNvGrpSpPr/>
            <p:nvPr/>
          </p:nvGrpSpPr>
          <p:grpSpPr>
            <a:xfrm>
              <a:off x="577812" y="5594103"/>
              <a:ext cx="212032" cy="240277"/>
              <a:chOff x="577812" y="5670303"/>
              <a:chExt cx="212032" cy="240277"/>
            </a:xfrm>
          </p:grpSpPr>
          <p:sp>
            <p:nvSpPr>
              <p:cNvPr id="75" name="Right Arrow 74"/>
              <p:cNvSpPr/>
              <p:nvPr/>
            </p:nvSpPr>
            <p:spPr bwMode="auto">
              <a:xfrm rot="18844273">
                <a:off x="570558" y="5691294"/>
                <a:ext cx="226540" cy="212032"/>
              </a:xfrm>
              <a:prstGeom prst="rightArrow">
                <a:avLst/>
              </a:prstGeom>
              <a:solidFill>
                <a:schemeClr val="bg1">
                  <a:lumMod val="50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6" name="TextBox 75"/>
              <p:cNvSpPr txBox="1"/>
              <p:nvPr/>
            </p:nvSpPr>
            <p:spPr>
              <a:xfrm>
                <a:off x="622195" y="5670303"/>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nvGrpSpPr>
            <p:cNvPr id="69" name="Group 68"/>
            <p:cNvGrpSpPr/>
            <p:nvPr/>
          </p:nvGrpSpPr>
          <p:grpSpPr>
            <a:xfrm>
              <a:off x="990563" y="5600453"/>
              <a:ext cx="212032" cy="233927"/>
              <a:chOff x="990563" y="5676653"/>
              <a:chExt cx="212032" cy="233927"/>
            </a:xfrm>
          </p:grpSpPr>
          <p:sp>
            <p:nvSpPr>
              <p:cNvPr id="73" name="Right Arrow 72"/>
              <p:cNvSpPr/>
              <p:nvPr/>
            </p:nvSpPr>
            <p:spPr bwMode="auto">
              <a:xfrm rot="13683002">
                <a:off x="983309" y="5691294"/>
                <a:ext cx="226540" cy="212032"/>
              </a:xfrm>
              <a:prstGeom prst="rightArrow">
                <a:avLst/>
              </a:prstGeom>
              <a:solidFill>
                <a:schemeClr val="bg2">
                  <a:lumMod val="75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4" name="TextBox 73"/>
              <p:cNvSpPr txBox="1"/>
              <p:nvPr/>
            </p:nvSpPr>
            <p:spPr>
              <a:xfrm>
                <a:off x="1015473" y="5676653"/>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nvGrpSpPr>
            <p:cNvPr id="70" name="Group 69"/>
            <p:cNvGrpSpPr/>
            <p:nvPr/>
          </p:nvGrpSpPr>
          <p:grpSpPr>
            <a:xfrm>
              <a:off x="983310" y="5238810"/>
              <a:ext cx="226540" cy="228011"/>
              <a:chOff x="983310" y="5315010"/>
              <a:chExt cx="226540" cy="228011"/>
            </a:xfrm>
          </p:grpSpPr>
          <p:sp>
            <p:nvSpPr>
              <p:cNvPr id="71" name="Right Arrow 70"/>
              <p:cNvSpPr/>
              <p:nvPr/>
            </p:nvSpPr>
            <p:spPr bwMode="auto">
              <a:xfrm rot="8359292">
                <a:off x="983310" y="5315010"/>
                <a:ext cx="226540" cy="212032"/>
              </a:xfrm>
              <a:prstGeom prst="rightArrow">
                <a:avLst/>
              </a:prstGeom>
              <a:solidFill>
                <a:schemeClr val="accent2"/>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2" name="TextBox 71"/>
              <p:cNvSpPr txBox="1"/>
              <p:nvPr/>
            </p:nvSpPr>
            <p:spPr>
              <a:xfrm>
                <a:off x="1006119" y="5327577"/>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pic>
        <p:nvPicPr>
          <p:cNvPr id="79" name="Picture 43" descr="http://www.elemica.com/wp-content/uploads/2013/04/supply-chain.png"/>
          <p:cNvPicPr>
            <a:picLocks noChangeAspect="1" noChangeArrowheads="1"/>
          </p:cNvPicPr>
          <p:nvPr/>
        </p:nvPicPr>
        <p:blipFill>
          <a:blip r:embed="rId16" cstate="print">
            <a:duotone>
              <a:schemeClr val="bg2">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025149" y="1496091"/>
            <a:ext cx="682417" cy="545934"/>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79"/>
          <p:cNvSpPr/>
          <p:nvPr/>
        </p:nvSpPr>
        <p:spPr>
          <a:xfrm>
            <a:off x="7707568" y="1584392"/>
            <a:ext cx="1221721" cy="400110"/>
          </a:xfrm>
          <a:prstGeom prst="rect">
            <a:avLst/>
          </a:prstGeom>
        </p:spPr>
        <p:txBody>
          <a:bodyPr wrap="square">
            <a:spAutoFit/>
          </a:bodyPr>
          <a:lstStyle/>
          <a:p>
            <a:pPr fontAlgn="base">
              <a:spcBef>
                <a:spcPct val="50000"/>
              </a:spcBef>
              <a:spcAft>
                <a:spcPct val="0"/>
              </a:spcAft>
              <a:defRPr/>
            </a:pPr>
            <a:r>
              <a:rPr lang="en-US" sz="1000" b="1" kern="0" dirty="0" smtClean="0">
                <a:solidFill>
                  <a:srgbClr val="808080"/>
                </a:solidFill>
              </a:rPr>
              <a:t>Supply Chain Finance</a:t>
            </a:r>
            <a:endParaRPr lang="en-US" sz="1000" b="1" kern="0" dirty="0">
              <a:solidFill>
                <a:srgbClr val="808080"/>
              </a:solidFill>
            </a:endParaRPr>
          </a:p>
        </p:txBody>
      </p:sp>
      <p:sp>
        <p:nvSpPr>
          <p:cNvPr id="81" name="Pentagon 80"/>
          <p:cNvSpPr/>
          <p:nvPr/>
        </p:nvSpPr>
        <p:spPr bwMode="auto">
          <a:xfrm rot="10800000">
            <a:off x="6381751" y="1444556"/>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defRPr/>
            </a:pPr>
            <a:endParaRPr lang="en-US" b="1" kern="0" dirty="0">
              <a:solidFill>
                <a:srgbClr val="000000"/>
              </a:solidFill>
            </a:endParaRPr>
          </a:p>
        </p:txBody>
      </p:sp>
      <p:sp>
        <p:nvSpPr>
          <p:cNvPr id="82" name="Rectangle 81"/>
          <p:cNvSpPr/>
          <p:nvPr/>
        </p:nvSpPr>
        <p:spPr>
          <a:xfrm>
            <a:off x="7764246" y="5736921"/>
            <a:ext cx="1221721" cy="400110"/>
          </a:xfrm>
          <a:prstGeom prst="rect">
            <a:avLst/>
          </a:prstGeom>
        </p:spPr>
        <p:txBody>
          <a:bodyPr wrap="square">
            <a:spAutoFit/>
          </a:bodyPr>
          <a:lstStyle/>
          <a:p>
            <a:pPr fontAlgn="base">
              <a:spcBef>
                <a:spcPct val="50000"/>
              </a:spcBef>
              <a:spcAft>
                <a:spcPct val="0"/>
              </a:spcAft>
            </a:pPr>
            <a:r>
              <a:rPr lang="en-US" sz="1000" b="1" dirty="0" smtClean="0">
                <a:solidFill>
                  <a:schemeClr val="accent1"/>
                </a:solidFill>
              </a:rPr>
              <a:t>Receivable-based </a:t>
            </a:r>
            <a:r>
              <a:rPr lang="en-US" sz="1000" b="1" dirty="0">
                <a:solidFill>
                  <a:schemeClr val="accent1"/>
                </a:solidFill>
              </a:rPr>
              <a:t>finance</a:t>
            </a:r>
          </a:p>
        </p:txBody>
      </p:sp>
      <p:sp>
        <p:nvSpPr>
          <p:cNvPr id="83" name="Pentagon 82"/>
          <p:cNvSpPr/>
          <p:nvPr/>
        </p:nvSpPr>
        <p:spPr bwMode="auto">
          <a:xfrm rot="10800000">
            <a:off x="6390798" y="5601548"/>
            <a:ext cx="2590798" cy="640080"/>
          </a:xfrm>
          <a:prstGeom prst="homePlate">
            <a:avLst>
              <a:gd name="adj" fmla="val 82678"/>
            </a:avLst>
          </a:prstGeom>
          <a:noFill/>
          <a:ln w="28575" cap="flat" cmpd="sng" algn="ctr">
            <a:solidFill>
              <a:schemeClr val="accent1"/>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84" name="Picture 45" descr="http://www.karolia.com/Site/images/AR.png"/>
          <p:cNvPicPr>
            <a:picLocks noChangeAspect="1" noChangeArrowheads="1"/>
          </p:cNvPicPr>
          <p:nvPr/>
        </p:nvPicPr>
        <p:blipFill>
          <a:blip r:embed="rId18" cstate="print">
            <a:grayscl/>
            <a:extLst>
              <a:ext uri="{28A0092B-C50C-407E-A947-70E740481C1C}">
                <a14:useLocalDpi xmlns:a14="http://schemas.microsoft.com/office/drawing/2010/main" val="0"/>
              </a:ext>
            </a:extLst>
          </a:blip>
          <a:srcRect/>
          <a:stretch>
            <a:fillRect/>
          </a:stretch>
        </p:blipFill>
        <p:spPr bwMode="auto">
          <a:xfrm>
            <a:off x="7151175" y="5692987"/>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p:cNvSpPr/>
          <p:nvPr/>
        </p:nvSpPr>
        <p:spPr>
          <a:xfrm>
            <a:off x="7750829" y="2966040"/>
            <a:ext cx="1221721" cy="400110"/>
          </a:xfrm>
          <a:prstGeom prst="rect">
            <a:avLst/>
          </a:prstGeom>
        </p:spPr>
        <p:txBody>
          <a:bodyPr wrap="square">
            <a:spAutoFit/>
          </a:bodyPr>
          <a:lstStyle/>
          <a:p>
            <a:pPr fontAlgn="base">
              <a:spcBef>
                <a:spcPct val="50000"/>
              </a:spcBef>
              <a:spcAft>
                <a:spcPct val="0"/>
              </a:spcAft>
            </a:pPr>
            <a:r>
              <a:rPr lang="en-US" sz="1000" b="1" dirty="0" smtClean="0">
                <a:solidFill>
                  <a:srgbClr val="808080"/>
                </a:solidFill>
              </a:rPr>
              <a:t>L/C’s &amp; </a:t>
            </a:r>
            <a:r>
              <a:rPr lang="en-US" sz="1000" b="1" dirty="0">
                <a:solidFill>
                  <a:srgbClr val="808080"/>
                </a:solidFill>
              </a:rPr>
              <a:t>guarantees</a:t>
            </a:r>
          </a:p>
        </p:txBody>
      </p:sp>
      <p:sp>
        <p:nvSpPr>
          <p:cNvPr id="86" name="Pentagon 85"/>
          <p:cNvSpPr/>
          <p:nvPr/>
        </p:nvSpPr>
        <p:spPr bwMode="auto">
          <a:xfrm rot="10800000">
            <a:off x="6377380" y="2830666"/>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87" name="Picture 47" descr="http://www.cfdt-carrefour-herouville.fr/images/contrat.png"/>
          <p:cNvPicPr>
            <a:picLocks noChangeAspect="1" noChangeArrowheads="1"/>
          </p:cNvPicPr>
          <p:nvPr/>
        </p:nvPicPr>
        <p:blipFill>
          <a:blip r:embed="rId19" cstate="print">
            <a:grayscl/>
            <a:extLst>
              <a:ext uri="{28A0092B-C50C-407E-A947-70E740481C1C}">
                <a14:useLocalDpi xmlns:a14="http://schemas.microsoft.com/office/drawing/2010/main" val="0"/>
              </a:ext>
            </a:extLst>
          </a:blip>
          <a:srcRect/>
          <a:stretch>
            <a:fillRect/>
          </a:stretch>
        </p:blipFill>
        <p:spPr bwMode="auto">
          <a:xfrm>
            <a:off x="7092037" y="2879194"/>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87"/>
          <p:cNvSpPr/>
          <p:nvPr/>
        </p:nvSpPr>
        <p:spPr>
          <a:xfrm>
            <a:off x="7750829" y="3658297"/>
            <a:ext cx="1221721" cy="400110"/>
          </a:xfrm>
          <a:prstGeom prst="rect">
            <a:avLst/>
          </a:prstGeom>
        </p:spPr>
        <p:txBody>
          <a:bodyPr wrap="square">
            <a:spAutoFit/>
          </a:bodyPr>
          <a:lstStyle/>
          <a:p>
            <a:pPr fontAlgn="base">
              <a:spcBef>
                <a:spcPct val="50000"/>
              </a:spcBef>
              <a:spcAft>
                <a:spcPct val="0"/>
              </a:spcAft>
            </a:pPr>
            <a:r>
              <a:rPr lang="en-US" sz="1000" b="1" dirty="0">
                <a:solidFill>
                  <a:srgbClr val="808080"/>
                </a:solidFill>
              </a:rPr>
              <a:t>Payment &amp; cash Management</a:t>
            </a:r>
          </a:p>
        </p:txBody>
      </p:sp>
      <p:sp>
        <p:nvSpPr>
          <p:cNvPr id="89" name="Pentagon 88"/>
          <p:cNvSpPr/>
          <p:nvPr/>
        </p:nvSpPr>
        <p:spPr bwMode="auto">
          <a:xfrm rot="10800000">
            <a:off x="6377380" y="3522923"/>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0" name="Picture 49" descr="https://cdn2.iconfinder.com/data/icons/large-shop-icons/512/Payment_card_credit_pay_cash.png"/>
          <p:cNvPicPr>
            <a:picLocks noChangeAspect="1" noChangeArrowheads="1"/>
          </p:cNvPicPr>
          <p:nvPr/>
        </p:nvPicPr>
        <p:blipFill>
          <a:blip r:embed="rId20" cstate="print">
            <a:grayscl/>
            <a:extLst>
              <a:ext uri="{BEBA8EAE-BF5A-486C-A8C5-ECC9F3942E4B}">
                <a14:imgProps xmlns:a14="http://schemas.microsoft.com/office/drawing/2010/main">
                  <a14:imgLayer r:embed="rId21">
                    <a14:imgEffect>
                      <a14:backgroundRemoval t="8594" b="93750" l="4688" r="96094">
                        <a14:foregroundMark x1="47070" y1="8789" x2="47070" y2="8789"/>
                        <a14:foregroundMark x1="10156" y1="63867" x2="10156" y2="77930"/>
                        <a14:foregroundMark x1="22656" y1="87891" x2="67969" y2="88086"/>
                        <a14:foregroundMark x1="96094" y1="67383" x2="95508" y2="78516"/>
                        <a14:foregroundMark x1="44531" y1="93750" x2="60742" y2="93750"/>
                        <a14:foregroundMark x1="4688" y1="66016" x2="5273" y2="81641"/>
                      </a14:backgroundRemoval>
                    </a14:imgEffect>
                  </a14:imgLayer>
                </a14:imgProps>
              </a:ext>
              <a:ext uri="{28A0092B-C50C-407E-A947-70E740481C1C}">
                <a14:useLocalDpi xmlns:a14="http://schemas.microsoft.com/office/drawing/2010/main" val="0"/>
              </a:ext>
            </a:extLst>
          </a:blip>
          <a:srcRect/>
          <a:stretch>
            <a:fillRect/>
          </a:stretch>
        </p:blipFill>
        <p:spPr bwMode="auto">
          <a:xfrm>
            <a:off x="7092037" y="3588117"/>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91" name="Rectangle 90"/>
          <p:cNvSpPr/>
          <p:nvPr/>
        </p:nvSpPr>
        <p:spPr>
          <a:xfrm>
            <a:off x="7764246" y="4418516"/>
            <a:ext cx="1221721" cy="400110"/>
          </a:xfrm>
          <a:prstGeom prst="rect">
            <a:avLst/>
          </a:prstGeom>
        </p:spPr>
        <p:txBody>
          <a:bodyPr wrap="square">
            <a:spAutoFit/>
          </a:bodyPr>
          <a:lstStyle/>
          <a:p>
            <a:pPr fontAlgn="base">
              <a:spcBef>
                <a:spcPct val="50000"/>
              </a:spcBef>
              <a:spcAft>
                <a:spcPct val="0"/>
              </a:spcAft>
            </a:pPr>
            <a:r>
              <a:rPr lang="en-US" sz="1000" b="1" dirty="0">
                <a:solidFill>
                  <a:srgbClr val="808080"/>
                </a:solidFill>
              </a:rPr>
              <a:t>Risk management</a:t>
            </a:r>
          </a:p>
        </p:txBody>
      </p:sp>
      <p:sp>
        <p:nvSpPr>
          <p:cNvPr id="92" name="Pentagon 91"/>
          <p:cNvSpPr/>
          <p:nvPr/>
        </p:nvSpPr>
        <p:spPr bwMode="auto">
          <a:xfrm rot="10800000">
            <a:off x="6373007" y="4213892"/>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3" name="Picture 51" descr="http://media.dailyfx.com/illustrations/2013/08/29/Identifying_Your_Trading_Risk_Through_Intra-Trade_Drawdowns_body_Picture_2.png"/>
          <p:cNvPicPr>
            <a:picLocks noChangeAspect="1" noChangeArrowheads="1"/>
          </p:cNvPicPr>
          <p:nvPr/>
        </p:nvPicPr>
        <p:blipFill rotWithShape="1">
          <a:blip r:embed="rId2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l="18179" r="25743"/>
          <a:stretch/>
        </p:blipFill>
        <p:spPr bwMode="auto">
          <a:xfrm>
            <a:off x="7092037" y="4296798"/>
            <a:ext cx="548640" cy="473503"/>
          </a:xfrm>
          <a:prstGeom prst="rect">
            <a:avLst/>
          </a:prstGeom>
          <a:noFill/>
          <a:extLst>
            <a:ext uri="{909E8E84-426E-40DD-AFC4-6F175D3DCCD1}">
              <a14:hiddenFill xmlns:a14="http://schemas.microsoft.com/office/drawing/2010/main">
                <a:solidFill>
                  <a:srgbClr val="FFFFFF"/>
                </a:solidFill>
              </a14:hiddenFill>
            </a:ext>
          </a:extLst>
        </p:spPr>
      </p:pic>
      <p:sp>
        <p:nvSpPr>
          <p:cNvPr id="94" name="Rectangle 93"/>
          <p:cNvSpPr/>
          <p:nvPr/>
        </p:nvSpPr>
        <p:spPr>
          <a:xfrm>
            <a:off x="7746457" y="5045348"/>
            <a:ext cx="1221721" cy="400110"/>
          </a:xfrm>
          <a:prstGeom prst="rect">
            <a:avLst/>
          </a:prstGeom>
        </p:spPr>
        <p:txBody>
          <a:bodyPr wrap="square">
            <a:spAutoFit/>
          </a:bodyPr>
          <a:lstStyle/>
          <a:p>
            <a:pPr fontAlgn="base">
              <a:spcBef>
                <a:spcPct val="50000"/>
              </a:spcBef>
              <a:spcAft>
                <a:spcPct val="0"/>
              </a:spcAft>
            </a:pPr>
            <a:r>
              <a:rPr lang="en-US" sz="1000" b="1" dirty="0">
                <a:solidFill>
                  <a:srgbClr val="808080"/>
                </a:solidFill>
              </a:rPr>
              <a:t>Liquidity management</a:t>
            </a:r>
          </a:p>
        </p:txBody>
      </p:sp>
      <p:sp>
        <p:nvSpPr>
          <p:cNvPr id="95" name="Pentagon 94"/>
          <p:cNvSpPr/>
          <p:nvPr/>
        </p:nvSpPr>
        <p:spPr bwMode="auto">
          <a:xfrm rot="10800000">
            <a:off x="6373008" y="4909974"/>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6" name="Picture 55" descr="http://www.4xtrades.com/images/liquidity-risk-200x200.png"/>
          <p:cNvPicPr>
            <a:picLocks noChangeAspect="1" noChangeArrowheads="1"/>
          </p:cNvPicPr>
          <p:nvPr/>
        </p:nvPicPr>
        <p:blipFill>
          <a:blip r:embed="rId23" cstate="print">
            <a:grayscl/>
            <a:extLst>
              <a:ext uri="{28A0092B-C50C-407E-A947-70E740481C1C}">
                <a14:useLocalDpi xmlns:a14="http://schemas.microsoft.com/office/drawing/2010/main" val="0"/>
              </a:ext>
            </a:extLst>
          </a:blip>
          <a:srcRect/>
          <a:stretch>
            <a:fillRect/>
          </a:stretch>
        </p:blipFill>
        <p:spPr bwMode="auto">
          <a:xfrm>
            <a:off x="7105455" y="4955694"/>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97" name="Rectangle 96"/>
          <p:cNvSpPr/>
          <p:nvPr/>
        </p:nvSpPr>
        <p:spPr>
          <a:xfrm>
            <a:off x="7750829" y="2343157"/>
            <a:ext cx="1221721" cy="246221"/>
          </a:xfrm>
          <a:prstGeom prst="rect">
            <a:avLst/>
          </a:prstGeom>
        </p:spPr>
        <p:txBody>
          <a:bodyPr wrap="square">
            <a:spAutoFit/>
          </a:bodyPr>
          <a:lstStyle/>
          <a:p>
            <a:pPr fontAlgn="base">
              <a:spcBef>
                <a:spcPct val="50000"/>
              </a:spcBef>
              <a:spcAft>
                <a:spcPct val="0"/>
              </a:spcAft>
            </a:pPr>
            <a:r>
              <a:rPr lang="en-US" sz="1000" b="1" dirty="0">
                <a:solidFill>
                  <a:srgbClr val="808080"/>
                </a:solidFill>
              </a:rPr>
              <a:t>Cards solutions</a:t>
            </a:r>
          </a:p>
        </p:txBody>
      </p:sp>
      <p:sp>
        <p:nvSpPr>
          <p:cNvPr id="98" name="Pentagon 97"/>
          <p:cNvSpPr/>
          <p:nvPr/>
        </p:nvSpPr>
        <p:spPr bwMode="auto">
          <a:xfrm rot="10800000">
            <a:off x="6370820" y="2138533"/>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9" name="Picture 2" descr="http://www.veryicon.com/icon/256/Business/Payment/Mastercard.png"/>
          <p:cNvPicPr>
            <a:picLocks noChangeAspect="1" noChangeArrowheads="1"/>
          </p:cNvPicPr>
          <p:nvPr/>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41077" y="2101217"/>
            <a:ext cx="677396" cy="677396"/>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7" descr="http://www.nokeweb.fr:8000/_img/img_prlx/rouage.png"/>
          <p:cNvPicPr>
            <a:picLocks noChangeAspect="1" noChangeArrowheads="1"/>
          </p:cNvPicPr>
          <p:nvPr/>
        </p:nvPicPr>
        <p:blipFill>
          <a:blip r:embed="rId25" cstate="print">
            <a:grayscl/>
            <a:extLst>
              <a:ext uri="{28A0092B-C50C-407E-A947-70E740481C1C}">
                <a14:useLocalDpi xmlns:a14="http://schemas.microsoft.com/office/drawing/2010/main" val="0"/>
              </a:ext>
            </a:extLst>
          </a:blip>
          <a:srcRect/>
          <a:stretch>
            <a:fillRect/>
          </a:stretch>
        </p:blipFill>
        <p:spPr bwMode="auto">
          <a:xfrm>
            <a:off x="3318395" y="3389733"/>
            <a:ext cx="568597" cy="584976"/>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45" descr="http://www.karolia.com/Site/images/AR.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151175" y="5692987"/>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5"/>
          <p:cNvSpPr/>
          <p:nvPr/>
        </p:nvSpPr>
        <p:spPr>
          <a:xfrm>
            <a:off x="411480" y="950976"/>
            <a:ext cx="8659368" cy="5431536"/>
          </a:xfrm>
          <a:custGeom>
            <a:avLst/>
            <a:gdLst>
              <a:gd name="connsiteX0" fmla="*/ 8659368 w 8659368"/>
              <a:gd name="connsiteY0" fmla="*/ 4617720 h 5431536"/>
              <a:gd name="connsiteX1" fmla="*/ 5916168 w 8659368"/>
              <a:gd name="connsiteY1" fmla="*/ 4626864 h 5431536"/>
              <a:gd name="connsiteX2" fmla="*/ 5925312 w 8659368"/>
              <a:gd name="connsiteY2" fmla="*/ 5431536 h 5431536"/>
              <a:gd name="connsiteX3" fmla="*/ 0 w 8659368"/>
              <a:gd name="connsiteY3" fmla="*/ 5413248 h 5431536"/>
              <a:gd name="connsiteX4" fmla="*/ 27432 w 8659368"/>
              <a:gd name="connsiteY4" fmla="*/ 0 h 5431536"/>
              <a:gd name="connsiteX5" fmla="*/ 8641080 w 8659368"/>
              <a:gd name="connsiteY5" fmla="*/ 9144 h 5431536"/>
              <a:gd name="connsiteX6" fmla="*/ 8659368 w 8659368"/>
              <a:gd name="connsiteY6" fmla="*/ 4617720 h 543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59368" h="5431536">
                <a:moveTo>
                  <a:pt x="8659368" y="4617720"/>
                </a:moveTo>
                <a:lnTo>
                  <a:pt x="5916168" y="4626864"/>
                </a:lnTo>
                <a:lnTo>
                  <a:pt x="5925312" y="5431536"/>
                </a:lnTo>
                <a:lnTo>
                  <a:pt x="0" y="5413248"/>
                </a:lnTo>
                <a:lnTo>
                  <a:pt x="27432" y="0"/>
                </a:lnTo>
                <a:lnTo>
                  <a:pt x="8641080" y="9144"/>
                </a:lnTo>
                <a:lnTo>
                  <a:pt x="8659368" y="4617720"/>
                </a:lnTo>
                <a:close/>
              </a:path>
            </a:pathLst>
          </a:custGeom>
          <a:solidFill>
            <a:srgbClr val="FFFFFF">
              <a:alpha val="89804"/>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3" name="shpArrow1"/>
          <p:cNvSpPr/>
          <p:nvPr/>
        </p:nvSpPr>
        <p:spPr>
          <a:xfrm>
            <a:off x="2401041" y="5748374"/>
            <a:ext cx="365760" cy="365760"/>
          </a:xfrm>
          <a:prstGeom prst="rightArrow">
            <a:avLst/>
          </a:prstGeom>
          <a:solidFill>
            <a:schemeClr val="accent1"/>
          </a:solidFill>
          <a:ln w="3175" cap="flat" cmpd="sng" algn="ctr">
            <a:noFill/>
            <a:prstDash val="solid"/>
          </a:ln>
          <a:effectLst/>
          <a:extLst/>
        </p:spPr>
        <p:txBody>
          <a:bodyPr lIns="0" tIns="0" rIns="0" bIns="0" rtlCol="0" anchor="ctr"/>
          <a:lstStyle/>
          <a:p>
            <a:pPr algn="ctr" eaLnBrk="0" fontAlgn="base" hangingPunct="0">
              <a:spcBef>
                <a:spcPct val="40000"/>
              </a:spcBef>
              <a:spcAft>
                <a:spcPct val="0"/>
              </a:spcAft>
              <a:defRPr/>
            </a:pPr>
            <a:endParaRPr lang="en-GB" sz="800" kern="0" dirty="0">
              <a:solidFill>
                <a:srgbClr val="FFFFFF"/>
              </a:solidFill>
              <a:ea typeface="Arial Unicode MS"/>
              <a:cs typeface="Arial Unicode MS"/>
            </a:endParaRPr>
          </a:p>
        </p:txBody>
      </p:sp>
      <p:sp>
        <p:nvSpPr>
          <p:cNvPr id="104" name="shpConclusionText1"/>
          <p:cNvSpPr txBox="1"/>
          <p:nvPr/>
        </p:nvSpPr>
        <p:spPr>
          <a:xfrm>
            <a:off x="2847136" y="5854310"/>
            <a:ext cx="4354505" cy="153888"/>
          </a:xfrm>
          <a:prstGeom prst="rect">
            <a:avLst/>
          </a:prstGeom>
          <a:noFill/>
        </p:spPr>
        <p:txBody>
          <a:bodyPr vert="horz" wrap="square" lIns="0" tIns="0" rIns="0" bIns="0" rtlCol="0" anchor="ctr">
            <a:spAutoFit/>
          </a:bodyPr>
          <a:lstStyle/>
          <a:p>
            <a:pPr eaLnBrk="0" fontAlgn="base" hangingPunct="0">
              <a:spcBef>
                <a:spcPct val="40000"/>
              </a:spcBef>
              <a:spcAft>
                <a:spcPct val="0"/>
              </a:spcAft>
            </a:pPr>
            <a:r>
              <a:rPr lang="en-GB" sz="1000" b="1" dirty="0" smtClean="0">
                <a:ea typeface="Arial Unicode MS"/>
                <a:cs typeface="Arial Unicode MS"/>
              </a:rPr>
              <a:t>Best practice treasury can no longer take place in isolation</a:t>
            </a:r>
            <a:endParaRPr lang="en-GB" sz="1000" b="1" dirty="0">
              <a:ea typeface="Arial Unicode MS"/>
              <a:cs typeface="Arial Unicode MS"/>
            </a:endParaRPr>
          </a:p>
        </p:txBody>
      </p:sp>
      <p:sp>
        <p:nvSpPr>
          <p:cNvPr id="105" name="Rectangle 104"/>
          <p:cNvSpPr/>
          <p:nvPr/>
        </p:nvSpPr>
        <p:spPr>
          <a:xfrm>
            <a:off x="203011" y="1196558"/>
            <a:ext cx="2278800" cy="730182"/>
          </a:xfrm>
          <a:prstGeom prst="rect">
            <a:avLst/>
          </a:prstGeom>
          <a:noFill/>
          <a:ln>
            <a:solidFill>
              <a:schemeClr val="accent4"/>
            </a:solidFill>
          </a:ln>
        </p:spPr>
        <p:txBody>
          <a:bodyPr wrap="square" lIns="72000" tIns="72000" rIns="72000" bIns="72000" anchor="ctr" anchorCtr="0">
            <a:spAutoFit/>
          </a:bodyPr>
          <a:lstStyle/>
          <a:p>
            <a:pPr marL="171450" indent="-171450" fontAlgn="base">
              <a:spcBef>
                <a:spcPct val="40000"/>
              </a:spcBef>
              <a:buClr>
                <a:schemeClr val="accent1"/>
              </a:buClr>
              <a:buFont typeface="Arial" panose="020B0604020202020204" pitchFamily="34" charset="0"/>
              <a:buChar char="•"/>
            </a:pPr>
            <a:r>
              <a:rPr lang="en-GB" sz="1000" dirty="0"/>
              <a:t>Centralised receivables collection</a:t>
            </a:r>
          </a:p>
          <a:p>
            <a:pPr marL="171450" indent="-171450" fontAlgn="base">
              <a:spcBef>
                <a:spcPct val="40000"/>
              </a:spcBef>
              <a:buClr>
                <a:schemeClr val="accent1"/>
              </a:buClr>
              <a:buFont typeface="Arial" panose="020B0604020202020204" pitchFamily="34" charset="0"/>
              <a:buChar char="•"/>
            </a:pPr>
            <a:r>
              <a:rPr lang="en-GB" sz="1000" dirty="0"/>
              <a:t>Centralised payments processing</a:t>
            </a:r>
          </a:p>
          <a:p>
            <a:pPr marL="171450" indent="-171450" fontAlgn="base">
              <a:spcBef>
                <a:spcPct val="40000"/>
              </a:spcBef>
              <a:buClr>
                <a:schemeClr val="accent1"/>
              </a:buClr>
              <a:buFont typeface="Arial" panose="020B0604020202020204" pitchFamily="34" charset="0"/>
              <a:buChar char="•"/>
            </a:pPr>
            <a:r>
              <a:rPr lang="en-GB" sz="1000" dirty="0"/>
              <a:t>Increased visibility and monitoring</a:t>
            </a:r>
          </a:p>
        </p:txBody>
      </p:sp>
      <p:sp>
        <p:nvSpPr>
          <p:cNvPr id="106" name="Rectangle 105"/>
          <p:cNvSpPr/>
          <p:nvPr/>
        </p:nvSpPr>
        <p:spPr>
          <a:xfrm>
            <a:off x="211534" y="4128148"/>
            <a:ext cx="2278800" cy="1130291"/>
          </a:xfrm>
          <a:prstGeom prst="rect">
            <a:avLst/>
          </a:prstGeom>
          <a:noFill/>
          <a:ln>
            <a:solidFill>
              <a:schemeClr val="accent4"/>
            </a:solidFill>
          </a:ln>
        </p:spPr>
        <p:txBody>
          <a:bodyPr wrap="square" lIns="72000" tIns="72000" rIns="72000" bIns="72000">
            <a:spAutoFit/>
          </a:bodyPr>
          <a:lstStyle/>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Define and align KPIs and incentives (between procurement, finance and treasury) to support W/C performance </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Monitor early payment and volume discounts</a:t>
            </a:r>
          </a:p>
        </p:txBody>
      </p:sp>
      <p:sp>
        <p:nvSpPr>
          <p:cNvPr id="107" name="Rectangle 106"/>
          <p:cNvSpPr/>
          <p:nvPr/>
        </p:nvSpPr>
        <p:spPr>
          <a:xfrm>
            <a:off x="203012" y="2400743"/>
            <a:ext cx="2278800" cy="1253402"/>
          </a:xfrm>
          <a:prstGeom prst="rect">
            <a:avLst/>
          </a:prstGeom>
          <a:noFill/>
          <a:ln>
            <a:solidFill>
              <a:schemeClr val="accent4"/>
            </a:solidFill>
          </a:ln>
        </p:spPr>
        <p:txBody>
          <a:bodyPr wrap="square" lIns="72000" tIns="72000" rIns="72000" bIns="72000">
            <a:spAutoFit/>
          </a:bodyPr>
          <a:lstStyle/>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Efficient invoicing</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Implementation of direct debits </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Collection and late payment follow up procedure (credit mgnt.)</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Monitor aging and establish clear dispute management</a:t>
            </a:r>
          </a:p>
        </p:txBody>
      </p:sp>
      <p:sp>
        <p:nvSpPr>
          <p:cNvPr id="108" name="Rectangle 107"/>
          <p:cNvSpPr/>
          <p:nvPr/>
        </p:nvSpPr>
        <p:spPr>
          <a:xfrm>
            <a:off x="6685688" y="4280846"/>
            <a:ext cx="2278800" cy="1253402"/>
          </a:xfrm>
          <a:prstGeom prst="rect">
            <a:avLst/>
          </a:prstGeom>
          <a:noFill/>
          <a:ln>
            <a:solidFill>
              <a:schemeClr val="accent4"/>
            </a:solidFill>
          </a:ln>
        </p:spPr>
        <p:txBody>
          <a:bodyPr wrap="square" lIns="72000" tIns="72000" rIns="72000" bIns="72000">
            <a:spAutoFit/>
          </a:bodyPr>
          <a:lstStyle/>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Stock keeping unit management </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Regular sales and operations planning</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Optimal order size and centralised warehouses</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Supplier location</a:t>
            </a:r>
          </a:p>
        </p:txBody>
      </p:sp>
      <p:sp>
        <p:nvSpPr>
          <p:cNvPr id="109" name="Rectangle 108"/>
          <p:cNvSpPr/>
          <p:nvPr/>
        </p:nvSpPr>
        <p:spPr>
          <a:xfrm>
            <a:off x="6685688" y="2839324"/>
            <a:ext cx="2278800" cy="1404000"/>
          </a:xfrm>
          <a:prstGeom prst="rect">
            <a:avLst/>
          </a:prstGeom>
          <a:noFill/>
          <a:ln>
            <a:solidFill>
              <a:schemeClr val="accent4"/>
            </a:solidFill>
          </a:ln>
        </p:spPr>
        <p:txBody>
          <a:bodyPr wrap="square" lIns="72000" tIns="72000" rIns="72000" bIns="72000">
            <a:spAutoFit/>
          </a:bodyPr>
          <a:lstStyle/>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Establish STP via ERP</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Review payment run frequency (e.g. payments once in two weeks) </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Avoid late payment penalties by paying on due date</a:t>
            </a:r>
          </a:p>
          <a:p>
            <a:pPr marL="171450" lvl="1" indent="-171450" fontAlgn="base">
              <a:spcBef>
                <a:spcPct val="40000"/>
              </a:spcBef>
              <a:spcAft>
                <a:spcPct val="0"/>
              </a:spcAft>
              <a:buClr>
                <a:schemeClr val="accent1"/>
              </a:buClr>
              <a:buFont typeface="Arial" pitchFamily="34" charset="0"/>
              <a:buChar char="•"/>
            </a:pPr>
            <a:r>
              <a:rPr lang="en-GB" sz="1000" kern="0" dirty="0">
                <a:ea typeface="Arial Unicode MS"/>
                <a:cs typeface="Arial" pitchFamily="34" charset="0"/>
              </a:rPr>
              <a:t>Avoid early payments </a:t>
            </a:r>
          </a:p>
        </p:txBody>
      </p:sp>
      <p:sp>
        <p:nvSpPr>
          <p:cNvPr id="110" name="Rectangle 109"/>
          <p:cNvSpPr/>
          <p:nvPr/>
        </p:nvSpPr>
        <p:spPr>
          <a:xfrm>
            <a:off x="6685688" y="1196558"/>
            <a:ext cx="2278800" cy="1576567"/>
          </a:xfrm>
          <a:prstGeom prst="rect">
            <a:avLst/>
          </a:prstGeom>
          <a:noFill/>
          <a:ln>
            <a:solidFill>
              <a:schemeClr val="accent4"/>
            </a:solidFill>
          </a:ln>
        </p:spPr>
        <p:txBody>
          <a:bodyPr wrap="square" lIns="72000" tIns="72000" rIns="72000" bIns="72000">
            <a:spAutoFit/>
          </a:bodyPr>
          <a:lstStyle/>
          <a:p>
            <a:pPr marL="171450" lvl="1" indent="-171450" fontAlgn="base">
              <a:spcBef>
                <a:spcPct val="40000"/>
              </a:spcBef>
              <a:spcAft>
                <a:spcPct val="0"/>
              </a:spcAft>
              <a:buClr>
                <a:schemeClr val="accent1"/>
              </a:buClr>
              <a:buFont typeface="Arial" pitchFamily="34" charset="0"/>
              <a:buChar char="•"/>
              <a:defRPr/>
            </a:pPr>
            <a:r>
              <a:rPr lang="en-GB" sz="1000" kern="0" dirty="0">
                <a:ea typeface="Arial Unicode MS"/>
                <a:cs typeface="Arial" pitchFamily="34" charset="0"/>
              </a:rPr>
              <a:t>Centralised purchasing with consolidated view on suppliers </a:t>
            </a:r>
          </a:p>
          <a:p>
            <a:pPr marL="171450" lvl="1" indent="-171450" fontAlgn="base">
              <a:spcBef>
                <a:spcPct val="50000"/>
              </a:spcBef>
              <a:spcAft>
                <a:spcPct val="0"/>
              </a:spcAft>
              <a:buClr>
                <a:schemeClr val="accent1"/>
              </a:buClr>
              <a:buFont typeface="Arial" pitchFamily="34" charset="0"/>
              <a:buChar char="•"/>
              <a:defRPr/>
            </a:pPr>
            <a:r>
              <a:rPr lang="en-GB" sz="1000" kern="0" dirty="0">
                <a:ea typeface="Arial Unicode MS"/>
                <a:cs typeface="Arial" pitchFamily="34" charset="0"/>
              </a:rPr>
              <a:t>Overall harmonisation of terms between different buyer and supplier entities </a:t>
            </a:r>
          </a:p>
          <a:p>
            <a:pPr marL="171450" lvl="1" indent="-171450" fontAlgn="base">
              <a:spcBef>
                <a:spcPct val="40000"/>
              </a:spcBef>
              <a:spcAft>
                <a:spcPct val="0"/>
              </a:spcAft>
              <a:buClr>
                <a:schemeClr val="accent1"/>
              </a:buClr>
              <a:buFont typeface="Arial" pitchFamily="34" charset="0"/>
              <a:buChar char="•"/>
              <a:defRPr/>
            </a:pPr>
            <a:r>
              <a:rPr lang="en-GB" sz="1000" kern="0" dirty="0">
                <a:ea typeface="Arial Unicode MS"/>
                <a:cs typeface="Arial" pitchFamily="34" charset="0"/>
              </a:rPr>
              <a:t>Payment term extension</a:t>
            </a:r>
          </a:p>
          <a:p>
            <a:pPr marL="171450" lvl="1" indent="-171450" fontAlgn="base">
              <a:spcBef>
                <a:spcPct val="40000"/>
              </a:spcBef>
              <a:spcAft>
                <a:spcPct val="0"/>
              </a:spcAft>
              <a:buClr>
                <a:schemeClr val="accent1"/>
              </a:buClr>
              <a:buFont typeface="Arial" pitchFamily="34" charset="0"/>
              <a:buChar char="•"/>
              <a:defRPr/>
            </a:pPr>
            <a:r>
              <a:rPr lang="en-GB" sz="1000" kern="0" dirty="0">
                <a:ea typeface="Arial Unicode MS"/>
                <a:cs typeface="Arial" pitchFamily="34" charset="0"/>
              </a:rPr>
              <a:t>Provide procurement with W/C KPIs</a:t>
            </a:r>
          </a:p>
        </p:txBody>
      </p:sp>
      <p:graphicFrame>
        <p:nvGraphicFramePr>
          <p:cNvPr id="155" name="Diagram 154"/>
          <p:cNvGraphicFramePr/>
          <p:nvPr>
            <p:extLst>
              <p:ext uri="{D42A27DB-BD31-4B8C-83A1-F6EECF244321}">
                <p14:modId xmlns:p14="http://schemas.microsoft.com/office/powerpoint/2010/main" val="1264819202"/>
              </p:ext>
            </p:extLst>
          </p:nvPr>
        </p:nvGraphicFramePr>
        <p:xfrm>
          <a:off x="2071682" y="1653356"/>
          <a:ext cx="5143984" cy="3558168"/>
        </p:xfrm>
        <a:graphic>
          <a:graphicData uri="http://schemas.openxmlformats.org/drawingml/2006/diagram">
            <dgm:relIds xmlns:dgm="http://schemas.openxmlformats.org/drawingml/2006/diagram" xmlns:r="http://schemas.openxmlformats.org/officeDocument/2006/relationships" r:dm="rId26" r:lo="rId27" r:qs="rId28" r:cs="rId29"/>
          </a:graphicData>
        </a:graphic>
      </p:graphicFrame>
      <p:cxnSp>
        <p:nvCxnSpPr>
          <p:cNvPr id="156" name="Straight Connector 155"/>
          <p:cNvCxnSpPr>
            <a:endCxn id="177" idx="1"/>
          </p:cNvCxnSpPr>
          <p:nvPr/>
        </p:nvCxnSpPr>
        <p:spPr bwMode="auto">
          <a:xfrm>
            <a:off x="2481811" y="1561649"/>
            <a:ext cx="574262" cy="619774"/>
          </a:xfrm>
          <a:prstGeom prst="line">
            <a:avLst/>
          </a:prstGeom>
          <a:noFill/>
          <a:ln w="9525" cap="flat" cmpd="sng" algn="ctr">
            <a:solidFill>
              <a:schemeClr val="accent4"/>
            </a:solidFill>
            <a:prstDash val="solid"/>
            <a:round/>
            <a:headEnd type="none" w="med" len="med"/>
            <a:tailEnd type="oval" w="sm" len="sm"/>
          </a:ln>
          <a:effectLst/>
        </p:spPr>
      </p:cxnSp>
      <p:cxnSp>
        <p:nvCxnSpPr>
          <p:cNvPr id="157" name="Straight Connector 156"/>
          <p:cNvCxnSpPr>
            <a:endCxn id="171" idx="2"/>
          </p:cNvCxnSpPr>
          <p:nvPr/>
        </p:nvCxnSpPr>
        <p:spPr bwMode="auto">
          <a:xfrm>
            <a:off x="2490334" y="4693294"/>
            <a:ext cx="897328" cy="185023"/>
          </a:xfrm>
          <a:prstGeom prst="line">
            <a:avLst/>
          </a:prstGeom>
          <a:noFill/>
          <a:ln w="9525" cap="flat" cmpd="sng" algn="ctr">
            <a:solidFill>
              <a:schemeClr val="accent4"/>
            </a:solidFill>
            <a:prstDash val="solid"/>
            <a:round/>
            <a:headEnd type="none" w="med" len="med"/>
            <a:tailEnd type="oval" w="sm" len="sm"/>
          </a:ln>
          <a:effectLst/>
        </p:spPr>
      </p:cxnSp>
      <p:cxnSp>
        <p:nvCxnSpPr>
          <p:cNvPr id="158" name="Straight Connector 157"/>
          <p:cNvCxnSpPr/>
          <p:nvPr/>
        </p:nvCxnSpPr>
        <p:spPr bwMode="auto">
          <a:xfrm flipH="1" flipV="1">
            <a:off x="5716628" y="4831471"/>
            <a:ext cx="969060" cy="76076"/>
          </a:xfrm>
          <a:prstGeom prst="line">
            <a:avLst/>
          </a:prstGeom>
          <a:noFill/>
          <a:ln w="9525" cap="flat" cmpd="sng" algn="ctr">
            <a:solidFill>
              <a:schemeClr val="accent4"/>
            </a:solidFill>
            <a:prstDash val="solid"/>
            <a:round/>
            <a:headEnd type="none" w="med" len="med"/>
            <a:tailEnd type="oval" w="sm" len="sm"/>
          </a:ln>
          <a:effectLst/>
        </p:spPr>
      </p:cxnSp>
      <p:cxnSp>
        <p:nvCxnSpPr>
          <p:cNvPr id="159" name="Straight Connector 158"/>
          <p:cNvCxnSpPr>
            <a:endCxn id="165" idx="7"/>
          </p:cNvCxnSpPr>
          <p:nvPr/>
        </p:nvCxnSpPr>
        <p:spPr bwMode="auto">
          <a:xfrm flipH="1" flipV="1">
            <a:off x="6418853" y="3429975"/>
            <a:ext cx="266835" cy="111349"/>
          </a:xfrm>
          <a:prstGeom prst="line">
            <a:avLst/>
          </a:prstGeom>
          <a:noFill/>
          <a:ln w="9525" cap="flat" cmpd="sng" algn="ctr">
            <a:solidFill>
              <a:schemeClr val="accent4"/>
            </a:solidFill>
            <a:prstDash val="solid"/>
            <a:round/>
            <a:headEnd type="none" w="med" len="med"/>
            <a:tailEnd type="oval" w="sm" len="sm"/>
          </a:ln>
          <a:effectLst/>
        </p:spPr>
      </p:cxnSp>
      <p:cxnSp>
        <p:nvCxnSpPr>
          <p:cNvPr id="160" name="Straight Connector 159"/>
          <p:cNvCxnSpPr>
            <a:endCxn id="162" idx="7"/>
          </p:cNvCxnSpPr>
          <p:nvPr/>
        </p:nvCxnSpPr>
        <p:spPr bwMode="auto">
          <a:xfrm flipH="1">
            <a:off x="6122834" y="1984842"/>
            <a:ext cx="562854" cy="189581"/>
          </a:xfrm>
          <a:prstGeom prst="line">
            <a:avLst/>
          </a:prstGeom>
          <a:noFill/>
          <a:ln w="9525" cap="flat" cmpd="sng" algn="ctr">
            <a:solidFill>
              <a:schemeClr val="accent4"/>
            </a:solidFill>
            <a:prstDash val="solid"/>
            <a:round/>
            <a:headEnd type="none" w="med" len="med"/>
            <a:tailEnd type="oval" w="sm" len="sm"/>
          </a:ln>
          <a:effectLst/>
        </p:spPr>
      </p:cxnSp>
      <p:cxnSp>
        <p:nvCxnSpPr>
          <p:cNvPr id="161" name="Straight Connector 160"/>
          <p:cNvCxnSpPr>
            <a:endCxn id="174" idx="1"/>
          </p:cNvCxnSpPr>
          <p:nvPr/>
        </p:nvCxnSpPr>
        <p:spPr bwMode="auto">
          <a:xfrm>
            <a:off x="2481812" y="3027444"/>
            <a:ext cx="270665" cy="394211"/>
          </a:xfrm>
          <a:prstGeom prst="line">
            <a:avLst/>
          </a:prstGeom>
          <a:noFill/>
          <a:ln w="9525" cap="flat" cmpd="sng" algn="ctr">
            <a:solidFill>
              <a:schemeClr val="accent4"/>
            </a:solidFill>
            <a:prstDash val="solid"/>
            <a:round/>
            <a:headEnd type="none" w="med" len="med"/>
            <a:tailEnd type="oval" w="sm" len="sm"/>
          </a:ln>
          <a:effectLst/>
        </p:spPr>
      </p:cxnSp>
      <p:sp>
        <p:nvSpPr>
          <p:cNvPr id="162" name="Oval 161"/>
          <p:cNvSpPr/>
          <p:nvPr/>
        </p:nvSpPr>
        <p:spPr>
          <a:xfrm>
            <a:off x="5323908" y="2037349"/>
            <a:ext cx="936000" cy="936000"/>
          </a:xfrm>
          <a:prstGeom prst="ellipse">
            <a:avLst/>
          </a:prstGeom>
          <a:solidFill>
            <a:srgbClr val="60A6DA">
              <a:alpha val="6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63" name="Rectangle 162"/>
          <p:cNvSpPr/>
          <p:nvPr/>
        </p:nvSpPr>
        <p:spPr>
          <a:xfrm>
            <a:off x="5323908" y="2485478"/>
            <a:ext cx="890011" cy="400110"/>
          </a:xfrm>
          <a:prstGeom prst="rect">
            <a:avLst/>
          </a:prstGeom>
        </p:spPr>
        <p:txBody>
          <a:bodyPr wrap="square">
            <a:spAutoFit/>
          </a:bodyPr>
          <a:lstStyle/>
          <a:p>
            <a:pPr algn="ctr" eaLnBrk="0" fontAlgn="base" hangingPunct="0">
              <a:spcBef>
                <a:spcPct val="40000"/>
              </a:spcBef>
              <a:spcAft>
                <a:spcPct val="0"/>
              </a:spcAft>
              <a:defRPr/>
            </a:pPr>
            <a:r>
              <a:rPr lang="en-GB" sz="1000" kern="0" dirty="0">
                <a:solidFill>
                  <a:srgbClr val="000000"/>
                </a:solidFill>
                <a:ea typeface="Arial Unicode MS"/>
                <a:cs typeface="Arial Unicode MS"/>
              </a:rPr>
              <a:t>Rationalise purchasing</a:t>
            </a:r>
          </a:p>
        </p:txBody>
      </p:sp>
      <p:pic>
        <p:nvPicPr>
          <p:cNvPr id="164" name="Picture 9" descr="http://www.mediabistro.com/alltwitter/files/2012/08/shopping-cart-icon.png"/>
          <p:cNvPicPr>
            <a:picLocks noChangeAspect="1" noChangeArrowheads="1"/>
          </p:cNvPicPr>
          <p:nvPr/>
        </p:nvPicPr>
        <p:blipFill rotWithShape="1">
          <a:blip r:embed="rId1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l="4036"/>
          <a:stretch/>
        </p:blipFill>
        <p:spPr bwMode="auto">
          <a:xfrm>
            <a:off x="5549539" y="2074113"/>
            <a:ext cx="438748" cy="457200"/>
          </a:xfrm>
          <a:prstGeom prst="rect">
            <a:avLst/>
          </a:prstGeom>
          <a:noFill/>
          <a:extLst>
            <a:ext uri="{909E8E84-426E-40DD-AFC4-6F175D3DCCD1}">
              <a14:hiddenFill xmlns:a14="http://schemas.microsoft.com/office/drawing/2010/main">
                <a:solidFill>
                  <a:srgbClr val="FFFFFF"/>
                </a:solidFill>
              </a14:hiddenFill>
            </a:ext>
          </a:extLst>
        </p:spPr>
      </p:pic>
      <p:sp>
        <p:nvSpPr>
          <p:cNvPr id="165" name="Oval 164"/>
          <p:cNvSpPr/>
          <p:nvPr/>
        </p:nvSpPr>
        <p:spPr>
          <a:xfrm>
            <a:off x="5619927" y="3292901"/>
            <a:ext cx="936000" cy="936000"/>
          </a:xfrm>
          <a:prstGeom prst="ellipse">
            <a:avLst/>
          </a:prstGeom>
          <a:solidFill>
            <a:srgbClr val="60A6DA">
              <a:alpha val="6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66" name="Rectangle 165"/>
          <p:cNvSpPr/>
          <p:nvPr/>
        </p:nvSpPr>
        <p:spPr>
          <a:xfrm>
            <a:off x="5507788" y="3702355"/>
            <a:ext cx="1160280" cy="400110"/>
          </a:xfrm>
          <a:prstGeom prst="rect">
            <a:avLst/>
          </a:prstGeom>
        </p:spPr>
        <p:txBody>
          <a:bodyPr wrap="square">
            <a:spAutoFit/>
          </a:bodyPr>
          <a:lstStyle/>
          <a:p>
            <a:pPr algn="ctr" eaLnBrk="0" fontAlgn="base" hangingPunct="0">
              <a:spcBef>
                <a:spcPct val="40000"/>
              </a:spcBef>
              <a:spcAft>
                <a:spcPct val="0"/>
              </a:spcAft>
              <a:defRPr/>
            </a:pPr>
            <a:r>
              <a:rPr lang="en-GB" sz="1000" kern="0" dirty="0">
                <a:solidFill>
                  <a:srgbClr val="000000"/>
                </a:solidFill>
                <a:ea typeface="Arial Unicode MS"/>
                <a:cs typeface="Arial Unicode MS"/>
              </a:rPr>
              <a:t>A/P process improvement</a:t>
            </a:r>
          </a:p>
        </p:txBody>
      </p:sp>
      <p:pic>
        <p:nvPicPr>
          <p:cNvPr id="167" name="Picture 4" descr="https://cdn4.iconfinder.com/data/icons/pretty_office_3/256/Sales-by-Payment-Method-rep.png"/>
          <p:cNvPicPr>
            <a:picLocks noChangeAspect="1" noChangeArrowheads="1"/>
          </p:cNvPicPr>
          <p:nvPr/>
        </p:nvPicPr>
        <p:blipFill rotWithShape="1">
          <a:blip r:embed="rId31" cstate="print">
            <a:grayscl/>
            <a:extLst>
              <a:ext uri="{28A0092B-C50C-407E-A947-70E740481C1C}">
                <a14:useLocalDpi xmlns:a14="http://schemas.microsoft.com/office/drawing/2010/main" val="0"/>
              </a:ext>
            </a:extLst>
          </a:blip>
          <a:srcRect l="12890" r="12890" b="8125"/>
          <a:stretch/>
        </p:blipFill>
        <p:spPr bwMode="auto">
          <a:xfrm>
            <a:off x="5938094" y="3345530"/>
            <a:ext cx="344184" cy="426066"/>
          </a:xfrm>
          <a:prstGeom prst="roundRect">
            <a:avLst/>
          </a:prstGeom>
          <a:noFill/>
          <a:extLst>
            <a:ext uri="{909E8E84-426E-40DD-AFC4-6F175D3DCCD1}">
              <a14:hiddenFill xmlns:a14="http://schemas.microsoft.com/office/drawing/2010/main">
                <a:solidFill>
                  <a:srgbClr val="FFFFFF"/>
                </a:solidFill>
              </a14:hiddenFill>
            </a:ext>
          </a:extLst>
        </p:spPr>
      </p:pic>
      <p:sp>
        <p:nvSpPr>
          <p:cNvPr id="168" name="Oval 167"/>
          <p:cNvSpPr/>
          <p:nvPr/>
        </p:nvSpPr>
        <p:spPr>
          <a:xfrm>
            <a:off x="4823785" y="4373780"/>
            <a:ext cx="936000" cy="936000"/>
          </a:xfrm>
          <a:prstGeom prst="ellipse">
            <a:avLst/>
          </a:prstGeom>
          <a:solidFill>
            <a:srgbClr val="60A6DA">
              <a:alpha val="6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69" name="TextBox 168"/>
          <p:cNvSpPr txBox="1"/>
          <p:nvPr/>
        </p:nvSpPr>
        <p:spPr>
          <a:xfrm>
            <a:off x="4797153" y="4803813"/>
            <a:ext cx="964269" cy="307565"/>
          </a:xfrm>
          <a:prstGeom prst="rect">
            <a:avLst/>
          </a:prstGeom>
          <a:noFill/>
        </p:spPr>
        <p:txBody>
          <a:bodyPr wrap="square" lIns="0" tIns="0" rIns="0" bIns="0" rtlCol="0">
            <a:noAutofit/>
          </a:bodyPr>
          <a:lstStyle/>
          <a:p>
            <a:pPr algn="ctr" eaLnBrk="0" fontAlgn="base" hangingPunct="0">
              <a:spcBef>
                <a:spcPct val="40000"/>
              </a:spcBef>
              <a:spcAft>
                <a:spcPct val="0"/>
              </a:spcAft>
              <a:defRPr/>
            </a:pPr>
            <a:r>
              <a:rPr lang="en-GB" sz="1000" kern="0" dirty="0">
                <a:solidFill>
                  <a:srgbClr val="000000"/>
                </a:solidFill>
                <a:ea typeface="Arial Unicode MS"/>
                <a:cs typeface="Arial Unicode MS"/>
              </a:rPr>
              <a:t>Inventory management</a:t>
            </a:r>
          </a:p>
        </p:txBody>
      </p:sp>
      <p:pic>
        <p:nvPicPr>
          <p:cNvPr id="170" name="Picture 7"/>
          <p:cNvPicPr>
            <a:picLocks noChangeAspect="1" noChangeArrowheads="1"/>
          </p:cNvPicPr>
          <p:nvPr/>
        </p:nvPicPr>
        <p:blipFill>
          <a:blip r:embed="rId3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5085136" y="4403301"/>
            <a:ext cx="424344" cy="402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1" name="Oval 170"/>
          <p:cNvSpPr/>
          <p:nvPr/>
        </p:nvSpPr>
        <p:spPr>
          <a:xfrm>
            <a:off x="3387662" y="4410317"/>
            <a:ext cx="936000" cy="936000"/>
          </a:xfrm>
          <a:prstGeom prst="ellipse">
            <a:avLst/>
          </a:prstGeom>
          <a:solidFill>
            <a:srgbClr val="60A6DA">
              <a:alpha val="6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72" name="TextBox 171"/>
          <p:cNvSpPr txBox="1"/>
          <p:nvPr/>
        </p:nvSpPr>
        <p:spPr>
          <a:xfrm>
            <a:off x="3523830" y="4950259"/>
            <a:ext cx="633052" cy="274130"/>
          </a:xfrm>
          <a:prstGeom prst="rect">
            <a:avLst/>
          </a:prstGeom>
          <a:noFill/>
        </p:spPr>
        <p:txBody>
          <a:bodyPr wrap="square" lIns="0" tIns="0" rIns="0" bIns="0" rtlCol="0">
            <a:noAutofit/>
          </a:bodyPr>
          <a:lstStyle/>
          <a:p>
            <a:pPr algn="ctr" eaLnBrk="0" fontAlgn="base" hangingPunct="0">
              <a:spcBef>
                <a:spcPct val="40000"/>
              </a:spcBef>
              <a:spcAft>
                <a:spcPct val="0"/>
              </a:spcAft>
              <a:defRPr/>
            </a:pPr>
            <a:r>
              <a:rPr lang="en-GB" sz="1000" kern="0" dirty="0">
                <a:solidFill>
                  <a:srgbClr val="000000"/>
                </a:solidFill>
                <a:ea typeface="Arial Unicode MS"/>
                <a:cs typeface="Arial Unicode MS"/>
              </a:rPr>
              <a:t>Incentives alignment</a:t>
            </a:r>
          </a:p>
        </p:txBody>
      </p:sp>
      <p:pic>
        <p:nvPicPr>
          <p:cNvPr id="173" name="Picture 11" descr="http://beta.geostrategies.com/wp-content/uploads/2013/09/brain2.png"/>
          <p:cNvPicPr>
            <a:picLocks noChangeAspect="1" noChangeArrowheads="1"/>
          </p:cNvPicPr>
          <p:nvPr/>
        </p:nvPicPr>
        <p:blipFill rotWithShape="1">
          <a:blip r:embed="rId13" cstate="print">
            <a:grayscl/>
            <a:extLst>
              <a:ext uri="{28A0092B-C50C-407E-A947-70E740481C1C}">
                <a14:useLocalDpi xmlns:a14="http://schemas.microsoft.com/office/drawing/2010/main" val="0"/>
              </a:ext>
            </a:extLst>
          </a:blip>
          <a:srcRect l="24238" t="6663" r="26389" b="7072"/>
          <a:stretch/>
        </p:blipFill>
        <p:spPr bwMode="auto">
          <a:xfrm flipH="1">
            <a:off x="3662894" y="4470018"/>
            <a:ext cx="408075" cy="457200"/>
          </a:xfrm>
          <a:prstGeom prst="rect">
            <a:avLst/>
          </a:prstGeom>
          <a:noFill/>
          <a:extLst>
            <a:ext uri="{909E8E84-426E-40DD-AFC4-6F175D3DCCD1}">
              <a14:hiddenFill xmlns:a14="http://schemas.microsoft.com/office/drawing/2010/main">
                <a:solidFill>
                  <a:srgbClr val="FFFFFF"/>
                </a:solidFill>
              </a14:hiddenFill>
            </a:ext>
          </a:extLst>
        </p:spPr>
      </p:pic>
      <p:sp>
        <p:nvSpPr>
          <p:cNvPr id="174" name="Oval 173"/>
          <p:cNvSpPr/>
          <p:nvPr/>
        </p:nvSpPr>
        <p:spPr>
          <a:xfrm>
            <a:off x="2615403" y="3284581"/>
            <a:ext cx="936000" cy="936000"/>
          </a:xfrm>
          <a:prstGeom prst="ellipse">
            <a:avLst/>
          </a:prstGeom>
          <a:solidFill>
            <a:srgbClr val="60A6DA">
              <a:alpha val="6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75" name="Rectangle 174"/>
          <p:cNvSpPr/>
          <p:nvPr/>
        </p:nvSpPr>
        <p:spPr>
          <a:xfrm>
            <a:off x="2495335" y="3653170"/>
            <a:ext cx="1164112" cy="400110"/>
          </a:xfrm>
          <a:prstGeom prst="rect">
            <a:avLst/>
          </a:prstGeom>
        </p:spPr>
        <p:txBody>
          <a:bodyPr wrap="square">
            <a:spAutoFit/>
          </a:bodyPr>
          <a:lstStyle/>
          <a:p>
            <a:pPr algn="ctr" eaLnBrk="0" fontAlgn="base" hangingPunct="0">
              <a:spcBef>
                <a:spcPct val="40000"/>
              </a:spcBef>
              <a:spcAft>
                <a:spcPct val="0"/>
              </a:spcAft>
              <a:defRPr/>
            </a:pPr>
            <a:r>
              <a:rPr lang="en-GB" sz="1000" kern="0" dirty="0">
                <a:solidFill>
                  <a:srgbClr val="000000"/>
                </a:solidFill>
                <a:ea typeface="Arial Unicode MS"/>
                <a:cs typeface="Arial Unicode MS"/>
              </a:rPr>
              <a:t>A/R process improvement</a:t>
            </a:r>
          </a:p>
        </p:txBody>
      </p:sp>
      <p:pic>
        <p:nvPicPr>
          <p:cNvPr id="176" name="Picture 13" descr="http://files.softicons.com/download/business-icons/desktop-business-icons-by-aha-soft/png/256x256/money.png"/>
          <p:cNvPicPr>
            <a:picLocks noChangeAspect="1" noChangeArrowheads="1"/>
          </p:cNvPicPr>
          <p:nvPr/>
        </p:nvPicPr>
        <p:blipFill>
          <a:blip r:embed="rId14" cstate="print">
            <a:grayscl/>
            <a:extLst>
              <a:ext uri="{28A0092B-C50C-407E-A947-70E740481C1C}">
                <a14:useLocalDpi xmlns:a14="http://schemas.microsoft.com/office/drawing/2010/main" val="0"/>
              </a:ext>
            </a:extLst>
          </a:blip>
          <a:srcRect/>
          <a:stretch>
            <a:fillRect/>
          </a:stretch>
        </p:blipFill>
        <p:spPr bwMode="auto">
          <a:xfrm>
            <a:off x="2848791" y="3319178"/>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177" name="Oval 176"/>
          <p:cNvSpPr/>
          <p:nvPr/>
        </p:nvSpPr>
        <p:spPr>
          <a:xfrm>
            <a:off x="2918999" y="2044349"/>
            <a:ext cx="936000" cy="936000"/>
          </a:xfrm>
          <a:prstGeom prst="ellipse">
            <a:avLst/>
          </a:prstGeom>
          <a:solidFill>
            <a:srgbClr val="60A6DA">
              <a:alpha val="65098"/>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78" name="TextBox 177"/>
          <p:cNvSpPr txBox="1"/>
          <p:nvPr/>
        </p:nvSpPr>
        <p:spPr>
          <a:xfrm>
            <a:off x="3026268" y="2617532"/>
            <a:ext cx="757608" cy="317830"/>
          </a:xfrm>
          <a:prstGeom prst="rect">
            <a:avLst/>
          </a:prstGeom>
          <a:noFill/>
        </p:spPr>
        <p:txBody>
          <a:bodyPr wrap="square" lIns="0" tIns="0" rIns="0" bIns="0" rtlCol="0">
            <a:noAutofit/>
          </a:bodyPr>
          <a:lstStyle/>
          <a:p>
            <a:pPr algn="ctr" eaLnBrk="0" fontAlgn="base" hangingPunct="0">
              <a:spcBef>
                <a:spcPct val="40000"/>
              </a:spcBef>
              <a:spcAft>
                <a:spcPct val="0"/>
              </a:spcAft>
              <a:defRPr/>
            </a:pPr>
            <a:r>
              <a:rPr lang="en-GB" sz="1000" kern="0" dirty="0" smtClean="0">
                <a:solidFill>
                  <a:srgbClr val="000000"/>
                </a:solidFill>
                <a:ea typeface="Arial Unicode MS"/>
                <a:cs typeface="Arial Unicode MS"/>
              </a:rPr>
              <a:t>Centralise </a:t>
            </a:r>
            <a:r>
              <a:rPr lang="en-GB" sz="1000" kern="0" dirty="0">
                <a:solidFill>
                  <a:srgbClr val="000000"/>
                </a:solidFill>
                <a:ea typeface="Arial Unicode MS"/>
                <a:cs typeface="Arial Unicode MS"/>
              </a:rPr>
              <a:t>treasury</a:t>
            </a:r>
          </a:p>
        </p:txBody>
      </p:sp>
      <p:grpSp>
        <p:nvGrpSpPr>
          <p:cNvPr id="179" name="Group 178"/>
          <p:cNvGrpSpPr/>
          <p:nvPr/>
        </p:nvGrpSpPr>
        <p:grpSpPr>
          <a:xfrm>
            <a:off x="3124002" y="2137751"/>
            <a:ext cx="527319" cy="497748"/>
            <a:chOff x="577792" y="5216406"/>
            <a:chExt cx="632058" cy="617974"/>
          </a:xfrm>
        </p:grpSpPr>
        <p:pic>
          <p:nvPicPr>
            <p:cNvPr id="180" name="Picture 41" descr="http://www.ibom.biz/images/bank-building-icon.jpg"/>
            <p:cNvPicPr>
              <a:picLocks noChangeAspect="1" noChangeArrowheads="1"/>
            </p:cNvPicPr>
            <p:nvPr/>
          </p:nvPicPr>
          <p:blipFill rotWithShape="1">
            <a:blip r:embed="rId33"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l="11216" t="6145" r="9985" b="9098"/>
            <a:stretch/>
          </p:blipFill>
          <p:spPr bwMode="auto">
            <a:xfrm>
              <a:off x="746280" y="5381033"/>
              <a:ext cx="274320" cy="236048"/>
            </a:xfrm>
            <a:prstGeom prst="rect">
              <a:avLst/>
            </a:prstGeom>
            <a:noFill/>
            <a:extLst>
              <a:ext uri="{909E8E84-426E-40DD-AFC4-6F175D3DCCD1}">
                <a14:hiddenFill xmlns:a14="http://schemas.microsoft.com/office/drawing/2010/main">
                  <a:solidFill>
                    <a:srgbClr val="FFFFFF"/>
                  </a:solidFill>
                </a14:hiddenFill>
              </a:ext>
            </a:extLst>
          </p:spPr>
        </p:pic>
        <p:grpSp>
          <p:nvGrpSpPr>
            <p:cNvPr id="181" name="Group 180"/>
            <p:cNvGrpSpPr/>
            <p:nvPr/>
          </p:nvGrpSpPr>
          <p:grpSpPr>
            <a:xfrm>
              <a:off x="577792" y="5217235"/>
              <a:ext cx="212032" cy="239978"/>
              <a:chOff x="577792" y="5293435"/>
              <a:chExt cx="212032" cy="239978"/>
            </a:xfrm>
          </p:grpSpPr>
          <p:sp>
            <p:nvSpPr>
              <p:cNvPr id="191" name="Right Arrow 190"/>
              <p:cNvSpPr/>
              <p:nvPr/>
            </p:nvSpPr>
            <p:spPr bwMode="auto">
              <a:xfrm rot="2746660">
                <a:off x="570538" y="5314127"/>
                <a:ext cx="226540" cy="212032"/>
              </a:xfrm>
              <a:prstGeom prst="rightArrow">
                <a:avLst/>
              </a:prstGeom>
              <a:solidFill>
                <a:schemeClr val="bg1">
                  <a:lumMod val="75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pPr>
                <a:endParaRPr lang="en-US" b="1" dirty="0">
                  <a:solidFill>
                    <a:srgbClr val="000000"/>
                  </a:solidFill>
                </a:endParaRPr>
              </a:p>
            </p:txBody>
          </p:sp>
          <p:sp>
            <p:nvSpPr>
              <p:cNvPr id="192" name="TextBox 191"/>
              <p:cNvSpPr txBox="1"/>
              <p:nvPr/>
            </p:nvSpPr>
            <p:spPr>
              <a:xfrm>
                <a:off x="603058" y="5293435"/>
                <a:ext cx="154976" cy="215444"/>
              </a:xfrm>
              <a:prstGeom prst="rect">
                <a:avLst/>
              </a:prstGeom>
              <a:noFill/>
            </p:spPr>
            <p:txBody>
              <a:bodyPr wrap="square" rtlCol="0">
                <a:spAutoFit/>
              </a:bodyPr>
              <a:lstStyle/>
              <a:p>
                <a:pPr algn="ctr" fontAlgn="base">
                  <a:spcBef>
                    <a:spcPct val="50000"/>
                  </a:spcBef>
                  <a:spcAft>
                    <a:spcPct val="0"/>
                  </a:spcAft>
                </a:pPr>
                <a:r>
                  <a:rPr lang="en-US" sz="800" dirty="0">
                    <a:solidFill>
                      <a:srgbClr val="FFFFFF"/>
                    </a:solidFill>
                  </a:rPr>
                  <a:t>$</a:t>
                </a:r>
              </a:p>
            </p:txBody>
          </p:sp>
        </p:grpSp>
        <p:grpSp>
          <p:nvGrpSpPr>
            <p:cNvPr id="182" name="Group 181"/>
            <p:cNvGrpSpPr/>
            <p:nvPr/>
          </p:nvGrpSpPr>
          <p:grpSpPr>
            <a:xfrm>
              <a:off x="577812" y="5602850"/>
              <a:ext cx="212032" cy="231530"/>
              <a:chOff x="577812" y="5679050"/>
              <a:chExt cx="212032" cy="231530"/>
            </a:xfrm>
          </p:grpSpPr>
          <p:sp>
            <p:nvSpPr>
              <p:cNvPr id="189" name="Right Arrow 188"/>
              <p:cNvSpPr/>
              <p:nvPr/>
            </p:nvSpPr>
            <p:spPr bwMode="auto">
              <a:xfrm rot="18844273">
                <a:off x="570558" y="5691294"/>
                <a:ext cx="226540" cy="212032"/>
              </a:xfrm>
              <a:prstGeom prst="rightArrow">
                <a:avLst/>
              </a:prstGeom>
              <a:solidFill>
                <a:schemeClr val="bg2">
                  <a:lumMod val="20000"/>
                  <a:lumOff val="80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pPr>
                <a:endParaRPr lang="en-US" b="1" dirty="0">
                  <a:solidFill>
                    <a:srgbClr val="000000"/>
                  </a:solidFill>
                </a:endParaRPr>
              </a:p>
            </p:txBody>
          </p:sp>
          <p:sp>
            <p:nvSpPr>
              <p:cNvPr id="190" name="TextBox 189"/>
              <p:cNvSpPr txBox="1"/>
              <p:nvPr/>
            </p:nvSpPr>
            <p:spPr>
              <a:xfrm>
                <a:off x="588678" y="5679050"/>
                <a:ext cx="154976" cy="215444"/>
              </a:xfrm>
              <a:prstGeom prst="rect">
                <a:avLst/>
              </a:prstGeom>
              <a:noFill/>
            </p:spPr>
            <p:txBody>
              <a:bodyPr wrap="square" rtlCol="0">
                <a:spAutoFit/>
              </a:bodyPr>
              <a:lstStyle/>
              <a:p>
                <a:pPr algn="ctr" fontAlgn="base">
                  <a:spcBef>
                    <a:spcPct val="50000"/>
                  </a:spcBef>
                  <a:spcAft>
                    <a:spcPct val="0"/>
                  </a:spcAft>
                </a:pPr>
                <a:r>
                  <a:rPr lang="en-US" sz="800" dirty="0">
                    <a:solidFill>
                      <a:srgbClr val="FFFFFF"/>
                    </a:solidFill>
                  </a:rPr>
                  <a:t>€</a:t>
                </a:r>
              </a:p>
            </p:txBody>
          </p:sp>
        </p:grpSp>
        <p:grpSp>
          <p:nvGrpSpPr>
            <p:cNvPr id="183" name="Group 182"/>
            <p:cNvGrpSpPr/>
            <p:nvPr/>
          </p:nvGrpSpPr>
          <p:grpSpPr>
            <a:xfrm>
              <a:off x="990563" y="5607840"/>
              <a:ext cx="212032" cy="226540"/>
              <a:chOff x="990563" y="5684040"/>
              <a:chExt cx="212032" cy="226540"/>
            </a:xfrm>
          </p:grpSpPr>
          <p:sp>
            <p:nvSpPr>
              <p:cNvPr id="187" name="Right Arrow 186"/>
              <p:cNvSpPr/>
              <p:nvPr/>
            </p:nvSpPr>
            <p:spPr bwMode="auto">
              <a:xfrm rot="13683002">
                <a:off x="983309" y="5691294"/>
                <a:ext cx="226540" cy="212032"/>
              </a:xfrm>
              <a:prstGeom prst="rightArrow">
                <a:avLst/>
              </a:prstGeom>
              <a:solidFill>
                <a:schemeClr val="bg2"/>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pPr>
                <a:endParaRPr lang="en-US" b="1" dirty="0">
                  <a:solidFill>
                    <a:srgbClr val="000000"/>
                  </a:solidFill>
                </a:endParaRPr>
              </a:p>
            </p:txBody>
          </p:sp>
          <p:sp>
            <p:nvSpPr>
              <p:cNvPr id="188" name="TextBox 187"/>
              <p:cNvSpPr txBox="1"/>
              <p:nvPr/>
            </p:nvSpPr>
            <p:spPr>
              <a:xfrm>
                <a:off x="1031780" y="5687176"/>
                <a:ext cx="154976" cy="215444"/>
              </a:xfrm>
              <a:prstGeom prst="rect">
                <a:avLst/>
              </a:prstGeom>
              <a:noFill/>
            </p:spPr>
            <p:txBody>
              <a:bodyPr wrap="square" rtlCol="0">
                <a:spAutoFit/>
              </a:bodyPr>
              <a:lstStyle/>
              <a:p>
                <a:pPr algn="ctr" fontAlgn="base">
                  <a:spcBef>
                    <a:spcPct val="50000"/>
                  </a:spcBef>
                  <a:spcAft>
                    <a:spcPct val="0"/>
                  </a:spcAft>
                </a:pPr>
                <a:r>
                  <a:rPr lang="en-US" sz="800" dirty="0">
                    <a:solidFill>
                      <a:srgbClr val="FFFFFF"/>
                    </a:solidFill>
                  </a:rPr>
                  <a:t>¥</a:t>
                </a:r>
              </a:p>
            </p:txBody>
          </p:sp>
        </p:grpSp>
        <p:grpSp>
          <p:nvGrpSpPr>
            <p:cNvPr id="184" name="Group 183"/>
            <p:cNvGrpSpPr/>
            <p:nvPr/>
          </p:nvGrpSpPr>
          <p:grpSpPr>
            <a:xfrm>
              <a:off x="983310" y="5216406"/>
              <a:ext cx="226540" cy="234436"/>
              <a:chOff x="983310" y="5292606"/>
              <a:chExt cx="226540" cy="234436"/>
            </a:xfrm>
          </p:grpSpPr>
          <p:sp>
            <p:nvSpPr>
              <p:cNvPr id="185" name="Right Arrow 184"/>
              <p:cNvSpPr/>
              <p:nvPr/>
            </p:nvSpPr>
            <p:spPr bwMode="auto">
              <a:xfrm rot="8359292">
                <a:off x="983310" y="5315010"/>
                <a:ext cx="226540" cy="212032"/>
              </a:xfrm>
              <a:prstGeom prst="rightArrow">
                <a:avLst/>
              </a:prstGeom>
              <a:solidFill>
                <a:schemeClr val="accent2"/>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pPr>
                <a:endParaRPr lang="en-US" b="1" dirty="0">
                  <a:solidFill>
                    <a:srgbClr val="000000"/>
                  </a:solidFill>
                </a:endParaRPr>
              </a:p>
            </p:txBody>
          </p:sp>
          <p:sp>
            <p:nvSpPr>
              <p:cNvPr id="186" name="TextBox 185"/>
              <p:cNvSpPr txBox="1"/>
              <p:nvPr/>
            </p:nvSpPr>
            <p:spPr>
              <a:xfrm>
                <a:off x="1014819" y="5292606"/>
                <a:ext cx="154976" cy="215444"/>
              </a:xfrm>
              <a:prstGeom prst="rect">
                <a:avLst/>
              </a:prstGeom>
              <a:noFill/>
            </p:spPr>
            <p:txBody>
              <a:bodyPr wrap="square" rtlCol="0">
                <a:spAutoFit/>
              </a:bodyPr>
              <a:lstStyle/>
              <a:p>
                <a:pPr algn="ctr" fontAlgn="base">
                  <a:spcBef>
                    <a:spcPct val="50000"/>
                  </a:spcBef>
                  <a:spcAft>
                    <a:spcPct val="0"/>
                  </a:spcAft>
                </a:pPr>
                <a:r>
                  <a:rPr lang="en-US" sz="800" dirty="0">
                    <a:solidFill>
                      <a:srgbClr val="FFFFFF"/>
                    </a:solidFill>
                  </a:rPr>
                  <a:t>£</a:t>
                </a:r>
              </a:p>
            </p:txBody>
          </p:sp>
        </p:grpSp>
      </p:grpSp>
    </p:spTree>
    <p:extLst>
      <p:ext uri="{BB962C8B-B14F-4D97-AF65-F5344CB8AC3E}">
        <p14:creationId xmlns:p14="http://schemas.microsoft.com/office/powerpoint/2010/main" val="413326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500"/>
                                        <p:tgtEl>
                                          <p:spTgt spid="10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7"/>
                                        </p:tgtEl>
                                        <p:attrNameLst>
                                          <p:attrName>style.visibility</p:attrName>
                                        </p:attrNameLst>
                                      </p:cBhvr>
                                      <p:to>
                                        <p:strVal val="visible"/>
                                      </p:to>
                                    </p:set>
                                    <p:animEffect transition="in" filter="fade">
                                      <p:cBhvr>
                                        <p:cTn id="10" dur="500"/>
                                        <p:tgtEl>
                                          <p:spTgt spid="107"/>
                                        </p:tgtEl>
                                      </p:cBhvr>
                                    </p:animEffect>
                                  </p:childTnLst>
                                </p:cTn>
                              </p:par>
                              <p:par>
                                <p:cTn id="11" presetID="10" presetClass="entr" presetSubtype="0" fill="hold" nodeType="withEffect">
                                  <p:stCondLst>
                                    <p:cond delay="0"/>
                                  </p:stCondLst>
                                  <p:childTnLst>
                                    <p:set>
                                      <p:cBhvr>
                                        <p:cTn id="12" dur="1" fill="hold">
                                          <p:stCondLst>
                                            <p:cond delay="0"/>
                                          </p:stCondLst>
                                        </p:cTn>
                                        <p:tgtEl>
                                          <p:spTgt spid="161"/>
                                        </p:tgtEl>
                                        <p:attrNameLst>
                                          <p:attrName>style.visibility</p:attrName>
                                        </p:attrNameLst>
                                      </p:cBhvr>
                                      <p:to>
                                        <p:strVal val="visible"/>
                                      </p:to>
                                    </p:set>
                                    <p:animEffect transition="in" filter="fade">
                                      <p:cBhvr>
                                        <p:cTn id="13" dur="500"/>
                                        <p:tgtEl>
                                          <p:spTgt spid="16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6"/>
                                        </p:tgtEl>
                                        <p:attrNameLst>
                                          <p:attrName>style.visibility</p:attrName>
                                        </p:attrNameLst>
                                      </p:cBhvr>
                                      <p:to>
                                        <p:strVal val="visible"/>
                                      </p:to>
                                    </p:set>
                                    <p:animEffect transition="in" filter="fade">
                                      <p:cBhvr>
                                        <p:cTn id="16" dur="500"/>
                                        <p:tgtEl>
                                          <p:spTgt spid="106"/>
                                        </p:tgtEl>
                                      </p:cBhvr>
                                    </p:animEffect>
                                  </p:childTnLst>
                                </p:cTn>
                              </p:par>
                              <p:par>
                                <p:cTn id="17" presetID="10" presetClass="entr" presetSubtype="0" fill="hold" nodeType="withEffect">
                                  <p:stCondLst>
                                    <p:cond delay="0"/>
                                  </p:stCondLst>
                                  <p:childTnLst>
                                    <p:set>
                                      <p:cBhvr>
                                        <p:cTn id="18" dur="1" fill="hold">
                                          <p:stCondLst>
                                            <p:cond delay="0"/>
                                          </p:stCondLst>
                                        </p:cTn>
                                        <p:tgtEl>
                                          <p:spTgt spid="179"/>
                                        </p:tgtEl>
                                        <p:attrNameLst>
                                          <p:attrName>style.visibility</p:attrName>
                                        </p:attrNameLst>
                                      </p:cBhvr>
                                      <p:to>
                                        <p:strVal val="visible"/>
                                      </p:to>
                                    </p:set>
                                    <p:animEffect transition="in" filter="fade">
                                      <p:cBhvr>
                                        <p:cTn id="19" dur="500"/>
                                        <p:tgtEl>
                                          <p:spTgt spid="17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77"/>
                                        </p:tgtEl>
                                        <p:attrNameLst>
                                          <p:attrName>style.visibility</p:attrName>
                                        </p:attrNameLst>
                                      </p:cBhvr>
                                      <p:to>
                                        <p:strVal val="visible"/>
                                      </p:to>
                                    </p:set>
                                    <p:animEffect transition="in" filter="fade">
                                      <p:cBhvr>
                                        <p:cTn id="22" dur="500"/>
                                        <p:tgtEl>
                                          <p:spTgt spid="17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8"/>
                                        </p:tgtEl>
                                        <p:attrNameLst>
                                          <p:attrName>style.visibility</p:attrName>
                                        </p:attrNameLst>
                                      </p:cBhvr>
                                      <p:to>
                                        <p:strVal val="visible"/>
                                      </p:to>
                                    </p:set>
                                    <p:animEffect transition="in" filter="fade">
                                      <p:cBhvr>
                                        <p:cTn id="25" dur="500"/>
                                        <p:tgtEl>
                                          <p:spTgt spid="178"/>
                                        </p:tgtEl>
                                      </p:cBhvr>
                                    </p:animEffect>
                                  </p:childTnLst>
                                </p:cTn>
                              </p:par>
                              <p:par>
                                <p:cTn id="26" presetID="10" presetClass="entr" presetSubtype="0" fill="hold" nodeType="withEffect">
                                  <p:stCondLst>
                                    <p:cond delay="0"/>
                                  </p:stCondLst>
                                  <p:childTnLst>
                                    <p:set>
                                      <p:cBhvr>
                                        <p:cTn id="27" dur="1" fill="hold">
                                          <p:stCondLst>
                                            <p:cond delay="0"/>
                                          </p:stCondLst>
                                        </p:cTn>
                                        <p:tgtEl>
                                          <p:spTgt spid="176"/>
                                        </p:tgtEl>
                                        <p:attrNameLst>
                                          <p:attrName>style.visibility</p:attrName>
                                        </p:attrNameLst>
                                      </p:cBhvr>
                                      <p:to>
                                        <p:strVal val="visible"/>
                                      </p:to>
                                    </p:set>
                                    <p:animEffect transition="in" filter="fade">
                                      <p:cBhvr>
                                        <p:cTn id="28" dur="500"/>
                                        <p:tgtEl>
                                          <p:spTgt spid="17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4"/>
                                        </p:tgtEl>
                                        <p:attrNameLst>
                                          <p:attrName>style.visibility</p:attrName>
                                        </p:attrNameLst>
                                      </p:cBhvr>
                                      <p:to>
                                        <p:strVal val="visible"/>
                                      </p:to>
                                    </p:set>
                                    <p:animEffect transition="in" filter="fade">
                                      <p:cBhvr>
                                        <p:cTn id="31" dur="500"/>
                                        <p:tgtEl>
                                          <p:spTgt spid="17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5"/>
                                        </p:tgtEl>
                                        <p:attrNameLst>
                                          <p:attrName>style.visibility</p:attrName>
                                        </p:attrNameLst>
                                      </p:cBhvr>
                                      <p:to>
                                        <p:strVal val="visible"/>
                                      </p:to>
                                    </p:set>
                                    <p:animEffect transition="in" filter="fade">
                                      <p:cBhvr>
                                        <p:cTn id="34" dur="500"/>
                                        <p:tgtEl>
                                          <p:spTgt spid="175"/>
                                        </p:tgtEl>
                                      </p:cBhvr>
                                    </p:animEffect>
                                  </p:childTnLst>
                                </p:cTn>
                              </p:par>
                              <p:par>
                                <p:cTn id="35" presetID="10" presetClass="entr" presetSubtype="0" fill="hold" nodeType="withEffect">
                                  <p:stCondLst>
                                    <p:cond delay="0"/>
                                  </p:stCondLst>
                                  <p:childTnLst>
                                    <p:set>
                                      <p:cBhvr>
                                        <p:cTn id="36" dur="1" fill="hold">
                                          <p:stCondLst>
                                            <p:cond delay="0"/>
                                          </p:stCondLst>
                                        </p:cTn>
                                        <p:tgtEl>
                                          <p:spTgt spid="157"/>
                                        </p:tgtEl>
                                        <p:attrNameLst>
                                          <p:attrName>style.visibility</p:attrName>
                                        </p:attrNameLst>
                                      </p:cBhvr>
                                      <p:to>
                                        <p:strVal val="visible"/>
                                      </p:to>
                                    </p:set>
                                    <p:animEffect transition="in" filter="fade">
                                      <p:cBhvr>
                                        <p:cTn id="37" dur="500"/>
                                        <p:tgtEl>
                                          <p:spTgt spid="157"/>
                                        </p:tgtEl>
                                      </p:cBhvr>
                                    </p:animEffect>
                                  </p:childTnLst>
                                </p:cTn>
                              </p:par>
                              <p:par>
                                <p:cTn id="38" presetID="10" presetClass="entr" presetSubtype="0" fill="hold" nodeType="withEffect">
                                  <p:stCondLst>
                                    <p:cond delay="0"/>
                                  </p:stCondLst>
                                  <p:childTnLst>
                                    <p:set>
                                      <p:cBhvr>
                                        <p:cTn id="39" dur="1" fill="hold">
                                          <p:stCondLst>
                                            <p:cond delay="0"/>
                                          </p:stCondLst>
                                        </p:cTn>
                                        <p:tgtEl>
                                          <p:spTgt spid="156"/>
                                        </p:tgtEl>
                                        <p:attrNameLst>
                                          <p:attrName>style.visibility</p:attrName>
                                        </p:attrNameLst>
                                      </p:cBhvr>
                                      <p:to>
                                        <p:strVal val="visible"/>
                                      </p:to>
                                    </p:set>
                                    <p:animEffect transition="in" filter="fade">
                                      <p:cBhvr>
                                        <p:cTn id="40" dur="500"/>
                                        <p:tgtEl>
                                          <p:spTgt spid="156"/>
                                        </p:tgtEl>
                                      </p:cBhvr>
                                    </p:animEffect>
                                  </p:childTnLst>
                                </p:cTn>
                              </p:par>
                              <p:par>
                                <p:cTn id="41" presetID="10" presetClass="entr" presetSubtype="0" fill="hold" nodeType="withEffect">
                                  <p:stCondLst>
                                    <p:cond delay="0"/>
                                  </p:stCondLst>
                                  <p:childTnLst>
                                    <p:set>
                                      <p:cBhvr>
                                        <p:cTn id="42" dur="1" fill="hold">
                                          <p:stCondLst>
                                            <p:cond delay="0"/>
                                          </p:stCondLst>
                                        </p:cTn>
                                        <p:tgtEl>
                                          <p:spTgt spid="173"/>
                                        </p:tgtEl>
                                        <p:attrNameLst>
                                          <p:attrName>style.visibility</p:attrName>
                                        </p:attrNameLst>
                                      </p:cBhvr>
                                      <p:to>
                                        <p:strVal val="visible"/>
                                      </p:to>
                                    </p:set>
                                    <p:animEffect transition="in" filter="fade">
                                      <p:cBhvr>
                                        <p:cTn id="43" dur="500"/>
                                        <p:tgtEl>
                                          <p:spTgt spid="17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2"/>
                                        </p:tgtEl>
                                        <p:attrNameLst>
                                          <p:attrName>style.visibility</p:attrName>
                                        </p:attrNameLst>
                                      </p:cBhvr>
                                      <p:to>
                                        <p:strVal val="visible"/>
                                      </p:to>
                                    </p:set>
                                    <p:animEffect transition="in" filter="fade">
                                      <p:cBhvr>
                                        <p:cTn id="46" dur="500"/>
                                        <p:tgtEl>
                                          <p:spTgt spid="17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1"/>
                                        </p:tgtEl>
                                        <p:attrNameLst>
                                          <p:attrName>style.visibility</p:attrName>
                                        </p:attrNameLst>
                                      </p:cBhvr>
                                      <p:to>
                                        <p:strVal val="visible"/>
                                      </p:to>
                                    </p:set>
                                    <p:animEffect transition="in" filter="fade">
                                      <p:cBhvr>
                                        <p:cTn id="49" dur="500"/>
                                        <p:tgtEl>
                                          <p:spTgt spid="171"/>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68"/>
                                        </p:tgtEl>
                                        <p:attrNameLst>
                                          <p:attrName>style.visibility</p:attrName>
                                        </p:attrNameLst>
                                      </p:cBhvr>
                                      <p:to>
                                        <p:strVal val="visible"/>
                                      </p:to>
                                    </p:set>
                                    <p:animEffect transition="in" filter="fade">
                                      <p:cBhvr>
                                        <p:cTn id="52" dur="500"/>
                                        <p:tgtEl>
                                          <p:spTgt spid="168"/>
                                        </p:tgtEl>
                                      </p:cBhvr>
                                    </p:animEffect>
                                  </p:childTnLst>
                                </p:cTn>
                              </p:par>
                              <p:par>
                                <p:cTn id="53" presetID="10" presetClass="entr" presetSubtype="0" fill="hold" nodeType="withEffect">
                                  <p:stCondLst>
                                    <p:cond delay="0"/>
                                  </p:stCondLst>
                                  <p:childTnLst>
                                    <p:set>
                                      <p:cBhvr>
                                        <p:cTn id="54" dur="1" fill="hold">
                                          <p:stCondLst>
                                            <p:cond delay="0"/>
                                          </p:stCondLst>
                                        </p:cTn>
                                        <p:tgtEl>
                                          <p:spTgt spid="170"/>
                                        </p:tgtEl>
                                        <p:attrNameLst>
                                          <p:attrName>style.visibility</p:attrName>
                                        </p:attrNameLst>
                                      </p:cBhvr>
                                      <p:to>
                                        <p:strVal val="visible"/>
                                      </p:to>
                                    </p:set>
                                    <p:animEffect transition="in" filter="fade">
                                      <p:cBhvr>
                                        <p:cTn id="55" dur="500"/>
                                        <p:tgtEl>
                                          <p:spTgt spid="17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69"/>
                                        </p:tgtEl>
                                        <p:attrNameLst>
                                          <p:attrName>style.visibility</p:attrName>
                                        </p:attrNameLst>
                                      </p:cBhvr>
                                      <p:to>
                                        <p:strVal val="visible"/>
                                      </p:to>
                                    </p:set>
                                    <p:animEffect transition="in" filter="fade">
                                      <p:cBhvr>
                                        <p:cTn id="58" dur="500"/>
                                        <p:tgtEl>
                                          <p:spTgt spid="169"/>
                                        </p:tgtEl>
                                      </p:cBhvr>
                                    </p:animEffect>
                                  </p:childTnLst>
                                </p:cTn>
                              </p:par>
                              <p:par>
                                <p:cTn id="59" presetID="10" presetClass="entr" presetSubtype="0" fill="hold" nodeType="withEffect">
                                  <p:stCondLst>
                                    <p:cond delay="0"/>
                                  </p:stCondLst>
                                  <p:childTnLst>
                                    <p:set>
                                      <p:cBhvr>
                                        <p:cTn id="60" dur="1" fill="hold">
                                          <p:stCondLst>
                                            <p:cond delay="0"/>
                                          </p:stCondLst>
                                        </p:cTn>
                                        <p:tgtEl>
                                          <p:spTgt spid="167"/>
                                        </p:tgtEl>
                                        <p:attrNameLst>
                                          <p:attrName>style.visibility</p:attrName>
                                        </p:attrNameLst>
                                      </p:cBhvr>
                                      <p:to>
                                        <p:strVal val="visible"/>
                                      </p:to>
                                    </p:set>
                                    <p:animEffect transition="in" filter="fade">
                                      <p:cBhvr>
                                        <p:cTn id="61" dur="500"/>
                                        <p:tgtEl>
                                          <p:spTgt spid="167"/>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66"/>
                                        </p:tgtEl>
                                        <p:attrNameLst>
                                          <p:attrName>style.visibility</p:attrName>
                                        </p:attrNameLst>
                                      </p:cBhvr>
                                      <p:to>
                                        <p:strVal val="visible"/>
                                      </p:to>
                                    </p:set>
                                    <p:animEffect transition="in" filter="fade">
                                      <p:cBhvr>
                                        <p:cTn id="64" dur="500"/>
                                        <p:tgtEl>
                                          <p:spTgt spid="16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65"/>
                                        </p:tgtEl>
                                        <p:attrNameLst>
                                          <p:attrName>style.visibility</p:attrName>
                                        </p:attrNameLst>
                                      </p:cBhvr>
                                      <p:to>
                                        <p:strVal val="visible"/>
                                      </p:to>
                                    </p:set>
                                    <p:animEffect transition="in" filter="fade">
                                      <p:cBhvr>
                                        <p:cTn id="67" dur="500"/>
                                        <p:tgtEl>
                                          <p:spTgt spid="165"/>
                                        </p:tgtEl>
                                      </p:cBhvr>
                                    </p:animEffect>
                                  </p:childTnLst>
                                </p:cTn>
                              </p:par>
                              <p:par>
                                <p:cTn id="68" presetID="10" presetClass="entr" presetSubtype="0" fill="hold" nodeType="withEffect">
                                  <p:stCondLst>
                                    <p:cond delay="0"/>
                                  </p:stCondLst>
                                  <p:childTnLst>
                                    <p:set>
                                      <p:cBhvr>
                                        <p:cTn id="69" dur="1" fill="hold">
                                          <p:stCondLst>
                                            <p:cond delay="0"/>
                                          </p:stCondLst>
                                        </p:cTn>
                                        <p:tgtEl>
                                          <p:spTgt spid="164"/>
                                        </p:tgtEl>
                                        <p:attrNameLst>
                                          <p:attrName>style.visibility</p:attrName>
                                        </p:attrNameLst>
                                      </p:cBhvr>
                                      <p:to>
                                        <p:strVal val="visible"/>
                                      </p:to>
                                    </p:set>
                                    <p:animEffect transition="in" filter="fade">
                                      <p:cBhvr>
                                        <p:cTn id="70" dur="500"/>
                                        <p:tgtEl>
                                          <p:spTgt spid="164"/>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63"/>
                                        </p:tgtEl>
                                        <p:attrNameLst>
                                          <p:attrName>style.visibility</p:attrName>
                                        </p:attrNameLst>
                                      </p:cBhvr>
                                      <p:to>
                                        <p:strVal val="visible"/>
                                      </p:to>
                                    </p:set>
                                    <p:animEffect transition="in" filter="fade">
                                      <p:cBhvr>
                                        <p:cTn id="73" dur="500"/>
                                        <p:tgtEl>
                                          <p:spTgt spid="163"/>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62"/>
                                        </p:tgtEl>
                                        <p:attrNameLst>
                                          <p:attrName>style.visibility</p:attrName>
                                        </p:attrNameLst>
                                      </p:cBhvr>
                                      <p:to>
                                        <p:strVal val="visible"/>
                                      </p:to>
                                    </p:set>
                                    <p:animEffect transition="in" filter="fade">
                                      <p:cBhvr>
                                        <p:cTn id="76" dur="500"/>
                                        <p:tgtEl>
                                          <p:spTgt spid="16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10"/>
                                        </p:tgtEl>
                                        <p:attrNameLst>
                                          <p:attrName>style.visibility</p:attrName>
                                        </p:attrNameLst>
                                      </p:cBhvr>
                                      <p:to>
                                        <p:strVal val="visible"/>
                                      </p:to>
                                    </p:set>
                                    <p:animEffect transition="in" filter="fade">
                                      <p:cBhvr>
                                        <p:cTn id="79" dur="500"/>
                                        <p:tgtEl>
                                          <p:spTgt spid="110"/>
                                        </p:tgtEl>
                                      </p:cBhvr>
                                    </p:animEffect>
                                  </p:childTnLst>
                                </p:cTn>
                              </p:par>
                              <p:par>
                                <p:cTn id="80" presetID="10" presetClass="entr" presetSubtype="0" fill="hold" nodeType="withEffect">
                                  <p:stCondLst>
                                    <p:cond delay="0"/>
                                  </p:stCondLst>
                                  <p:childTnLst>
                                    <p:set>
                                      <p:cBhvr>
                                        <p:cTn id="81" dur="1" fill="hold">
                                          <p:stCondLst>
                                            <p:cond delay="0"/>
                                          </p:stCondLst>
                                        </p:cTn>
                                        <p:tgtEl>
                                          <p:spTgt spid="160"/>
                                        </p:tgtEl>
                                        <p:attrNameLst>
                                          <p:attrName>style.visibility</p:attrName>
                                        </p:attrNameLst>
                                      </p:cBhvr>
                                      <p:to>
                                        <p:strVal val="visible"/>
                                      </p:to>
                                    </p:set>
                                    <p:animEffect transition="in" filter="fade">
                                      <p:cBhvr>
                                        <p:cTn id="82" dur="500"/>
                                        <p:tgtEl>
                                          <p:spTgt spid="160"/>
                                        </p:tgtEl>
                                      </p:cBhvr>
                                    </p:animEffect>
                                  </p:childTnLst>
                                </p:cTn>
                              </p:par>
                              <p:par>
                                <p:cTn id="83" presetID="10" presetClass="entr" presetSubtype="0" fill="hold" nodeType="withEffect">
                                  <p:stCondLst>
                                    <p:cond delay="0"/>
                                  </p:stCondLst>
                                  <p:childTnLst>
                                    <p:set>
                                      <p:cBhvr>
                                        <p:cTn id="84" dur="1" fill="hold">
                                          <p:stCondLst>
                                            <p:cond delay="0"/>
                                          </p:stCondLst>
                                        </p:cTn>
                                        <p:tgtEl>
                                          <p:spTgt spid="159"/>
                                        </p:tgtEl>
                                        <p:attrNameLst>
                                          <p:attrName>style.visibility</p:attrName>
                                        </p:attrNameLst>
                                      </p:cBhvr>
                                      <p:to>
                                        <p:strVal val="visible"/>
                                      </p:to>
                                    </p:set>
                                    <p:animEffect transition="in" filter="fade">
                                      <p:cBhvr>
                                        <p:cTn id="85" dur="500"/>
                                        <p:tgtEl>
                                          <p:spTgt spid="159"/>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09"/>
                                        </p:tgtEl>
                                        <p:attrNameLst>
                                          <p:attrName>style.visibility</p:attrName>
                                        </p:attrNameLst>
                                      </p:cBhvr>
                                      <p:to>
                                        <p:strVal val="visible"/>
                                      </p:to>
                                    </p:set>
                                    <p:animEffect transition="in" filter="fade">
                                      <p:cBhvr>
                                        <p:cTn id="88" dur="500"/>
                                        <p:tgtEl>
                                          <p:spTgt spid="109"/>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08"/>
                                        </p:tgtEl>
                                        <p:attrNameLst>
                                          <p:attrName>style.visibility</p:attrName>
                                        </p:attrNameLst>
                                      </p:cBhvr>
                                      <p:to>
                                        <p:strVal val="visible"/>
                                      </p:to>
                                    </p:set>
                                    <p:animEffect transition="in" filter="fade">
                                      <p:cBhvr>
                                        <p:cTn id="91" dur="500"/>
                                        <p:tgtEl>
                                          <p:spTgt spid="108"/>
                                        </p:tgtEl>
                                      </p:cBhvr>
                                    </p:animEffect>
                                  </p:childTnLst>
                                </p:cTn>
                              </p:par>
                              <p:par>
                                <p:cTn id="92" presetID="10" presetClass="entr" presetSubtype="0" fill="hold" nodeType="withEffect">
                                  <p:stCondLst>
                                    <p:cond delay="0"/>
                                  </p:stCondLst>
                                  <p:childTnLst>
                                    <p:set>
                                      <p:cBhvr>
                                        <p:cTn id="93" dur="1" fill="hold">
                                          <p:stCondLst>
                                            <p:cond delay="0"/>
                                          </p:stCondLst>
                                        </p:cTn>
                                        <p:tgtEl>
                                          <p:spTgt spid="158"/>
                                        </p:tgtEl>
                                        <p:attrNameLst>
                                          <p:attrName>style.visibility</p:attrName>
                                        </p:attrNameLst>
                                      </p:cBhvr>
                                      <p:to>
                                        <p:strVal val="visible"/>
                                      </p:to>
                                    </p:set>
                                    <p:animEffect transition="in" filter="fade">
                                      <p:cBhvr>
                                        <p:cTn id="94" dur="500"/>
                                        <p:tgtEl>
                                          <p:spTgt spid="158"/>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155"/>
                                        </p:tgtEl>
                                        <p:attrNameLst>
                                          <p:attrName>style.visibility</p:attrName>
                                        </p:attrNameLst>
                                      </p:cBhvr>
                                      <p:to>
                                        <p:strVal val="visible"/>
                                      </p:to>
                                    </p:set>
                                    <p:animEffect transition="in" filter="fade">
                                      <p:cBhvr>
                                        <p:cTn id="97" dur="500"/>
                                        <p:tgtEl>
                                          <p:spTgt spid="15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03"/>
                                        </p:tgtEl>
                                        <p:attrNameLst>
                                          <p:attrName>style.visibility</p:attrName>
                                        </p:attrNameLst>
                                      </p:cBhvr>
                                      <p:to>
                                        <p:strVal val="visible"/>
                                      </p:to>
                                    </p:set>
                                    <p:animEffect transition="in" filter="fade">
                                      <p:cBhvr>
                                        <p:cTn id="100" dur="500"/>
                                        <p:tgtEl>
                                          <p:spTgt spid="103"/>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104"/>
                                        </p:tgtEl>
                                        <p:attrNameLst>
                                          <p:attrName>style.visibility</p:attrName>
                                        </p:attrNameLst>
                                      </p:cBhvr>
                                      <p:to>
                                        <p:strVal val="visible"/>
                                      </p:to>
                                    </p:set>
                                    <p:animEffect transition="in" filter="fade">
                                      <p:cBhvr>
                                        <p:cTn id="103"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 grpId="0" animBg="1"/>
      <p:bldP spid="104" grpId="0"/>
      <p:bldP spid="105" grpId="0" animBg="1"/>
      <p:bldP spid="106" grpId="0" animBg="1"/>
      <p:bldP spid="107" grpId="0" animBg="1"/>
      <p:bldP spid="108" grpId="0" animBg="1"/>
      <p:bldP spid="109" grpId="0" animBg="1"/>
      <p:bldP spid="110" grpId="0" animBg="1"/>
      <p:bldGraphic spid="155" grpId="0">
        <p:bldAsOne/>
      </p:bldGraphic>
      <p:bldP spid="162" grpId="0" animBg="1"/>
      <p:bldP spid="163" grpId="0"/>
      <p:bldP spid="165" grpId="0" animBg="1"/>
      <p:bldP spid="166" grpId="0"/>
      <p:bldP spid="168" grpId="0" animBg="1"/>
      <p:bldP spid="169" grpId="0"/>
      <p:bldP spid="171" grpId="0" animBg="1"/>
      <p:bldP spid="172" grpId="0"/>
      <p:bldP spid="174" grpId="0" animBg="1"/>
      <p:bldP spid="175" grpId="0"/>
      <p:bldP spid="177" grpId="0" animBg="1"/>
      <p:bldP spid="17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030162" y="1106743"/>
            <a:ext cx="1620180" cy="404563"/>
          </a:xfrm>
          <a:prstGeom prst="round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GB" sz="675" dirty="0" err="1">
              <a:solidFill>
                <a:prstClr val="white"/>
              </a:solidFill>
              <a:cs typeface="Arial" panose="020B0604020202020204" pitchFamily="34" charset="0"/>
            </a:endParaRPr>
          </a:p>
        </p:txBody>
      </p:sp>
      <p:sp>
        <p:nvSpPr>
          <p:cNvPr id="4" name="Oval 3"/>
          <p:cNvSpPr/>
          <p:nvPr/>
        </p:nvSpPr>
        <p:spPr>
          <a:xfrm>
            <a:off x="2466483" y="1949746"/>
            <a:ext cx="3373179" cy="2687379"/>
          </a:xfrm>
          <a:prstGeom prst="ellipse">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US" sz="675" dirty="0" err="1">
              <a:solidFill>
                <a:schemeClr val="bg1"/>
              </a:solidFill>
              <a:cs typeface="Arial" panose="020B0604020202020204" pitchFamily="34" charset="0"/>
            </a:endParaRPr>
          </a:p>
        </p:txBody>
      </p:sp>
      <p:sp>
        <p:nvSpPr>
          <p:cNvPr id="6" name="TextBox 5"/>
          <p:cNvSpPr txBox="1"/>
          <p:nvPr/>
        </p:nvSpPr>
        <p:spPr>
          <a:xfrm>
            <a:off x="3055088" y="2849529"/>
            <a:ext cx="2248787" cy="207335"/>
          </a:xfrm>
          <a:prstGeom prst="rect">
            <a:avLst/>
          </a:prstGeom>
          <a:noFill/>
        </p:spPr>
        <p:txBody>
          <a:bodyPr wrap="square" lIns="0" tIns="0" rIns="0" bIns="0" rtlCol="0">
            <a:noAutofit/>
          </a:bodyPr>
          <a:lstStyle/>
          <a:p>
            <a:pPr>
              <a:buClr>
                <a:srgbClr val="FF6200"/>
              </a:buClr>
            </a:pPr>
            <a:r>
              <a:rPr lang="nl-BE" sz="1500" b="1" dirty="0">
                <a:solidFill>
                  <a:schemeClr val="bg1"/>
                </a:solidFill>
                <a:cs typeface="Arial" panose="020B0604020202020204" pitchFamily="34" charset="0"/>
              </a:rPr>
              <a:t>Global Factoring market</a:t>
            </a:r>
            <a:endParaRPr lang="en-US" sz="1500" b="1" dirty="0">
              <a:solidFill>
                <a:schemeClr val="bg1"/>
              </a:solidFill>
              <a:cs typeface="Arial" panose="020B0604020202020204" pitchFamily="34" charset="0"/>
            </a:endParaRPr>
          </a:p>
        </p:txBody>
      </p:sp>
      <p:sp>
        <p:nvSpPr>
          <p:cNvPr id="7" name="Rectangle 6"/>
          <p:cNvSpPr/>
          <p:nvPr/>
        </p:nvSpPr>
        <p:spPr>
          <a:xfrm>
            <a:off x="2837047" y="3107191"/>
            <a:ext cx="2693366" cy="553998"/>
          </a:xfrm>
          <a:prstGeom prst="rect">
            <a:avLst/>
          </a:prstGeom>
        </p:spPr>
        <p:txBody>
          <a:bodyPr wrap="none">
            <a:spAutoFit/>
          </a:bodyPr>
          <a:lstStyle/>
          <a:p>
            <a:r>
              <a:rPr lang="en-US" sz="3000" b="1" dirty="0">
                <a:solidFill>
                  <a:schemeClr val="bg1"/>
                </a:solidFill>
                <a:latin typeface="+mj-lt"/>
                <a:ea typeface="Calibri" panose="020F0502020204030204" pitchFamily="34" charset="0"/>
                <a:cs typeface="Times New Roman" panose="02020603050405020304" pitchFamily="18" charset="0"/>
              </a:rPr>
              <a:t>€2,311 billion</a:t>
            </a:r>
            <a:r>
              <a:rPr lang="en-US" sz="2400" b="1" baseline="30000" dirty="0">
                <a:solidFill>
                  <a:schemeClr val="bg1"/>
                </a:solidFill>
                <a:latin typeface="+mj-lt"/>
                <a:ea typeface="Calibri" panose="020F0502020204030204" pitchFamily="34" charset="0"/>
                <a:cs typeface="Times New Roman" panose="02020603050405020304" pitchFamily="18" charset="0"/>
              </a:rPr>
              <a:t>1</a:t>
            </a:r>
            <a:endParaRPr lang="en-US" sz="3000" b="1" baseline="30000" dirty="0">
              <a:solidFill>
                <a:schemeClr val="bg1"/>
              </a:solidFill>
              <a:latin typeface="+mj-lt"/>
            </a:endParaRPr>
          </a:p>
        </p:txBody>
      </p:sp>
      <p:sp>
        <p:nvSpPr>
          <p:cNvPr id="10" name="TextBox 9"/>
          <p:cNvSpPr txBox="1"/>
          <p:nvPr/>
        </p:nvSpPr>
        <p:spPr>
          <a:xfrm>
            <a:off x="2203597" y="5767353"/>
            <a:ext cx="2248787" cy="207335"/>
          </a:xfrm>
          <a:prstGeom prst="rect">
            <a:avLst/>
          </a:prstGeom>
          <a:noFill/>
        </p:spPr>
        <p:txBody>
          <a:bodyPr wrap="square" lIns="0" tIns="0" rIns="0" bIns="0" rtlCol="0">
            <a:noAutofit/>
          </a:bodyPr>
          <a:lstStyle/>
          <a:p>
            <a:pPr>
              <a:buClr>
                <a:srgbClr val="FF6200"/>
              </a:buClr>
            </a:pPr>
            <a:r>
              <a:rPr lang="nl-BE" sz="825" dirty="0">
                <a:cs typeface="Arial" panose="020B0604020202020204" pitchFamily="34" charset="0"/>
              </a:rPr>
              <a:t>* Global Factoring market</a:t>
            </a:r>
            <a:endParaRPr lang="en-US" sz="825" dirty="0">
              <a:cs typeface="Arial" panose="020B0604020202020204" pitchFamily="34" charset="0"/>
            </a:endParaRPr>
          </a:p>
        </p:txBody>
      </p:sp>
      <p:cxnSp>
        <p:nvCxnSpPr>
          <p:cNvPr id="9" name="Straight Connector 8"/>
          <p:cNvCxnSpPr>
            <a:stCxn id="4" idx="1"/>
          </p:cNvCxnSpPr>
          <p:nvPr/>
        </p:nvCxnSpPr>
        <p:spPr>
          <a:xfrm flipH="1" flipV="1">
            <a:off x="2528777" y="1949746"/>
            <a:ext cx="431697" cy="393557"/>
          </a:xfrm>
          <a:prstGeom prst="line">
            <a:avLst/>
          </a:prstGeom>
          <a:ln w="57150">
            <a:solidFill>
              <a:srgbClr val="A8A8A8"/>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855920" y="1050821"/>
            <a:ext cx="2171627" cy="1224767"/>
          </a:xfrm>
          <a:prstGeom prst="ellipse">
            <a:avLst/>
          </a:pr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US" sz="675" dirty="0" err="1">
              <a:solidFill>
                <a:schemeClr val="bg1"/>
              </a:solidFill>
              <a:cs typeface="Arial" panose="020B0604020202020204" pitchFamily="34" charset="0"/>
            </a:endParaRPr>
          </a:p>
        </p:txBody>
      </p:sp>
      <p:sp>
        <p:nvSpPr>
          <p:cNvPr id="27" name="Rectangle 26"/>
          <p:cNvSpPr/>
          <p:nvPr/>
        </p:nvSpPr>
        <p:spPr>
          <a:xfrm>
            <a:off x="1115214" y="1342666"/>
            <a:ext cx="1747594" cy="507831"/>
          </a:xfrm>
          <a:prstGeom prst="rect">
            <a:avLst/>
          </a:prstGeom>
        </p:spPr>
        <p:txBody>
          <a:bodyPr wrap="none">
            <a:spAutoFit/>
          </a:bodyPr>
          <a:lstStyle/>
          <a:p>
            <a:r>
              <a:rPr lang="nl-BE" sz="1350" b="1" dirty="0">
                <a:solidFill>
                  <a:schemeClr val="bg1"/>
                </a:solidFill>
                <a:latin typeface="+mj-lt"/>
                <a:cs typeface="Times New Roman" panose="02020603050405020304" pitchFamily="18" charset="0"/>
              </a:rPr>
              <a:t>International: 20%</a:t>
            </a:r>
            <a:r>
              <a:rPr lang="en-US" sz="1350" b="1" baseline="30000" dirty="0">
                <a:solidFill>
                  <a:schemeClr val="bg1"/>
                </a:solidFill>
                <a:ea typeface="Calibri" panose="020F0502020204030204" pitchFamily="34" charset="0"/>
                <a:cs typeface="Times New Roman" panose="02020603050405020304" pitchFamily="18" charset="0"/>
              </a:rPr>
              <a:t>1</a:t>
            </a:r>
            <a:endParaRPr lang="en-US" b="1" baseline="30000" dirty="0">
              <a:solidFill>
                <a:schemeClr val="bg1"/>
              </a:solidFill>
            </a:endParaRPr>
          </a:p>
          <a:p>
            <a:endParaRPr lang="en-US" sz="1350" b="1" dirty="0">
              <a:solidFill>
                <a:schemeClr val="bg1"/>
              </a:solidFill>
              <a:latin typeface="+mj-lt"/>
            </a:endParaRPr>
          </a:p>
        </p:txBody>
      </p:sp>
      <p:sp>
        <p:nvSpPr>
          <p:cNvPr id="31" name="Oval 30"/>
          <p:cNvSpPr/>
          <p:nvPr/>
        </p:nvSpPr>
        <p:spPr>
          <a:xfrm>
            <a:off x="303331" y="4175188"/>
            <a:ext cx="2171627" cy="1224767"/>
          </a:xfrm>
          <a:prstGeom prst="ellipse">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US" sz="675" dirty="0" err="1">
              <a:solidFill>
                <a:schemeClr val="bg1"/>
              </a:solidFill>
              <a:cs typeface="Arial" panose="020B0604020202020204" pitchFamily="34" charset="0"/>
            </a:endParaRPr>
          </a:p>
        </p:txBody>
      </p:sp>
      <p:sp>
        <p:nvSpPr>
          <p:cNvPr id="32" name="Rectangle 31"/>
          <p:cNvSpPr/>
          <p:nvPr/>
        </p:nvSpPr>
        <p:spPr>
          <a:xfrm>
            <a:off x="625976" y="4379310"/>
            <a:ext cx="1648208" cy="369332"/>
          </a:xfrm>
          <a:prstGeom prst="rect">
            <a:avLst/>
          </a:prstGeom>
        </p:spPr>
        <p:txBody>
          <a:bodyPr wrap="none">
            <a:spAutoFit/>
          </a:bodyPr>
          <a:lstStyle/>
          <a:p>
            <a:r>
              <a:rPr lang="nl-BE" b="1" dirty="0" err="1">
                <a:solidFill>
                  <a:schemeClr val="bg1"/>
                </a:solidFill>
                <a:latin typeface="+mj-lt"/>
                <a:cs typeface="Times New Roman" panose="02020603050405020304" pitchFamily="18" charset="0"/>
              </a:rPr>
              <a:t>Securitization</a:t>
            </a:r>
            <a:endParaRPr lang="en-US" b="1" dirty="0">
              <a:solidFill>
                <a:schemeClr val="bg1"/>
              </a:solidFill>
              <a:latin typeface="+mj-lt"/>
            </a:endParaRPr>
          </a:p>
        </p:txBody>
      </p:sp>
      <p:sp>
        <p:nvSpPr>
          <p:cNvPr id="33" name="Rectangle 32"/>
          <p:cNvSpPr/>
          <p:nvPr/>
        </p:nvSpPr>
        <p:spPr>
          <a:xfrm>
            <a:off x="653382" y="4727864"/>
            <a:ext cx="1577676" cy="738664"/>
          </a:xfrm>
          <a:prstGeom prst="rect">
            <a:avLst/>
          </a:prstGeom>
        </p:spPr>
        <p:txBody>
          <a:bodyPr wrap="none">
            <a:spAutoFit/>
          </a:bodyPr>
          <a:lstStyle/>
          <a:p>
            <a:r>
              <a:rPr lang="nl-BE" sz="2100" b="1" dirty="0">
                <a:solidFill>
                  <a:schemeClr val="bg1"/>
                </a:solidFill>
                <a:latin typeface="+mj-lt"/>
              </a:rPr>
              <a:t>~ € 230 </a:t>
            </a:r>
            <a:r>
              <a:rPr lang="nl-BE" sz="2100" b="1" dirty="0" err="1">
                <a:solidFill>
                  <a:schemeClr val="bg1"/>
                </a:solidFill>
                <a:latin typeface="+mj-lt"/>
              </a:rPr>
              <a:t>bn</a:t>
            </a:r>
            <a:r>
              <a:rPr lang="en-US" sz="2100" b="1" baseline="30000" dirty="0">
                <a:solidFill>
                  <a:schemeClr val="bg1"/>
                </a:solidFill>
                <a:cs typeface="Times New Roman" panose="02020603050405020304" pitchFamily="18" charset="0"/>
              </a:rPr>
              <a:t>2</a:t>
            </a:r>
            <a:endParaRPr lang="en-US" sz="2700" b="1" baseline="30000" dirty="0">
              <a:solidFill>
                <a:schemeClr val="bg1"/>
              </a:solidFill>
            </a:endParaRPr>
          </a:p>
          <a:p>
            <a:endParaRPr lang="en-US" sz="2100" b="1" dirty="0">
              <a:solidFill>
                <a:schemeClr val="bg1"/>
              </a:solidFill>
              <a:latin typeface="+mj-lt"/>
            </a:endParaRPr>
          </a:p>
        </p:txBody>
      </p:sp>
      <p:cxnSp>
        <p:nvCxnSpPr>
          <p:cNvPr id="34" name="Straight Connector 33"/>
          <p:cNvCxnSpPr>
            <a:endCxn id="31" idx="7"/>
          </p:cNvCxnSpPr>
          <p:nvPr/>
        </p:nvCxnSpPr>
        <p:spPr>
          <a:xfrm flipH="1">
            <a:off x="2156931" y="3916923"/>
            <a:ext cx="713860" cy="437628"/>
          </a:xfrm>
          <a:prstGeom prst="line">
            <a:avLst/>
          </a:prstGeom>
          <a:ln w="57150">
            <a:solidFill>
              <a:srgbClr val="A8A8A8"/>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3828821" y="5289754"/>
            <a:ext cx="4572000" cy="207749"/>
          </a:xfrm>
          <a:prstGeom prst="rect">
            <a:avLst/>
          </a:prstGeom>
        </p:spPr>
        <p:txBody>
          <a:bodyPr>
            <a:spAutoFit/>
          </a:bodyPr>
          <a:lstStyle/>
          <a:p>
            <a:r>
              <a:rPr lang="en-US" sz="750" dirty="0">
                <a:latin typeface="+mj-lt"/>
              </a:rPr>
              <a:t>2  </a:t>
            </a:r>
            <a:r>
              <a:rPr lang="en-US" sz="750" dirty="0" err="1">
                <a:latin typeface="+mj-lt"/>
              </a:rPr>
              <a:t>Finacity</a:t>
            </a:r>
            <a:r>
              <a:rPr lang="en-US" sz="750" dirty="0">
                <a:latin typeface="+mj-lt"/>
              </a:rPr>
              <a:t>, “Funding through the Use of Trade Receivable Securitizations”, 2008</a:t>
            </a:r>
          </a:p>
        </p:txBody>
      </p:sp>
      <p:sp>
        <p:nvSpPr>
          <p:cNvPr id="38" name="Rectangle 37"/>
          <p:cNvSpPr/>
          <p:nvPr/>
        </p:nvSpPr>
        <p:spPr>
          <a:xfrm>
            <a:off x="1205986" y="1699537"/>
            <a:ext cx="1492716" cy="507831"/>
          </a:xfrm>
          <a:prstGeom prst="rect">
            <a:avLst/>
          </a:prstGeom>
        </p:spPr>
        <p:txBody>
          <a:bodyPr wrap="none">
            <a:spAutoFit/>
          </a:bodyPr>
          <a:lstStyle/>
          <a:p>
            <a:r>
              <a:rPr lang="nl-BE" sz="1350" b="1" dirty="0" err="1">
                <a:solidFill>
                  <a:schemeClr val="bg1"/>
                </a:solidFill>
                <a:latin typeface="+mj-lt"/>
                <a:cs typeface="Times New Roman" panose="02020603050405020304" pitchFamily="18" charset="0"/>
              </a:rPr>
              <a:t>Domestic</a:t>
            </a:r>
            <a:r>
              <a:rPr lang="nl-BE" sz="1350" b="1" dirty="0">
                <a:solidFill>
                  <a:schemeClr val="bg1"/>
                </a:solidFill>
                <a:latin typeface="+mj-lt"/>
                <a:cs typeface="Times New Roman" panose="02020603050405020304" pitchFamily="18" charset="0"/>
              </a:rPr>
              <a:t>:  80%</a:t>
            </a:r>
            <a:r>
              <a:rPr lang="en-US" sz="1350" b="1" baseline="30000" dirty="0">
                <a:solidFill>
                  <a:schemeClr val="bg1"/>
                </a:solidFill>
                <a:ea typeface="Calibri" panose="020F0502020204030204" pitchFamily="34" charset="0"/>
                <a:cs typeface="Times New Roman" panose="02020603050405020304" pitchFamily="18" charset="0"/>
              </a:rPr>
              <a:t>1</a:t>
            </a:r>
            <a:endParaRPr lang="en-US" b="1" baseline="30000" dirty="0">
              <a:solidFill>
                <a:schemeClr val="bg1"/>
              </a:solidFill>
            </a:endParaRPr>
          </a:p>
          <a:p>
            <a:endParaRPr lang="en-US" sz="1350" b="1" dirty="0">
              <a:solidFill>
                <a:schemeClr val="bg1"/>
              </a:solidFill>
              <a:latin typeface="+mj-lt"/>
            </a:endParaRPr>
          </a:p>
        </p:txBody>
      </p:sp>
      <p:sp>
        <p:nvSpPr>
          <p:cNvPr id="40" name="Rectangle 39"/>
          <p:cNvSpPr/>
          <p:nvPr/>
        </p:nvSpPr>
        <p:spPr>
          <a:xfrm>
            <a:off x="3821293" y="5471281"/>
            <a:ext cx="4572000" cy="207749"/>
          </a:xfrm>
          <a:prstGeom prst="rect">
            <a:avLst/>
          </a:prstGeom>
        </p:spPr>
        <p:txBody>
          <a:bodyPr>
            <a:spAutoFit/>
          </a:bodyPr>
          <a:lstStyle/>
          <a:p>
            <a:r>
              <a:rPr lang="en-US" sz="750" dirty="0"/>
              <a:t>1  FCI,  “Global factoring volume reaches € 2,311 billion euros in 2014”, 2015</a:t>
            </a:r>
          </a:p>
        </p:txBody>
      </p:sp>
      <p:cxnSp>
        <p:nvCxnSpPr>
          <p:cNvPr id="41" name="Straight Connector 40"/>
          <p:cNvCxnSpPr>
            <a:stCxn id="4" idx="6"/>
            <a:endCxn id="46" idx="2"/>
          </p:cNvCxnSpPr>
          <p:nvPr/>
        </p:nvCxnSpPr>
        <p:spPr>
          <a:xfrm flipV="1">
            <a:off x="5839662" y="1575028"/>
            <a:ext cx="1000590" cy="1718408"/>
          </a:xfrm>
          <a:prstGeom prst="line">
            <a:avLst/>
          </a:prstGeom>
          <a:ln w="57150">
            <a:solidFill>
              <a:srgbClr val="A8A8A8"/>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6840252" y="1124842"/>
            <a:ext cx="2171627" cy="900370"/>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US" sz="675" dirty="0" err="1">
              <a:solidFill>
                <a:schemeClr val="bg1"/>
              </a:solidFill>
              <a:cs typeface="Arial" panose="020B0604020202020204" pitchFamily="34" charset="0"/>
            </a:endParaRPr>
          </a:p>
        </p:txBody>
      </p:sp>
      <p:sp>
        <p:nvSpPr>
          <p:cNvPr id="50" name="Oval 49"/>
          <p:cNvSpPr/>
          <p:nvPr/>
        </p:nvSpPr>
        <p:spPr>
          <a:xfrm>
            <a:off x="6840252" y="2148762"/>
            <a:ext cx="2171627" cy="900370"/>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US" sz="675" dirty="0" err="1">
              <a:solidFill>
                <a:schemeClr val="bg1"/>
              </a:solidFill>
              <a:cs typeface="Arial" panose="020B0604020202020204" pitchFamily="34" charset="0"/>
            </a:endParaRPr>
          </a:p>
        </p:txBody>
      </p:sp>
      <p:sp>
        <p:nvSpPr>
          <p:cNvPr id="51" name="Oval 50"/>
          <p:cNvSpPr/>
          <p:nvPr/>
        </p:nvSpPr>
        <p:spPr>
          <a:xfrm>
            <a:off x="6840252" y="3172683"/>
            <a:ext cx="2171627" cy="900370"/>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US" sz="675" dirty="0" err="1">
              <a:solidFill>
                <a:schemeClr val="bg1"/>
              </a:solidFill>
              <a:cs typeface="Arial" panose="020B0604020202020204" pitchFamily="34" charset="0"/>
            </a:endParaRPr>
          </a:p>
        </p:txBody>
      </p:sp>
      <p:sp>
        <p:nvSpPr>
          <p:cNvPr id="52" name="Oval 51"/>
          <p:cNvSpPr/>
          <p:nvPr/>
        </p:nvSpPr>
        <p:spPr>
          <a:xfrm>
            <a:off x="6840252" y="4196603"/>
            <a:ext cx="2171627" cy="900370"/>
          </a:xfrm>
          <a:prstGeom prst="ellipse">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000" tIns="27000" rIns="27000" bIns="27000" numCol="1" spcCol="0" rtlCol="0" fromWordArt="0" anchor="t" anchorCtr="0" forceAA="0" compatLnSpc="1">
            <a:prstTxWarp prst="textNoShape">
              <a:avLst/>
            </a:prstTxWarp>
            <a:noAutofit/>
          </a:bodyPr>
          <a:lstStyle/>
          <a:p>
            <a:pPr algn="ctr">
              <a:buClr>
                <a:srgbClr val="FF6200"/>
              </a:buClr>
            </a:pPr>
            <a:endParaRPr lang="en-US" sz="675" dirty="0" err="1">
              <a:solidFill>
                <a:schemeClr val="bg1"/>
              </a:solidFill>
              <a:cs typeface="Arial" panose="020B0604020202020204" pitchFamily="34" charset="0"/>
            </a:endParaRPr>
          </a:p>
        </p:txBody>
      </p:sp>
      <p:cxnSp>
        <p:nvCxnSpPr>
          <p:cNvPr id="55" name="Straight Connector 54"/>
          <p:cNvCxnSpPr>
            <a:stCxn id="4" idx="6"/>
            <a:endCxn id="50" idx="2"/>
          </p:cNvCxnSpPr>
          <p:nvPr/>
        </p:nvCxnSpPr>
        <p:spPr>
          <a:xfrm flipV="1">
            <a:off x="5839662" y="2598947"/>
            <a:ext cx="1000590" cy="694488"/>
          </a:xfrm>
          <a:prstGeom prst="line">
            <a:avLst/>
          </a:prstGeom>
          <a:ln w="57150">
            <a:solidFill>
              <a:srgbClr val="A8A8A8"/>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4" idx="6"/>
            <a:endCxn id="51" idx="2"/>
          </p:cNvCxnSpPr>
          <p:nvPr/>
        </p:nvCxnSpPr>
        <p:spPr>
          <a:xfrm>
            <a:off x="5839662" y="3293436"/>
            <a:ext cx="1000590" cy="329432"/>
          </a:xfrm>
          <a:prstGeom prst="line">
            <a:avLst/>
          </a:prstGeom>
          <a:ln w="57150">
            <a:solidFill>
              <a:srgbClr val="A8A8A8"/>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a:stCxn id="52" idx="2"/>
            <a:endCxn id="4" idx="6"/>
          </p:cNvCxnSpPr>
          <p:nvPr/>
        </p:nvCxnSpPr>
        <p:spPr>
          <a:xfrm flipH="1" flipV="1">
            <a:off x="5839662" y="3293435"/>
            <a:ext cx="1000590" cy="1353353"/>
          </a:xfrm>
          <a:prstGeom prst="line">
            <a:avLst/>
          </a:prstGeom>
          <a:ln w="57150">
            <a:solidFill>
              <a:srgbClr val="A8A8A8"/>
            </a:solidFill>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7236085" y="1171216"/>
            <a:ext cx="1374515" cy="292191"/>
          </a:xfrm>
          <a:prstGeom prst="rect">
            <a:avLst/>
          </a:prstGeom>
          <a:noFill/>
        </p:spPr>
        <p:txBody>
          <a:bodyPr wrap="square" lIns="0" tIns="0" rIns="0" bIns="0" rtlCol="0">
            <a:noAutofit/>
          </a:bodyPr>
          <a:lstStyle/>
          <a:p>
            <a:pPr algn="ctr">
              <a:buClr>
                <a:srgbClr val="FF6200"/>
              </a:buClr>
            </a:pPr>
            <a:r>
              <a:rPr lang="nl-BE" sz="1500" b="1" dirty="0">
                <a:solidFill>
                  <a:schemeClr val="bg1"/>
                </a:solidFill>
                <a:cs typeface="Arial" panose="020B0604020202020204" pitchFamily="34" charset="0"/>
              </a:rPr>
              <a:t>Europe</a:t>
            </a:r>
            <a:endParaRPr lang="en-US" sz="1500" b="1" dirty="0">
              <a:solidFill>
                <a:schemeClr val="bg1"/>
              </a:solidFill>
              <a:cs typeface="Arial" panose="020B0604020202020204" pitchFamily="34" charset="0"/>
            </a:endParaRPr>
          </a:p>
        </p:txBody>
      </p:sp>
      <p:sp>
        <p:nvSpPr>
          <p:cNvPr id="65" name="TextBox 64"/>
          <p:cNvSpPr txBox="1"/>
          <p:nvPr/>
        </p:nvSpPr>
        <p:spPr>
          <a:xfrm>
            <a:off x="7226560" y="2228491"/>
            <a:ext cx="1374515" cy="292191"/>
          </a:xfrm>
          <a:prstGeom prst="rect">
            <a:avLst/>
          </a:prstGeom>
          <a:noFill/>
        </p:spPr>
        <p:txBody>
          <a:bodyPr wrap="square" lIns="0" tIns="0" rIns="0" bIns="0" rtlCol="0">
            <a:noAutofit/>
          </a:bodyPr>
          <a:lstStyle/>
          <a:p>
            <a:pPr algn="ctr">
              <a:buClr>
                <a:srgbClr val="FF6200"/>
              </a:buClr>
            </a:pPr>
            <a:r>
              <a:rPr lang="nl-BE" sz="1500" b="1" dirty="0" err="1">
                <a:solidFill>
                  <a:schemeClr val="bg1"/>
                </a:solidFill>
                <a:cs typeface="Arial" panose="020B0604020202020204" pitchFamily="34" charset="0"/>
              </a:rPr>
              <a:t>Americas</a:t>
            </a:r>
            <a:endParaRPr lang="en-US" sz="1500" b="1" dirty="0">
              <a:solidFill>
                <a:schemeClr val="bg1"/>
              </a:solidFill>
              <a:cs typeface="Arial" panose="020B0604020202020204" pitchFamily="34" charset="0"/>
            </a:endParaRPr>
          </a:p>
        </p:txBody>
      </p:sp>
      <p:sp>
        <p:nvSpPr>
          <p:cNvPr id="66" name="TextBox 65"/>
          <p:cNvSpPr txBox="1"/>
          <p:nvPr/>
        </p:nvSpPr>
        <p:spPr>
          <a:xfrm>
            <a:off x="7226560" y="3238141"/>
            <a:ext cx="1374515" cy="292191"/>
          </a:xfrm>
          <a:prstGeom prst="rect">
            <a:avLst/>
          </a:prstGeom>
          <a:noFill/>
        </p:spPr>
        <p:txBody>
          <a:bodyPr wrap="square" lIns="0" tIns="0" rIns="0" bIns="0" rtlCol="0">
            <a:noAutofit/>
          </a:bodyPr>
          <a:lstStyle/>
          <a:p>
            <a:pPr algn="ctr">
              <a:buClr>
                <a:srgbClr val="FF6200"/>
              </a:buClr>
            </a:pPr>
            <a:r>
              <a:rPr lang="nl-BE" sz="1500" b="1" dirty="0" err="1">
                <a:solidFill>
                  <a:schemeClr val="bg1"/>
                </a:solidFill>
                <a:cs typeface="Arial" panose="020B0604020202020204" pitchFamily="34" charset="0"/>
              </a:rPr>
              <a:t>Africa</a:t>
            </a:r>
            <a:endParaRPr lang="en-US" sz="1500" b="1" dirty="0">
              <a:solidFill>
                <a:schemeClr val="bg1"/>
              </a:solidFill>
              <a:cs typeface="Arial" panose="020B0604020202020204" pitchFamily="34" charset="0"/>
            </a:endParaRPr>
          </a:p>
        </p:txBody>
      </p:sp>
      <p:sp>
        <p:nvSpPr>
          <p:cNvPr id="67" name="TextBox 66"/>
          <p:cNvSpPr txBox="1"/>
          <p:nvPr/>
        </p:nvSpPr>
        <p:spPr>
          <a:xfrm>
            <a:off x="7226560" y="4295416"/>
            <a:ext cx="1374515" cy="292191"/>
          </a:xfrm>
          <a:prstGeom prst="rect">
            <a:avLst/>
          </a:prstGeom>
          <a:noFill/>
        </p:spPr>
        <p:txBody>
          <a:bodyPr wrap="square" lIns="0" tIns="0" rIns="0" bIns="0" rtlCol="0">
            <a:noAutofit/>
          </a:bodyPr>
          <a:lstStyle/>
          <a:p>
            <a:pPr algn="ctr">
              <a:buClr>
                <a:srgbClr val="FF6200"/>
              </a:buClr>
            </a:pPr>
            <a:r>
              <a:rPr lang="nl-BE" sz="1500" b="1" dirty="0" err="1">
                <a:solidFill>
                  <a:schemeClr val="bg1"/>
                </a:solidFill>
                <a:cs typeface="Arial" panose="020B0604020202020204" pitchFamily="34" charset="0"/>
              </a:rPr>
              <a:t>Asia</a:t>
            </a:r>
            <a:endParaRPr lang="en-US" sz="1500" b="1" dirty="0">
              <a:solidFill>
                <a:schemeClr val="bg1"/>
              </a:solidFill>
              <a:cs typeface="Arial" panose="020B0604020202020204" pitchFamily="34" charset="0"/>
            </a:endParaRPr>
          </a:p>
        </p:txBody>
      </p:sp>
      <p:sp>
        <p:nvSpPr>
          <p:cNvPr id="68" name="TextBox 67"/>
          <p:cNvSpPr txBox="1"/>
          <p:nvPr/>
        </p:nvSpPr>
        <p:spPr>
          <a:xfrm>
            <a:off x="7226560" y="1466491"/>
            <a:ext cx="1374515" cy="292191"/>
          </a:xfrm>
          <a:prstGeom prst="rect">
            <a:avLst/>
          </a:prstGeom>
          <a:noFill/>
        </p:spPr>
        <p:txBody>
          <a:bodyPr wrap="square" lIns="0" tIns="0" rIns="0" bIns="0" rtlCol="0">
            <a:noAutofit/>
          </a:bodyPr>
          <a:lstStyle/>
          <a:p>
            <a:pPr algn="ctr">
              <a:buClr>
                <a:srgbClr val="FF6200"/>
              </a:buClr>
            </a:pPr>
            <a:r>
              <a:rPr lang="nl-BE" sz="1500" b="1" dirty="0">
                <a:solidFill>
                  <a:schemeClr val="bg1"/>
                </a:solidFill>
                <a:cs typeface="Arial" panose="020B0604020202020204" pitchFamily="34" charset="0"/>
              </a:rPr>
              <a:t>€ 1,487 </a:t>
            </a:r>
            <a:r>
              <a:rPr lang="nl-BE" sz="1500" b="1" dirty="0" err="1">
                <a:solidFill>
                  <a:schemeClr val="bg1"/>
                </a:solidFill>
                <a:cs typeface="Arial" panose="020B0604020202020204" pitchFamily="34" charset="0"/>
              </a:rPr>
              <a:t>billion</a:t>
            </a:r>
            <a:r>
              <a:rPr lang="nl-BE" sz="1500" b="1" dirty="0">
                <a:solidFill>
                  <a:schemeClr val="bg1"/>
                </a:solidFill>
                <a:cs typeface="Arial" panose="020B0604020202020204" pitchFamily="34" charset="0"/>
              </a:rPr>
              <a:t> </a:t>
            </a:r>
            <a:r>
              <a:rPr lang="nl-BE" sz="1050" b="1" dirty="0">
                <a:solidFill>
                  <a:schemeClr val="bg1"/>
                </a:solidFill>
                <a:cs typeface="Arial" panose="020B0604020202020204" pitchFamily="34" charset="0"/>
              </a:rPr>
              <a:t>(+ 9,8%)</a:t>
            </a:r>
            <a:endParaRPr lang="en-US" sz="1050" b="1" dirty="0">
              <a:solidFill>
                <a:schemeClr val="bg1"/>
              </a:solidFill>
              <a:cs typeface="Arial" panose="020B0604020202020204" pitchFamily="34" charset="0"/>
            </a:endParaRPr>
          </a:p>
        </p:txBody>
      </p:sp>
      <p:sp>
        <p:nvSpPr>
          <p:cNvPr id="69" name="TextBox 68"/>
          <p:cNvSpPr txBox="1"/>
          <p:nvPr/>
        </p:nvSpPr>
        <p:spPr>
          <a:xfrm>
            <a:off x="7226560" y="2533291"/>
            <a:ext cx="1374515" cy="292191"/>
          </a:xfrm>
          <a:prstGeom prst="rect">
            <a:avLst/>
          </a:prstGeom>
          <a:noFill/>
        </p:spPr>
        <p:txBody>
          <a:bodyPr wrap="square" lIns="0" tIns="0" rIns="0" bIns="0" rtlCol="0">
            <a:noAutofit/>
          </a:bodyPr>
          <a:lstStyle/>
          <a:p>
            <a:pPr algn="ctr">
              <a:buClr>
                <a:srgbClr val="FF6200"/>
              </a:buClr>
            </a:pPr>
            <a:r>
              <a:rPr lang="nl-BE" sz="1500" b="1" dirty="0">
                <a:solidFill>
                  <a:schemeClr val="bg1"/>
                </a:solidFill>
                <a:cs typeface="Arial" panose="020B0604020202020204" pitchFamily="34" charset="0"/>
              </a:rPr>
              <a:t>€ 196 </a:t>
            </a:r>
            <a:r>
              <a:rPr lang="nl-BE" sz="1500" b="1" dirty="0" err="1">
                <a:solidFill>
                  <a:schemeClr val="bg1"/>
                </a:solidFill>
                <a:cs typeface="Arial" panose="020B0604020202020204" pitchFamily="34" charset="0"/>
              </a:rPr>
              <a:t>billion</a:t>
            </a:r>
            <a:r>
              <a:rPr lang="nl-BE" sz="1500" b="1" dirty="0">
                <a:solidFill>
                  <a:schemeClr val="bg1"/>
                </a:solidFill>
                <a:cs typeface="Arial" panose="020B0604020202020204" pitchFamily="34" charset="0"/>
              </a:rPr>
              <a:t> </a:t>
            </a:r>
            <a:br>
              <a:rPr lang="nl-BE" sz="1500" b="1" dirty="0">
                <a:solidFill>
                  <a:schemeClr val="bg1"/>
                </a:solidFill>
                <a:cs typeface="Arial" panose="020B0604020202020204" pitchFamily="34" charset="0"/>
              </a:rPr>
            </a:br>
            <a:r>
              <a:rPr lang="nl-BE" sz="1050" b="1" dirty="0">
                <a:solidFill>
                  <a:schemeClr val="bg1"/>
                </a:solidFill>
                <a:cs typeface="Arial" panose="020B0604020202020204" pitchFamily="34" charset="0"/>
              </a:rPr>
              <a:t>(+ 2%)</a:t>
            </a:r>
            <a:endParaRPr lang="en-US" sz="1050" b="1" dirty="0">
              <a:solidFill>
                <a:schemeClr val="bg1"/>
              </a:solidFill>
              <a:cs typeface="Arial" panose="020B0604020202020204" pitchFamily="34" charset="0"/>
            </a:endParaRPr>
          </a:p>
        </p:txBody>
      </p:sp>
      <p:sp>
        <p:nvSpPr>
          <p:cNvPr id="70" name="TextBox 69"/>
          <p:cNvSpPr txBox="1"/>
          <p:nvPr/>
        </p:nvSpPr>
        <p:spPr>
          <a:xfrm>
            <a:off x="7226560" y="3571516"/>
            <a:ext cx="1374515" cy="292191"/>
          </a:xfrm>
          <a:prstGeom prst="rect">
            <a:avLst/>
          </a:prstGeom>
          <a:noFill/>
        </p:spPr>
        <p:txBody>
          <a:bodyPr wrap="square" lIns="0" tIns="0" rIns="0" bIns="0" rtlCol="0">
            <a:noAutofit/>
          </a:bodyPr>
          <a:lstStyle/>
          <a:p>
            <a:pPr algn="ctr">
              <a:buClr>
                <a:srgbClr val="FF6200"/>
              </a:buClr>
            </a:pPr>
            <a:r>
              <a:rPr lang="nl-BE" sz="1500" b="1" dirty="0">
                <a:solidFill>
                  <a:schemeClr val="bg1"/>
                </a:solidFill>
                <a:cs typeface="Arial" panose="020B0604020202020204" pitchFamily="34" charset="0"/>
              </a:rPr>
              <a:t>€ 25 </a:t>
            </a:r>
            <a:r>
              <a:rPr lang="nl-BE" sz="1500" b="1" dirty="0" err="1">
                <a:solidFill>
                  <a:schemeClr val="bg1"/>
                </a:solidFill>
                <a:cs typeface="Arial" panose="020B0604020202020204" pitchFamily="34" charset="0"/>
              </a:rPr>
              <a:t>billion</a:t>
            </a:r>
            <a:r>
              <a:rPr lang="nl-BE" sz="1500" b="1" dirty="0">
                <a:solidFill>
                  <a:schemeClr val="bg1"/>
                </a:solidFill>
                <a:cs typeface="Arial" panose="020B0604020202020204" pitchFamily="34" charset="0"/>
              </a:rPr>
              <a:t> </a:t>
            </a:r>
            <a:br>
              <a:rPr lang="nl-BE" sz="1500" b="1" dirty="0">
                <a:solidFill>
                  <a:schemeClr val="bg1"/>
                </a:solidFill>
                <a:cs typeface="Arial" panose="020B0604020202020204" pitchFamily="34" charset="0"/>
              </a:rPr>
            </a:br>
            <a:r>
              <a:rPr lang="nl-BE" sz="1050" b="1" dirty="0">
                <a:solidFill>
                  <a:schemeClr val="bg1"/>
                </a:solidFill>
                <a:cs typeface="Arial" panose="020B0604020202020204" pitchFamily="34" charset="0"/>
              </a:rPr>
              <a:t>(+ 8,6 %)</a:t>
            </a:r>
            <a:endParaRPr lang="en-US" sz="1050" b="1" dirty="0">
              <a:solidFill>
                <a:schemeClr val="bg1"/>
              </a:solidFill>
              <a:cs typeface="Arial" panose="020B0604020202020204" pitchFamily="34" charset="0"/>
            </a:endParaRPr>
          </a:p>
        </p:txBody>
      </p:sp>
      <p:sp>
        <p:nvSpPr>
          <p:cNvPr id="71" name="TextBox 70"/>
          <p:cNvSpPr txBox="1"/>
          <p:nvPr/>
        </p:nvSpPr>
        <p:spPr>
          <a:xfrm>
            <a:off x="7226560" y="4571641"/>
            <a:ext cx="1374515" cy="292191"/>
          </a:xfrm>
          <a:prstGeom prst="rect">
            <a:avLst/>
          </a:prstGeom>
          <a:noFill/>
        </p:spPr>
        <p:txBody>
          <a:bodyPr wrap="square" lIns="0" tIns="0" rIns="0" bIns="0" rtlCol="0">
            <a:noAutofit/>
          </a:bodyPr>
          <a:lstStyle/>
          <a:p>
            <a:pPr algn="ctr">
              <a:buClr>
                <a:srgbClr val="FF6200"/>
              </a:buClr>
            </a:pPr>
            <a:r>
              <a:rPr lang="nl-BE" sz="1500" b="1" dirty="0">
                <a:solidFill>
                  <a:schemeClr val="bg1"/>
                </a:solidFill>
                <a:cs typeface="Arial" panose="020B0604020202020204" pitchFamily="34" charset="0"/>
              </a:rPr>
              <a:t>€ 603 </a:t>
            </a:r>
            <a:r>
              <a:rPr lang="nl-BE" sz="1500" b="1" dirty="0" err="1">
                <a:solidFill>
                  <a:schemeClr val="bg1"/>
                </a:solidFill>
                <a:cs typeface="Arial" panose="020B0604020202020204" pitchFamily="34" charset="0"/>
              </a:rPr>
              <a:t>billion</a:t>
            </a:r>
            <a:r>
              <a:rPr lang="nl-BE" sz="1500" b="1" dirty="0">
                <a:solidFill>
                  <a:schemeClr val="bg1"/>
                </a:solidFill>
                <a:cs typeface="Arial" panose="020B0604020202020204" pitchFamily="34" charset="0"/>
              </a:rPr>
              <a:t> </a:t>
            </a:r>
            <a:br>
              <a:rPr lang="nl-BE" sz="1500" b="1" dirty="0">
                <a:solidFill>
                  <a:schemeClr val="bg1"/>
                </a:solidFill>
                <a:cs typeface="Arial" panose="020B0604020202020204" pitchFamily="34" charset="0"/>
              </a:rPr>
            </a:br>
            <a:r>
              <a:rPr lang="nl-BE" sz="1050" b="1" dirty="0">
                <a:solidFill>
                  <a:schemeClr val="bg1"/>
                </a:solidFill>
                <a:cs typeface="Arial" panose="020B0604020202020204" pitchFamily="34" charset="0"/>
              </a:rPr>
              <a:t>(- 5,6 %)</a:t>
            </a:r>
            <a:endParaRPr lang="en-US" sz="1050" b="1" dirty="0">
              <a:solidFill>
                <a:schemeClr val="bg1"/>
              </a:solidFill>
              <a:cs typeface="Arial" panose="020B0604020202020204" pitchFamily="34" charset="0"/>
            </a:endParaRPr>
          </a:p>
        </p:txBody>
      </p:sp>
      <p:sp>
        <p:nvSpPr>
          <p:cNvPr id="35" name="Title 1"/>
          <p:cNvSpPr txBox="1">
            <a:spLocks/>
          </p:cNvSpPr>
          <p:nvPr/>
        </p:nvSpPr>
        <p:spPr bwMode="gray">
          <a:xfrm>
            <a:off x="473579" y="528184"/>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US" dirty="0" smtClean="0">
                <a:effectLst>
                  <a:reflection blurRad="63500" stA="25000" endPos="40000" dist="12700" dir="5400000" sy="-100000" algn="bl" rotWithShape="0"/>
                </a:effectLst>
              </a:rPr>
              <a:t>Market facts &amp; figures</a:t>
            </a:r>
            <a:endParaRPr lang="en-US" dirty="0">
              <a:effectLst>
                <a:reflection blurRad="63500" stA="25000" endPos="40000" dist="12700" dir="5400000" sy="-100000" algn="bl" rotWithShape="0"/>
              </a:effectLst>
            </a:endParaRPr>
          </a:p>
        </p:txBody>
      </p:sp>
    </p:spTree>
    <p:extLst>
      <p:ext uri="{BB962C8B-B14F-4D97-AF65-F5344CB8AC3E}">
        <p14:creationId xmlns:p14="http://schemas.microsoft.com/office/powerpoint/2010/main" val="17452290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33875"/>
          <p:cNvSpPr txBox="1">
            <a:spLocks/>
          </p:cNvSpPr>
          <p:nvPr/>
        </p:nvSpPr>
        <p:spPr bwMode="auto">
          <a:xfrm>
            <a:off x="1879178" y="1096404"/>
            <a:ext cx="6843837" cy="10554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eaLnBrk="1" fontAlgn="base" hangingPunct="1">
              <a:spcBef>
                <a:spcPts val="600"/>
              </a:spcBef>
              <a:spcAft>
                <a:spcPct val="0"/>
              </a:spcAft>
              <a:buFont typeface="Arial" charset="0"/>
              <a:defRPr sz="1200" kern="1200">
                <a:solidFill>
                  <a:schemeClr val="tx1"/>
                </a:solidFill>
                <a:latin typeface="Arial" pitchFamily="34" charset="0"/>
                <a:ea typeface="+mn-ea"/>
                <a:cs typeface="Arial" pitchFamily="34" charset="0"/>
              </a:defRPr>
            </a:lvl1pPr>
            <a:lvl2pPr marL="180975" indent="-180975" algn="l" rtl="0" eaLnBrk="1" fontAlgn="base" hangingPunct="1">
              <a:spcBef>
                <a:spcPts val="600"/>
              </a:spcBef>
              <a:spcAft>
                <a:spcPct val="0"/>
              </a:spcAft>
              <a:buFont typeface="Arial" charset="0"/>
              <a:buChar char="•"/>
              <a:defRPr sz="1200" kern="1200">
                <a:solidFill>
                  <a:schemeClr val="tx1"/>
                </a:solidFill>
                <a:latin typeface="Arial" pitchFamily="34" charset="0"/>
                <a:ea typeface="+mn-ea"/>
                <a:cs typeface="Arial" pitchFamily="34" charset="0"/>
              </a:defRPr>
            </a:lvl2pPr>
            <a:lvl3pPr marL="355600" indent="-173038" algn="l" rtl="0" eaLnBrk="1" fontAlgn="base" hangingPunct="1">
              <a:spcBef>
                <a:spcPts val="600"/>
              </a:spcBef>
              <a:spcAft>
                <a:spcPct val="0"/>
              </a:spcAft>
              <a:buFont typeface="Arial" charset="0"/>
              <a:buChar char="-"/>
              <a:defRPr sz="1200" kern="1200">
                <a:solidFill>
                  <a:schemeClr val="tx1"/>
                </a:solidFill>
                <a:latin typeface="Arial" pitchFamily="34" charset="0"/>
                <a:ea typeface="+mn-ea"/>
                <a:cs typeface="Arial" pitchFamily="34" charset="0"/>
              </a:defRPr>
            </a:lvl3pPr>
            <a:lvl4pPr marL="544513" indent="-182563" algn="l" rtl="0" eaLnBrk="1" fontAlgn="base" hangingPunct="1">
              <a:spcBef>
                <a:spcPts val="600"/>
              </a:spcBef>
              <a:spcAft>
                <a:spcPct val="0"/>
              </a:spcAft>
              <a:buFont typeface="Arial" charset="0"/>
              <a:buChar char="›"/>
              <a:defRPr sz="1200" kern="1200">
                <a:solidFill>
                  <a:schemeClr val="tx1"/>
                </a:solidFill>
                <a:latin typeface="Arial" pitchFamily="34" charset="0"/>
                <a:ea typeface="+mn-ea"/>
                <a:cs typeface="Arial" pitchFamily="34" charset="0"/>
              </a:defRPr>
            </a:lvl4pPr>
            <a:lvl5pPr marL="719138" indent="-174625" algn="l" rtl="0" eaLnBrk="1" fontAlgn="base" hangingPunct="1">
              <a:spcBef>
                <a:spcPts val="600"/>
              </a:spcBef>
              <a:spcAft>
                <a:spcPct val="0"/>
              </a:spcAft>
              <a:buFont typeface="Arial" charset="0"/>
              <a:buChar char="-"/>
              <a:defRPr sz="12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spcBef>
                <a:spcPts val="0"/>
              </a:spcBef>
              <a:spcAft>
                <a:spcPts val="0"/>
              </a:spcAft>
            </a:pPr>
            <a:r>
              <a:rPr lang="en-GB" sz="1100" dirty="0" smtClean="0">
                <a:solidFill>
                  <a:srgbClr val="333333"/>
                </a:solidFill>
                <a:latin typeface="ING Me"/>
              </a:rPr>
              <a:t>Receivable-based finance facilitates a company in optimizing Working Capital and represents an attractive alternative funding source through the financing of trade receivables. Depending on the number of debtors, size of the receivables and granularity of the portfolio, various solutions can be offered: Corporate Factoring, International Corporate Receivables Financing (ICRF) and Trade Receivables Purchasing program (TRPP).</a:t>
            </a:r>
            <a:endParaRPr lang="en-GB" sz="1100" dirty="0">
              <a:solidFill>
                <a:srgbClr val="333333"/>
              </a:solidFill>
              <a:latin typeface="ING Me"/>
            </a:endParaRPr>
          </a:p>
        </p:txBody>
      </p:sp>
      <p:sp>
        <p:nvSpPr>
          <p:cNvPr id="23" name="Rectangle 4"/>
          <p:cNvSpPr>
            <a:spLocks noChangeArrowheads="1"/>
          </p:cNvSpPr>
          <p:nvPr/>
        </p:nvSpPr>
        <p:spPr bwMode="auto">
          <a:xfrm>
            <a:off x="338337" y="3683001"/>
            <a:ext cx="645197" cy="635619"/>
          </a:xfrm>
          <a:prstGeom prst="rect">
            <a:avLst/>
          </a:prstGeom>
          <a:solidFill>
            <a:schemeClr val="accent4">
              <a:lumMod val="60000"/>
              <a:lumOff val="40000"/>
            </a:schemeClr>
          </a:solidFill>
          <a:ln w="3175" algn="ctr">
            <a:noFill/>
            <a:miter lim="800000"/>
            <a:headEnd/>
            <a:tailEnd type="none" w="sm" len="sm"/>
          </a:ln>
          <a:effectLst/>
          <a:extLst/>
        </p:spPr>
        <p:txBody>
          <a:bodyPr lIns="54000" tIns="54000" rIns="54000" bIns="54000" anchor="ctr"/>
          <a:lstStyle/>
          <a:p>
            <a:pPr algn="ctr"/>
            <a:r>
              <a:rPr lang="en-US" sz="1000" b="1" dirty="0">
                <a:solidFill>
                  <a:srgbClr val="FFFFFF"/>
                </a:solidFill>
                <a:cs typeface="Arial" pitchFamily="34" charset="0"/>
              </a:rPr>
              <a:t>Single debtor</a:t>
            </a:r>
          </a:p>
        </p:txBody>
      </p:sp>
      <p:sp>
        <p:nvSpPr>
          <p:cNvPr id="24" name="Rectangle 4"/>
          <p:cNvSpPr>
            <a:spLocks noChangeArrowheads="1"/>
          </p:cNvSpPr>
          <p:nvPr/>
        </p:nvSpPr>
        <p:spPr bwMode="auto">
          <a:xfrm>
            <a:off x="1771998" y="3683001"/>
            <a:ext cx="711770" cy="635619"/>
          </a:xfrm>
          <a:prstGeom prst="rect">
            <a:avLst/>
          </a:prstGeom>
          <a:solidFill>
            <a:schemeClr val="accent2">
              <a:lumMod val="40000"/>
              <a:lumOff val="60000"/>
            </a:schemeClr>
          </a:solidFill>
          <a:ln w="3175" algn="ctr">
            <a:noFill/>
            <a:miter lim="800000"/>
            <a:headEnd/>
            <a:tailEnd type="none" w="sm" len="sm"/>
          </a:ln>
          <a:effectLst/>
          <a:extLst/>
        </p:spPr>
        <p:txBody>
          <a:bodyPr lIns="54000" tIns="54000" rIns="54000" bIns="54000" anchor="ctr"/>
          <a:lstStyle/>
          <a:p>
            <a:pPr algn="ctr"/>
            <a:r>
              <a:rPr lang="en-US" sz="1000" b="1" dirty="0">
                <a:solidFill>
                  <a:srgbClr val="FFFFFF"/>
                </a:solidFill>
                <a:cs typeface="Arial" pitchFamily="34" charset="0"/>
              </a:rPr>
              <a:t>Portfolio approach</a:t>
            </a:r>
          </a:p>
        </p:txBody>
      </p:sp>
      <p:sp>
        <p:nvSpPr>
          <p:cNvPr id="25" name="AutoShape 10"/>
          <p:cNvSpPr>
            <a:spLocks noChangeArrowheads="1"/>
          </p:cNvSpPr>
          <p:nvPr/>
        </p:nvSpPr>
        <p:spPr bwMode="auto">
          <a:xfrm>
            <a:off x="429376" y="3114418"/>
            <a:ext cx="1902208" cy="480700"/>
          </a:xfrm>
          <a:prstGeom prst="rect">
            <a:avLst/>
          </a:prstGeom>
          <a:noFill/>
          <a:ln w="3175" algn="ctr">
            <a:solidFill>
              <a:schemeClr val="tx2"/>
            </a:solidFill>
            <a:prstDash val="lgDash"/>
            <a:miter lim="800000"/>
            <a:headEnd/>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fontAlgn="base">
              <a:spcBef>
                <a:spcPct val="0"/>
              </a:spcBef>
              <a:spcAft>
                <a:spcPct val="0"/>
              </a:spcAft>
            </a:pPr>
            <a:endParaRPr lang="en-US" sz="1000" b="1" baseline="-25000" dirty="0">
              <a:solidFill>
                <a:prstClr val="white"/>
              </a:solidFill>
            </a:endParaRPr>
          </a:p>
        </p:txBody>
      </p:sp>
      <p:grpSp>
        <p:nvGrpSpPr>
          <p:cNvPr id="26" name="Group 25"/>
          <p:cNvGrpSpPr/>
          <p:nvPr/>
        </p:nvGrpSpPr>
        <p:grpSpPr>
          <a:xfrm>
            <a:off x="528604" y="3157914"/>
            <a:ext cx="1176428" cy="370263"/>
            <a:chOff x="1339493" y="4095304"/>
            <a:chExt cx="1176428" cy="370263"/>
          </a:xfrm>
        </p:grpSpPr>
        <p:sp>
          <p:nvSpPr>
            <p:cNvPr id="27" name="AutoShape 7"/>
            <p:cNvSpPr>
              <a:spLocks noChangeAspect="1" noChangeArrowheads="1"/>
            </p:cNvSpPr>
            <p:nvPr/>
          </p:nvSpPr>
          <p:spPr bwMode="auto">
            <a:xfrm>
              <a:off x="1514111" y="4096223"/>
              <a:ext cx="246461"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28" name="AutoShape 8"/>
            <p:cNvSpPr>
              <a:spLocks noChangeAspect="1" noChangeArrowheads="1"/>
            </p:cNvSpPr>
            <p:nvPr/>
          </p:nvSpPr>
          <p:spPr bwMode="auto">
            <a:xfrm>
              <a:off x="1418321" y="4145836"/>
              <a:ext cx="245463"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29" name="AutoShape 9"/>
            <p:cNvSpPr>
              <a:spLocks noChangeAspect="1" noChangeArrowheads="1"/>
            </p:cNvSpPr>
            <p:nvPr/>
          </p:nvSpPr>
          <p:spPr bwMode="auto">
            <a:xfrm>
              <a:off x="1339493" y="4200962"/>
              <a:ext cx="245463"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lgn="ctr" fontAlgn="base">
                <a:spcBef>
                  <a:spcPct val="0"/>
                </a:spcBef>
                <a:spcAft>
                  <a:spcPct val="0"/>
                </a:spcAft>
              </a:pPr>
              <a:r>
                <a:rPr lang="en-US" sz="1000" b="1" i="1" baseline="-25000" dirty="0">
                  <a:solidFill>
                    <a:prstClr val="white"/>
                  </a:solidFill>
                  <a:cs typeface="Arial" charset="0"/>
                </a:rPr>
                <a:t>A/R</a:t>
              </a:r>
            </a:p>
          </p:txBody>
        </p:sp>
        <p:sp>
          <p:nvSpPr>
            <p:cNvPr id="30" name="AutoShape 7"/>
            <p:cNvSpPr>
              <a:spLocks noChangeAspect="1" noChangeArrowheads="1"/>
            </p:cNvSpPr>
            <p:nvPr/>
          </p:nvSpPr>
          <p:spPr bwMode="auto">
            <a:xfrm>
              <a:off x="1767557" y="4095304"/>
              <a:ext cx="245463"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31" name="AutoShape 8"/>
            <p:cNvSpPr>
              <a:spLocks noChangeAspect="1" noChangeArrowheads="1"/>
            </p:cNvSpPr>
            <p:nvPr/>
          </p:nvSpPr>
          <p:spPr bwMode="auto">
            <a:xfrm>
              <a:off x="1670768" y="4144918"/>
              <a:ext cx="246462"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32" name="AutoShape 9"/>
            <p:cNvSpPr>
              <a:spLocks noChangeAspect="1" noChangeArrowheads="1"/>
            </p:cNvSpPr>
            <p:nvPr/>
          </p:nvSpPr>
          <p:spPr bwMode="auto">
            <a:xfrm>
              <a:off x="1592939" y="4199124"/>
              <a:ext cx="245463"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lgn="ctr">
                <a:spcBef>
                  <a:spcPct val="0"/>
                </a:spcBef>
              </a:pPr>
              <a:r>
                <a:rPr lang="en-US" sz="1000" i="1" baseline="-25000" dirty="0">
                  <a:solidFill>
                    <a:prstClr val="white"/>
                  </a:solidFill>
                  <a:cs typeface="Arial" charset="0"/>
                </a:rPr>
                <a:t>A/R</a:t>
              </a:r>
            </a:p>
          </p:txBody>
        </p:sp>
        <p:sp>
          <p:nvSpPr>
            <p:cNvPr id="33" name="AutoShape 7"/>
            <p:cNvSpPr>
              <a:spLocks noChangeAspect="1" noChangeArrowheads="1"/>
            </p:cNvSpPr>
            <p:nvPr/>
          </p:nvSpPr>
          <p:spPr bwMode="auto">
            <a:xfrm>
              <a:off x="2016013" y="4096223"/>
              <a:ext cx="246462"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34" name="AutoShape 8"/>
            <p:cNvSpPr>
              <a:spLocks noChangeAspect="1" noChangeArrowheads="1"/>
            </p:cNvSpPr>
            <p:nvPr/>
          </p:nvSpPr>
          <p:spPr bwMode="auto">
            <a:xfrm>
              <a:off x="1920223" y="4145836"/>
              <a:ext cx="246462"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35" name="AutoShape 9"/>
            <p:cNvSpPr>
              <a:spLocks noChangeAspect="1" noChangeArrowheads="1"/>
            </p:cNvSpPr>
            <p:nvPr/>
          </p:nvSpPr>
          <p:spPr bwMode="auto">
            <a:xfrm>
              <a:off x="1842394" y="4200962"/>
              <a:ext cx="245463"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lgn="ctr">
                <a:spcBef>
                  <a:spcPct val="0"/>
                </a:spcBef>
              </a:pPr>
              <a:r>
                <a:rPr lang="en-US" sz="1000" i="1" baseline="-25000" dirty="0">
                  <a:solidFill>
                    <a:prstClr val="white"/>
                  </a:solidFill>
                  <a:cs typeface="Arial" charset="0"/>
                </a:rPr>
                <a:t>A/R</a:t>
              </a:r>
            </a:p>
          </p:txBody>
        </p:sp>
        <p:sp>
          <p:nvSpPr>
            <p:cNvPr id="36" name="AutoShape 7"/>
            <p:cNvSpPr>
              <a:spLocks noChangeAspect="1" noChangeArrowheads="1"/>
            </p:cNvSpPr>
            <p:nvPr/>
          </p:nvSpPr>
          <p:spPr bwMode="auto">
            <a:xfrm>
              <a:off x="2269459" y="4095304"/>
              <a:ext cx="246462"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37" name="AutoShape 8"/>
            <p:cNvSpPr>
              <a:spLocks noChangeAspect="1" noChangeArrowheads="1"/>
            </p:cNvSpPr>
            <p:nvPr/>
          </p:nvSpPr>
          <p:spPr bwMode="auto">
            <a:xfrm>
              <a:off x="2173669" y="4144918"/>
              <a:ext cx="246462"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spcBef>
                  <a:spcPct val="0"/>
                </a:spcBef>
              </a:pPr>
              <a:r>
                <a:rPr lang="en-US" sz="1000" i="1" baseline="-25000" dirty="0">
                  <a:solidFill>
                    <a:prstClr val="white"/>
                  </a:solidFill>
                  <a:cs typeface="Arial" charset="0"/>
                </a:rPr>
                <a:t>A/R</a:t>
              </a:r>
            </a:p>
          </p:txBody>
        </p:sp>
        <p:sp>
          <p:nvSpPr>
            <p:cNvPr id="38" name="AutoShape 9"/>
            <p:cNvSpPr>
              <a:spLocks noChangeAspect="1" noChangeArrowheads="1"/>
            </p:cNvSpPr>
            <p:nvPr/>
          </p:nvSpPr>
          <p:spPr bwMode="auto">
            <a:xfrm>
              <a:off x="2094841" y="4199124"/>
              <a:ext cx="245463" cy="264605"/>
            </a:xfrm>
            <a:prstGeom prst="flowChartDocument">
              <a:avLst/>
            </a:prstGeom>
            <a:solidFill>
              <a:schemeClr val="accent1"/>
            </a:solidFill>
            <a:ln w="31750" algn="ctr">
              <a:solidFill>
                <a:schemeClr val="bg1"/>
              </a:solidFill>
              <a:miter lim="800000"/>
              <a:headEnd/>
              <a:tailEnd type="none" w="sm" len="sm"/>
            </a:ln>
            <a:effectLst/>
          </p:spPr>
          <p:txBody>
            <a:bodyPr wrap="none" lIns="0" tIns="0" rIns="0" bIns="0" anchor="ctr"/>
            <a:lstStyle/>
            <a:p>
              <a:pPr algn="ctr">
                <a:spcBef>
                  <a:spcPct val="0"/>
                </a:spcBef>
              </a:pPr>
              <a:r>
                <a:rPr lang="en-US" sz="1000" i="1" baseline="-25000" dirty="0">
                  <a:solidFill>
                    <a:prstClr val="white"/>
                  </a:solidFill>
                  <a:cs typeface="Arial" charset="0"/>
                </a:rPr>
                <a:t>A/R</a:t>
              </a:r>
            </a:p>
          </p:txBody>
        </p:sp>
      </p:grpSp>
      <p:sp>
        <p:nvSpPr>
          <p:cNvPr id="39" name="Rectangle 3"/>
          <p:cNvSpPr>
            <a:spLocks noChangeArrowheads="1"/>
          </p:cNvSpPr>
          <p:nvPr/>
        </p:nvSpPr>
        <p:spPr bwMode="auto">
          <a:xfrm>
            <a:off x="1638684" y="3109970"/>
            <a:ext cx="773076" cy="387798"/>
          </a:xfrm>
          <a:prstGeom prst="rect">
            <a:avLst/>
          </a:prstGeom>
          <a:noFill/>
          <a:ln>
            <a:noFill/>
          </a:ln>
        </p:spPr>
        <p:txBody>
          <a:bodyPr wrap="square">
            <a:spAutoFit/>
          </a:bodyPr>
          <a:lstStyle/>
          <a:p>
            <a:pPr algn="ctr" fontAlgn="base">
              <a:lnSpc>
                <a:spcPct val="120000"/>
              </a:lnSpc>
              <a:spcBef>
                <a:spcPct val="0"/>
              </a:spcBef>
              <a:spcAft>
                <a:spcPct val="0"/>
              </a:spcAft>
            </a:pPr>
            <a:r>
              <a:rPr lang="en-US" sz="1200" b="1" baseline="-25000" dirty="0">
                <a:solidFill>
                  <a:srgbClr val="FF6200"/>
                </a:solidFill>
              </a:rPr>
              <a:t>Receivables Pool</a:t>
            </a:r>
          </a:p>
        </p:txBody>
      </p:sp>
      <p:sp>
        <p:nvSpPr>
          <p:cNvPr id="40" name="Rectangle 4"/>
          <p:cNvSpPr>
            <a:spLocks noChangeArrowheads="1"/>
          </p:cNvSpPr>
          <p:nvPr/>
        </p:nvSpPr>
        <p:spPr bwMode="auto">
          <a:xfrm>
            <a:off x="1771998" y="4488977"/>
            <a:ext cx="711770" cy="635619"/>
          </a:xfrm>
          <a:prstGeom prst="rect">
            <a:avLst/>
          </a:prstGeom>
          <a:solidFill>
            <a:schemeClr val="accent2"/>
          </a:solidFill>
          <a:ln w="3175" algn="ctr">
            <a:noFill/>
            <a:miter lim="800000"/>
            <a:headEnd/>
            <a:tailEnd type="none" w="sm" len="sm"/>
          </a:ln>
          <a:effectLst/>
          <a:extLst/>
        </p:spPr>
        <p:txBody>
          <a:bodyPr lIns="54000" tIns="54000" rIns="54000" bIns="54000" anchor="ctr"/>
          <a:lstStyle/>
          <a:p>
            <a:pPr algn="ctr"/>
            <a:r>
              <a:rPr lang="en-US" sz="1000" b="1" dirty="0">
                <a:solidFill>
                  <a:srgbClr val="FFFFFF"/>
                </a:solidFill>
                <a:cs typeface="Arial" pitchFamily="34" charset="0"/>
              </a:rPr>
              <a:t>Granular Portfolio</a:t>
            </a:r>
          </a:p>
        </p:txBody>
      </p:sp>
      <p:sp>
        <p:nvSpPr>
          <p:cNvPr id="41" name="Rectangle 4"/>
          <p:cNvSpPr>
            <a:spLocks noChangeArrowheads="1"/>
          </p:cNvSpPr>
          <p:nvPr/>
        </p:nvSpPr>
        <p:spPr bwMode="auto">
          <a:xfrm>
            <a:off x="1771998" y="5306104"/>
            <a:ext cx="711770" cy="635619"/>
          </a:xfrm>
          <a:prstGeom prst="rect">
            <a:avLst/>
          </a:prstGeom>
          <a:solidFill>
            <a:schemeClr val="accent3"/>
          </a:solidFill>
          <a:ln w="9525">
            <a:solidFill>
              <a:srgbClr val="A8A8A8"/>
            </a:solidFill>
            <a:miter lim="800000"/>
            <a:headEnd/>
            <a:tailEnd/>
          </a:ln>
          <a:extLst/>
        </p:spPr>
        <p:txBody>
          <a:bodyPr vert="horz" lIns="54000" tIns="54000" rIns="54000" bIns="54000" anchor="ctr" anchorCtr="1"/>
          <a:lstStyle/>
          <a:p>
            <a:pPr algn="ctr" fontAlgn="base">
              <a:lnSpc>
                <a:spcPct val="120000"/>
              </a:lnSpc>
              <a:spcBef>
                <a:spcPct val="0"/>
              </a:spcBef>
              <a:spcAft>
                <a:spcPct val="0"/>
              </a:spcAft>
              <a:defRPr/>
            </a:pPr>
            <a:r>
              <a:rPr lang="en-GB" sz="1000" b="1" dirty="0">
                <a:solidFill>
                  <a:prstClr val="white"/>
                </a:solidFill>
              </a:rPr>
              <a:t>TRPP / securitisation</a:t>
            </a:r>
          </a:p>
        </p:txBody>
      </p:sp>
      <p:sp>
        <p:nvSpPr>
          <p:cNvPr id="42" name="Rectangle 4"/>
          <p:cNvSpPr>
            <a:spLocks noChangeArrowheads="1"/>
          </p:cNvSpPr>
          <p:nvPr/>
        </p:nvSpPr>
        <p:spPr bwMode="auto">
          <a:xfrm>
            <a:off x="338338" y="5306104"/>
            <a:ext cx="1355355" cy="635619"/>
          </a:xfrm>
          <a:prstGeom prst="rect">
            <a:avLst/>
          </a:prstGeom>
          <a:solidFill>
            <a:schemeClr val="tx2"/>
          </a:solidFill>
          <a:ln w="9525">
            <a:solidFill>
              <a:srgbClr val="A8A8A8"/>
            </a:solidFill>
            <a:miter lim="800000"/>
            <a:headEnd/>
            <a:tailEnd/>
          </a:ln>
          <a:extLst/>
        </p:spPr>
        <p:txBody>
          <a:bodyPr vert="horz" lIns="54000" tIns="54000" rIns="54000" bIns="54000" anchor="ctr" anchorCtr="1"/>
          <a:lstStyle/>
          <a:p>
            <a:pPr algn="ctr" fontAlgn="base">
              <a:lnSpc>
                <a:spcPct val="120000"/>
              </a:lnSpc>
              <a:spcBef>
                <a:spcPct val="0"/>
              </a:spcBef>
              <a:spcAft>
                <a:spcPct val="0"/>
              </a:spcAft>
              <a:defRPr/>
            </a:pPr>
            <a:r>
              <a:rPr lang="en-US" sz="1000" b="1" dirty="0">
                <a:solidFill>
                  <a:prstClr val="white"/>
                </a:solidFill>
              </a:rPr>
              <a:t>ICRF/ Factoring</a:t>
            </a:r>
          </a:p>
        </p:txBody>
      </p:sp>
      <p:cxnSp>
        <p:nvCxnSpPr>
          <p:cNvPr id="43" name="Straight Arrow Connector 16"/>
          <p:cNvCxnSpPr>
            <a:cxnSpLocks noChangeShapeType="1"/>
            <a:stCxn id="47" idx="2"/>
            <a:endCxn id="58" idx="0"/>
          </p:cNvCxnSpPr>
          <p:nvPr/>
        </p:nvCxnSpPr>
        <p:spPr bwMode="auto">
          <a:xfrm flipH="1">
            <a:off x="1374517" y="4318620"/>
            <a:ext cx="1256" cy="170357"/>
          </a:xfrm>
          <a:prstGeom prst="straightConnector1">
            <a:avLst/>
          </a:prstGeom>
          <a:noFill/>
          <a:ln w="3175" algn="ctr">
            <a:solidFill>
              <a:schemeClr val="tx1"/>
            </a:solidFill>
            <a:prstDash val="dash"/>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7" name="Rectangle 4"/>
          <p:cNvSpPr>
            <a:spLocks noChangeArrowheads="1"/>
          </p:cNvSpPr>
          <p:nvPr/>
        </p:nvSpPr>
        <p:spPr bwMode="auto">
          <a:xfrm>
            <a:off x="1053174" y="3683001"/>
            <a:ext cx="645197" cy="635619"/>
          </a:xfrm>
          <a:prstGeom prst="rect">
            <a:avLst/>
          </a:prstGeom>
          <a:solidFill>
            <a:schemeClr val="accent4">
              <a:lumMod val="60000"/>
              <a:lumOff val="40000"/>
            </a:schemeClr>
          </a:solidFill>
          <a:ln w="3175" algn="ctr">
            <a:noFill/>
            <a:miter lim="800000"/>
            <a:headEnd/>
            <a:tailEnd type="none" w="sm" len="sm"/>
          </a:ln>
          <a:effectLst/>
          <a:extLst/>
        </p:spPr>
        <p:txBody>
          <a:bodyPr lIns="54000" tIns="54000" rIns="54000" bIns="54000" anchor="ctr"/>
          <a:lstStyle/>
          <a:p>
            <a:pPr algn="ctr"/>
            <a:r>
              <a:rPr lang="en-US" sz="1000" b="1" dirty="0">
                <a:solidFill>
                  <a:srgbClr val="FFFFFF"/>
                </a:solidFill>
                <a:cs typeface="Arial" pitchFamily="34" charset="0"/>
              </a:rPr>
              <a:t>Multiple debtors </a:t>
            </a:r>
          </a:p>
        </p:txBody>
      </p:sp>
      <p:cxnSp>
        <p:nvCxnSpPr>
          <p:cNvPr id="48" name="Straight Arrow Connector 16"/>
          <p:cNvCxnSpPr>
            <a:cxnSpLocks noChangeShapeType="1"/>
            <a:stCxn id="24" idx="2"/>
            <a:endCxn id="40" idx="0"/>
          </p:cNvCxnSpPr>
          <p:nvPr/>
        </p:nvCxnSpPr>
        <p:spPr bwMode="auto">
          <a:xfrm>
            <a:off x="2127883" y="4318620"/>
            <a:ext cx="0" cy="170357"/>
          </a:xfrm>
          <a:prstGeom prst="straightConnector1">
            <a:avLst/>
          </a:prstGeom>
          <a:noFill/>
          <a:ln w="3175" algn="ctr">
            <a:solidFill>
              <a:schemeClr val="tx1"/>
            </a:solidFill>
            <a:prstDash val="dash"/>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Straight Arrow Connector 16"/>
          <p:cNvCxnSpPr>
            <a:cxnSpLocks noChangeShapeType="1"/>
            <a:stCxn id="23" idx="2"/>
            <a:endCxn id="60" idx="0"/>
          </p:cNvCxnSpPr>
          <p:nvPr/>
        </p:nvCxnSpPr>
        <p:spPr bwMode="auto">
          <a:xfrm flipH="1">
            <a:off x="659983" y="4318620"/>
            <a:ext cx="953" cy="170357"/>
          </a:xfrm>
          <a:prstGeom prst="straightConnector1">
            <a:avLst/>
          </a:prstGeom>
          <a:noFill/>
          <a:ln w="3175" algn="ctr">
            <a:solidFill>
              <a:schemeClr val="tx1"/>
            </a:solidFill>
            <a:prstDash val="dash"/>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Straight Arrow Connector 16"/>
          <p:cNvCxnSpPr>
            <a:cxnSpLocks noChangeShapeType="1"/>
            <a:stCxn id="40" idx="2"/>
            <a:endCxn id="41" idx="0"/>
          </p:cNvCxnSpPr>
          <p:nvPr/>
        </p:nvCxnSpPr>
        <p:spPr bwMode="auto">
          <a:xfrm>
            <a:off x="2127883" y="5124596"/>
            <a:ext cx="0" cy="181508"/>
          </a:xfrm>
          <a:prstGeom prst="straightConnector1">
            <a:avLst/>
          </a:prstGeom>
          <a:noFill/>
          <a:ln w="3175" algn="ctr">
            <a:solidFill>
              <a:schemeClr val="tx1"/>
            </a:solidFill>
            <a:prstDash val="dash"/>
            <a:round/>
            <a:headEnd type="none" w="sm" len="me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2" name="Group 51"/>
          <p:cNvGrpSpPr/>
          <p:nvPr/>
        </p:nvGrpSpPr>
        <p:grpSpPr>
          <a:xfrm>
            <a:off x="4735282" y="4000019"/>
            <a:ext cx="2052000" cy="2251134"/>
            <a:chOff x="4032504" y="2872962"/>
            <a:chExt cx="1980000" cy="3651901"/>
          </a:xfrm>
        </p:grpSpPr>
        <p:sp>
          <p:nvSpPr>
            <p:cNvPr id="53" name="Rectangle 17"/>
            <p:cNvSpPr>
              <a:spLocks noChangeArrowheads="1"/>
            </p:cNvSpPr>
            <p:nvPr>
              <p:custDataLst>
                <p:tags r:id="rId8"/>
              </p:custDataLst>
            </p:nvPr>
          </p:nvSpPr>
          <p:spPr bwMode="auto">
            <a:xfrm>
              <a:off x="4032504" y="2872962"/>
              <a:ext cx="1980000" cy="581773"/>
            </a:xfrm>
            <a:prstGeom prst="rect">
              <a:avLst/>
            </a:prstGeom>
            <a:solidFill>
              <a:schemeClr val="tx2"/>
            </a:solidFill>
            <a:ln w="3175" algn="ctr">
              <a:solidFill>
                <a:srgbClr val="A8A8A8"/>
              </a:solidFill>
              <a:miter lim="800000"/>
              <a:headEnd/>
              <a:tailEnd type="none" w="sm" len="sm"/>
            </a:ln>
            <a:effectLst>
              <a:outerShdw blurRad="50800" dist="38100" dir="5400000" algn="t" rotWithShape="0">
                <a:prstClr val="black">
                  <a:alpha val="40000"/>
                </a:prstClr>
              </a:outerShdw>
            </a:effectLst>
          </p:spPr>
          <p:txBody>
            <a:bodyPr wrap="none" lIns="36000" tIns="0" rIns="36000" bIns="0" anchor="ctr"/>
            <a:lstStyle/>
            <a:p>
              <a:pPr algn="ctr"/>
              <a:r>
                <a:rPr lang="en-GB" sz="1100" b="1" u="sng" dirty="0">
                  <a:solidFill>
                    <a:srgbClr val="FFFFFF"/>
                  </a:solidFill>
                </a:rPr>
                <a:t>ICRF</a:t>
              </a:r>
            </a:p>
          </p:txBody>
        </p:sp>
        <p:sp>
          <p:nvSpPr>
            <p:cNvPr id="54" name="Rectangle 16"/>
            <p:cNvSpPr>
              <a:spLocks noChangeArrowheads="1"/>
            </p:cNvSpPr>
            <p:nvPr>
              <p:custDataLst>
                <p:tags r:id="rId9"/>
              </p:custDataLst>
            </p:nvPr>
          </p:nvSpPr>
          <p:spPr bwMode="auto">
            <a:xfrm>
              <a:off x="4032504" y="2878935"/>
              <a:ext cx="1980000" cy="3645928"/>
            </a:xfrm>
            <a:prstGeom prst="rect">
              <a:avLst/>
            </a:prstGeom>
            <a:noFill/>
            <a:ln w="3175" algn="ctr">
              <a:solidFill>
                <a:schemeClr val="accent1"/>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411480" rIns="36000" bIns="36000"/>
            <a:lstStyle/>
            <a:p>
              <a:pPr marL="179388" lvl="1" indent="-179388">
                <a:spcBef>
                  <a:spcPct val="40000"/>
                </a:spcBef>
                <a:buClr>
                  <a:srgbClr val="FF6200"/>
                </a:buClr>
                <a:buFontTx/>
                <a:buChar char="•"/>
              </a:pPr>
              <a:r>
                <a:rPr lang="en-US" sz="1100" dirty="0">
                  <a:solidFill>
                    <a:srgbClr val="000000"/>
                  </a:solidFill>
                </a:rPr>
                <a:t>Line-by-line approach suited for concentrated debtor portfolio</a:t>
              </a:r>
            </a:p>
            <a:p>
              <a:pPr marL="179388" lvl="1" indent="-179388">
                <a:spcBef>
                  <a:spcPct val="40000"/>
                </a:spcBef>
                <a:buClr>
                  <a:srgbClr val="FF6200"/>
                </a:buClr>
                <a:buFontTx/>
                <a:buChar char="•"/>
              </a:pPr>
              <a:r>
                <a:rPr lang="en-US" sz="1100" dirty="0">
                  <a:solidFill>
                    <a:srgbClr val="000000"/>
                  </a:solidFill>
                </a:rPr>
                <a:t>Flexible structure from single receivable financing to a facility for multiple receivables</a:t>
              </a:r>
            </a:p>
            <a:p>
              <a:pPr marL="179388" lvl="1" indent="-179388">
                <a:spcBef>
                  <a:spcPct val="40000"/>
                </a:spcBef>
                <a:buClr>
                  <a:srgbClr val="FF6200"/>
                </a:buClr>
                <a:buFontTx/>
                <a:buChar char="•"/>
              </a:pPr>
              <a:r>
                <a:rPr lang="en-US" sz="1100" dirty="0">
                  <a:solidFill>
                    <a:srgbClr val="000000"/>
                  </a:solidFill>
                </a:rPr>
                <a:t>Quick execution process</a:t>
              </a:r>
            </a:p>
            <a:p>
              <a:pPr marL="179388" lvl="1" indent="-179388">
                <a:spcBef>
                  <a:spcPct val="40000"/>
                </a:spcBef>
                <a:buClr>
                  <a:srgbClr val="FF6200"/>
                </a:buClr>
                <a:buFontTx/>
                <a:buChar char="•"/>
              </a:pPr>
              <a:r>
                <a:rPr lang="en-US" sz="1100" dirty="0">
                  <a:solidFill>
                    <a:srgbClr val="000000"/>
                  </a:solidFill>
                </a:rPr>
                <a:t>Silent assignment possible</a:t>
              </a:r>
            </a:p>
          </p:txBody>
        </p:sp>
      </p:grpSp>
      <p:grpSp>
        <p:nvGrpSpPr>
          <p:cNvPr id="55" name="Group 77"/>
          <p:cNvGrpSpPr>
            <a:grpSpLocks/>
          </p:cNvGrpSpPr>
          <p:nvPr/>
        </p:nvGrpSpPr>
        <p:grpSpPr bwMode="auto">
          <a:xfrm>
            <a:off x="6845150" y="4003701"/>
            <a:ext cx="2052000" cy="2247452"/>
            <a:chOff x="2332" y="2334"/>
            <a:chExt cx="1416" cy="2027"/>
          </a:xfrm>
        </p:grpSpPr>
        <p:sp>
          <p:nvSpPr>
            <p:cNvPr id="56" name="Rectangle 17"/>
            <p:cNvSpPr>
              <a:spLocks noChangeArrowheads="1"/>
            </p:cNvSpPr>
            <p:nvPr>
              <p:custDataLst>
                <p:tags r:id="rId6"/>
              </p:custDataLst>
            </p:nvPr>
          </p:nvSpPr>
          <p:spPr bwMode="auto">
            <a:xfrm>
              <a:off x="2332" y="2334"/>
              <a:ext cx="1416" cy="320"/>
            </a:xfrm>
            <a:prstGeom prst="rect">
              <a:avLst/>
            </a:prstGeom>
            <a:solidFill>
              <a:schemeClr val="accent3"/>
            </a:solidFill>
            <a:ln w="3175" algn="ctr">
              <a:solidFill>
                <a:srgbClr val="A8A8A8"/>
              </a:solidFill>
              <a:miter lim="800000"/>
              <a:headEnd/>
              <a:tailEnd type="none" w="sm" len="sm"/>
            </a:ln>
            <a:effectLst>
              <a:outerShdw blurRad="50800" dist="38100" dir="2700000" algn="tl" rotWithShape="0">
                <a:prstClr val="black">
                  <a:alpha val="40000"/>
                </a:prstClr>
              </a:outerShdw>
            </a:effectLst>
          </p:spPr>
          <p:txBody>
            <a:bodyPr wrap="none" lIns="36000" tIns="0" rIns="36000" bIns="0" anchor="ctr"/>
            <a:lstStyle/>
            <a:p>
              <a:pPr algn="ctr"/>
              <a:endParaRPr lang="en-GB" sz="1100" b="1" u="sng" dirty="0">
                <a:solidFill>
                  <a:srgbClr val="FFFFFF"/>
                </a:solidFill>
              </a:endParaRPr>
            </a:p>
            <a:p>
              <a:pPr algn="ctr"/>
              <a:r>
                <a:rPr lang="en-GB" sz="1100" b="1" u="sng" dirty="0">
                  <a:solidFill>
                    <a:srgbClr val="FFFFFF"/>
                  </a:solidFill>
                </a:rPr>
                <a:t>TRPP</a:t>
              </a:r>
              <a:r>
                <a:rPr lang="en-GB" sz="1100" b="1" dirty="0">
                  <a:solidFill>
                    <a:srgbClr val="FFFFFF"/>
                  </a:solidFill>
                </a:rPr>
                <a:t/>
              </a:r>
              <a:br>
                <a:rPr lang="en-GB" sz="1100" b="1" dirty="0">
                  <a:solidFill>
                    <a:srgbClr val="FFFFFF"/>
                  </a:solidFill>
                </a:rPr>
              </a:br>
              <a:endParaRPr lang="en-GB" sz="1100" b="1" dirty="0">
                <a:solidFill>
                  <a:srgbClr val="FFFFFF"/>
                </a:solidFill>
              </a:endParaRPr>
            </a:p>
          </p:txBody>
        </p:sp>
        <p:sp>
          <p:nvSpPr>
            <p:cNvPr id="57" name="Rectangle 16"/>
            <p:cNvSpPr>
              <a:spLocks noChangeArrowheads="1"/>
            </p:cNvSpPr>
            <p:nvPr>
              <p:custDataLst>
                <p:tags r:id="rId7"/>
              </p:custDataLst>
            </p:nvPr>
          </p:nvSpPr>
          <p:spPr bwMode="auto">
            <a:xfrm>
              <a:off x="2332" y="2335"/>
              <a:ext cx="1416" cy="2026"/>
            </a:xfrm>
            <a:prstGeom prst="rect">
              <a:avLst/>
            </a:prstGeom>
            <a:noFill/>
            <a:ln w="3175" algn="ctr">
              <a:solidFill>
                <a:schemeClr val="accent3"/>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411480" rIns="36000" bIns="36000"/>
            <a:lstStyle/>
            <a:p>
              <a:pPr marL="179388" lvl="1" indent="-179388" eaLnBrk="0" hangingPunct="0">
                <a:spcBef>
                  <a:spcPct val="40000"/>
                </a:spcBef>
                <a:buClr>
                  <a:srgbClr val="525199"/>
                </a:buClr>
                <a:buFontTx/>
                <a:buChar char="•"/>
              </a:pPr>
              <a:r>
                <a:rPr lang="en-US" sz="1100" dirty="0">
                  <a:solidFill>
                    <a:srgbClr val="000000"/>
                  </a:solidFill>
                </a:rPr>
                <a:t>Strong balance sheet management tool</a:t>
              </a:r>
            </a:p>
            <a:p>
              <a:pPr marL="179388" lvl="1" indent="-179388" eaLnBrk="0" hangingPunct="0">
                <a:spcBef>
                  <a:spcPct val="40000"/>
                </a:spcBef>
                <a:buClr>
                  <a:srgbClr val="525199"/>
                </a:buClr>
                <a:buFontTx/>
                <a:buChar char="•"/>
              </a:pPr>
              <a:r>
                <a:rPr lang="en-US" sz="1100" dirty="0">
                  <a:solidFill>
                    <a:srgbClr val="000000"/>
                  </a:solidFill>
                </a:rPr>
                <a:t>Portfolio approach provides flexibility</a:t>
              </a:r>
            </a:p>
            <a:p>
              <a:pPr marL="179388" lvl="1" indent="-179388" eaLnBrk="0" hangingPunct="0">
                <a:spcBef>
                  <a:spcPct val="40000"/>
                </a:spcBef>
                <a:buClr>
                  <a:srgbClr val="525199"/>
                </a:buClr>
                <a:buFontTx/>
                <a:buChar char="•"/>
              </a:pPr>
              <a:r>
                <a:rPr lang="en-US" sz="1100" dirty="0">
                  <a:solidFill>
                    <a:srgbClr val="000000"/>
                  </a:solidFill>
                </a:rPr>
                <a:t>Multiple jurisdictions, originators, and currencies can be brought together under one </a:t>
              </a:r>
              <a:r>
                <a:rPr lang="en-GB" sz="1100" dirty="0">
                  <a:solidFill>
                    <a:srgbClr val="000000"/>
                  </a:solidFill>
                </a:rPr>
                <a:t>program</a:t>
              </a:r>
            </a:p>
            <a:p>
              <a:pPr marL="179388" lvl="1" indent="-179388" eaLnBrk="0" hangingPunct="0">
                <a:spcBef>
                  <a:spcPct val="40000"/>
                </a:spcBef>
                <a:buClr>
                  <a:srgbClr val="525199"/>
                </a:buClr>
                <a:buFontTx/>
                <a:buChar char="•"/>
              </a:pPr>
              <a:r>
                <a:rPr lang="en-GB" sz="1100" dirty="0">
                  <a:solidFill>
                    <a:srgbClr val="000000"/>
                  </a:solidFill>
                </a:rPr>
                <a:t>Granular A/R portfolio</a:t>
              </a:r>
            </a:p>
          </p:txBody>
        </p:sp>
      </p:grpSp>
      <p:sp>
        <p:nvSpPr>
          <p:cNvPr id="58" name="Rectangle 4"/>
          <p:cNvSpPr>
            <a:spLocks noChangeArrowheads="1"/>
          </p:cNvSpPr>
          <p:nvPr/>
        </p:nvSpPr>
        <p:spPr bwMode="auto">
          <a:xfrm>
            <a:off x="1051918" y="4488977"/>
            <a:ext cx="645197" cy="635619"/>
          </a:xfrm>
          <a:prstGeom prst="rect">
            <a:avLst/>
          </a:prstGeom>
          <a:solidFill>
            <a:schemeClr val="accent4"/>
          </a:solidFill>
          <a:ln w="3175" algn="ctr">
            <a:noFill/>
            <a:miter lim="800000"/>
            <a:headEnd/>
            <a:tailEnd type="none" w="sm" len="sm"/>
          </a:ln>
          <a:effectLst/>
          <a:extLst/>
        </p:spPr>
        <p:txBody>
          <a:bodyPr lIns="54000" tIns="54000" rIns="54000" bIns="54000" anchor="ctr"/>
          <a:lstStyle/>
          <a:p>
            <a:pPr algn="ctr"/>
            <a:r>
              <a:rPr lang="en-US" sz="1000" b="1" dirty="0">
                <a:solidFill>
                  <a:srgbClr val="FFFFFF"/>
                </a:solidFill>
                <a:cs typeface="Arial" pitchFamily="34" charset="0"/>
              </a:rPr>
              <a:t>Non-Granular Portfolio</a:t>
            </a:r>
          </a:p>
        </p:txBody>
      </p:sp>
      <p:cxnSp>
        <p:nvCxnSpPr>
          <p:cNvPr id="59" name="Elbow Connector 14336"/>
          <p:cNvCxnSpPr>
            <a:cxnSpLocks noChangeShapeType="1"/>
            <a:stCxn id="60" idx="2"/>
            <a:endCxn id="42" idx="0"/>
          </p:cNvCxnSpPr>
          <p:nvPr/>
        </p:nvCxnSpPr>
        <p:spPr bwMode="auto">
          <a:xfrm rot="16200000" flipH="1">
            <a:off x="747245" y="5037333"/>
            <a:ext cx="181508" cy="356033"/>
          </a:xfrm>
          <a:prstGeom prst="bentConnector3">
            <a:avLst>
              <a:gd name="adj1" fmla="val 50000"/>
            </a:avLst>
          </a:prstGeom>
          <a:noFill/>
          <a:ln w="3175" algn="ctr">
            <a:solidFill>
              <a:schemeClr val="tx1"/>
            </a:solidFill>
            <a:prstDash val="dash"/>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 name="Rectangle 4"/>
          <p:cNvSpPr>
            <a:spLocks noChangeArrowheads="1"/>
          </p:cNvSpPr>
          <p:nvPr/>
        </p:nvSpPr>
        <p:spPr bwMode="auto">
          <a:xfrm>
            <a:off x="338337" y="4488977"/>
            <a:ext cx="643291" cy="635619"/>
          </a:xfrm>
          <a:prstGeom prst="rect">
            <a:avLst/>
          </a:prstGeom>
          <a:solidFill>
            <a:schemeClr val="accent4"/>
          </a:solidFill>
          <a:ln w="3175" algn="ctr">
            <a:noFill/>
            <a:miter lim="800000"/>
            <a:headEnd/>
            <a:tailEnd type="none" w="sm" len="sm"/>
          </a:ln>
          <a:effectLst/>
          <a:extLst/>
        </p:spPr>
        <p:txBody>
          <a:bodyPr lIns="54000" tIns="54000" rIns="54000" bIns="54000" anchor="ctr"/>
          <a:lstStyle/>
          <a:p>
            <a:pPr algn="ctr"/>
            <a:r>
              <a:rPr lang="en-US" sz="1000" b="1" dirty="0">
                <a:solidFill>
                  <a:srgbClr val="FFFFFF"/>
                </a:solidFill>
                <a:cs typeface="Arial" pitchFamily="34" charset="0"/>
              </a:rPr>
              <a:t>Single invoice / multiple invoices</a:t>
            </a:r>
          </a:p>
        </p:txBody>
      </p:sp>
      <p:sp>
        <p:nvSpPr>
          <p:cNvPr id="61" name="Rectangle 60"/>
          <p:cNvSpPr/>
          <p:nvPr/>
        </p:nvSpPr>
        <p:spPr>
          <a:xfrm>
            <a:off x="2625416" y="2723494"/>
            <a:ext cx="6269165" cy="1209562"/>
          </a:xfrm>
          <a:prstGeom prst="rect">
            <a:avLst/>
          </a:prstGeom>
          <a:ln>
            <a:solidFill>
              <a:schemeClr val="accent4">
                <a:lumMod val="60000"/>
                <a:lumOff val="40000"/>
              </a:schemeClr>
            </a:solidFill>
          </a:ln>
        </p:spPr>
        <p:txBody>
          <a:bodyPr wrap="square" anchor="t">
            <a:spAutoFit/>
          </a:bodyPr>
          <a:lstStyle/>
          <a:p>
            <a:pPr marL="85725" lvl="1" indent="-85725">
              <a:spcBef>
                <a:spcPct val="40000"/>
              </a:spcBef>
              <a:buClr>
                <a:srgbClr val="60A6DA">
                  <a:lumMod val="60000"/>
                  <a:lumOff val="40000"/>
                </a:srgbClr>
              </a:buClr>
              <a:buFont typeface="Arial" pitchFamily="34" charset="0"/>
              <a:buChar char="•"/>
            </a:pPr>
            <a:r>
              <a:rPr lang="en-GB" sz="1100" dirty="0">
                <a:solidFill>
                  <a:srgbClr val="000000"/>
                </a:solidFill>
              </a:rPr>
              <a:t>Each solution can be tailored to the specific needs of </a:t>
            </a:r>
            <a:r>
              <a:rPr lang="en-GB" sz="1100" dirty="0" smtClean="0">
                <a:solidFill>
                  <a:srgbClr val="333333"/>
                </a:solidFill>
              </a:rPr>
              <a:t>a the particular company</a:t>
            </a:r>
            <a:endParaRPr lang="en-GB" sz="1100" dirty="0">
              <a:solidFill>
                <a:srgbClr val="000000"/>
              </a:solidFill>
            </a:endParaRPr>
          </a:p>
          <a:p>
            <a:pPr marL="85725" lvl="1" indent="-85725">
              <a:spcBef>
                <a:spcPct val="40000"/>
              </a:spcBef>
              <a:buClr>
                <a:srgbClr val="60A6DA">
                  <a:lumMod val="60000"/>
                  <a:lumOff val="40000"/>
                </a:srgbClr>
              </a:buClr>
              <a:buFont typeface="Arial" pitchFamily="34" charset="0"/>
              <a:buChar char="•"/>
            </a:pPr>
            <a:r>
              <a:rPr lang="en-GB" sz="1100" dirty="0">
                <a:solidFill>
                  <a:srgbClr val="000000"/>
                </a:solidFill>
              </a:rPr>
              <a:t>Diversification of funding sources; scalable to finance trading growth</a:t>
            </a:r>
          </a:p>
          <a:p>
            <a:pPr marL="85725" lvl="1" indent="-85725">
              <a:spcBef>
                <a:spcPct val="40000"/>
              </a:spcBef>
              <a:buClr>
                <a:srgbClr val="60A6DA">
                  <a:lumMod val="60000"/>
                  <a:lumOff val="40000"/>
                </a:srgbClr>
              </a:buClr>
              <a:buFont typeface="Arial" pitchFamily="34" charset="0"/>
              <a:buChar char="•"/>
            </a:pPr>
            <a:r>
              <a:rPr lang="en-GB" sz="1100" dirty="0">
                <a:solidFill>
                  <a:srgbClr val="000000"/>
                </a:solidFill>
              </a:rPr>
              <a:t>Tailor made and highly flexible (multi-originator, -jurisdiction, -currency)</a:t>
            </a:r>
          </a:p>
          <a:p>
            <a:pPr marL="85725" lvl="1" indent="-85725">
              <a:spcBef>
                <a:spcPct val="40000"/>
              </a:spcBef>
              <a:buClr>
                <a:srgbClr val="60A6DA">
                  <a:lumMod val="60000"/>
                  <a:lumOff val="40000"/>
                </a:srgbClr>
              </a:buClr>
              <a:buFont typeface="Arial" pitchFamily="34" charset="0"/>
              <a:buChar char="•"/>
            </a:pPr>
            <a:r>
              <a:rPr lang="en-GB" sz="1100" dirty="0">
                <a:solidFill>
                  <a:srgbClr val="000000"/>
                </a:solidFill>
              </a:rPr>
              <a:t>Uncommitted or committed; maximum tenor of 3 year</a:t>
            </a:r>
          </a:p>
          <a:p>
            <a:pPr marL="85725" lvl="1" indent="-85725">
              <a:spcBef>
                <a:spcPct val="40000"/>
              </a:spcBef>
              <a:buClr>
                <a:srgbClr val="60A6DA">
                  <a:lumMod val="60000"/>
                  <a:lumOff val="40000"/>
                </a:srgbClr>
              </a:buClr>
              <a:buFont typeface="Arial" pitchFamily="34" charset="0"/>
              <a:buChar char="•"/>
            </a:pPr>
            <a:r>
              <a:rPr lang="en-GB" sz="1100" dirty="0">
                <a:solidFill>
                  <a:srgbClr val="000000"/>
                </a:solidFill>
              </a:rPr>
              <a:t>Off-balance sheet treatment possible</a:t>
            </a:r>
          </a:p>
        </p:txBody>
      </p:sp>
      <p:sp>
        <p:nvSpPr>
          <p:cNvPr id="64" name="Title 7"/>
          <p:cNvSpPr txBox="1">
            <a:spLocks/>
          </p:cNvSpPr>
          <p:nvPr/>
        </p:nvSpPr>
        <p:spPr bwMode="gray">
          <a:xfrm>
            <a:off x="378000" y="550800"/>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US" dirty="0">
                <a:solidFill>
                  <a:srgbClr val="FF6200"/>
                </a:solidFill>
                <a:effectLst>
                  <a:reflection blurRad="63500" stA="25000" endPos="40000" dist="12700" dir="5400000" sy="-100000" algn="bl" rotWithShape="0"/>
                </a:effectLst>
              </a:rPr>
              <a:t>Receivables based finance</a:t>
            </a:r>
            <a:endParaRPr lang="en-GB" dirty="0">
              <a:solidFill>
                <a:srgbClr val="FF6200"/>
              </a:solidFill>
              <a:effectLst>
                <a:reflection blurRad="63500" stA="25000" endPos="40000" dist="12700" dir="5400000" sy="-100000" algn="bl" rotWithShape="0"/>
              </a:effectLst>
            </a:endParaRPr>
          </a:p>
        </p:txBody>
      </p:sp>
      <p:sp>
        <p:nvSpPr>
          <p:cNvPr id="66" name="Slide Number Placeholder 4"/>
          <p:cNvSpPr txBox="1">
            <a:spLocks/>
          </p:cNvSpPr>
          <p:nvPr/>
        </p:nvSpPr>
        <p:spPr bwMode="gray">
          <a:xfrm>
            <a:off x="7108877" y="6568064"/>
            <a:ext cx="253206"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F0D249E-4539-4389-BFED-C99876879B70}" type="slidenum">
              <a:rPr lang="en-GB" smtClean="0">
                <a:solidFill>
                  <a:srgbClr val="000000"/>
                </a:solidFill>
              </a:rPr>
              <a:pPr>
                <a:defRPr/>
              </a:pPr>
              <a:t>12</a:t>
            </a:fld>
            <a:endParaRPr lang="en-GB" dirty="0">
              <a:solidFill>
                <a:srgbClr val="000000"/>
              </a:solidFill>
            </a:endParaRPr>
          </a:p>
        </p:txBody>
      </p:sp>
      <p:sp>
        <p:nvSpPr>
          <p:cNvPr id="62" name="Rounded Rectangle 61"/>
          <p:cNvSpPr/>
          <p:nvPr/>
        </p:nvSpPr>
        <p:spPr>
          <a:xfrm>
            <a:off x="1749795" y="1055704"/>
            <a:ext cx="7102605" cy="1089436"/>
          </a:xfrm>
          <a:prstGeom prst="roundRect">
            <a:avLst>
              <a:gd name="adj" fmla="val 13899"/>
            </a:avLst>
          </a:prstGeom>
          <a:noFill/>
          <a:ln w="12700">
            <a:solidFill>
              <a:schemeClr val="accent1"/>
            </a:solidFill>
          </a:ln>
          <a:effectLst>
            <a:reflection blurRad="6350" stA="52000" endA="300" endPos="35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solidFill>
                <a:prstClr val="white"/>
              </a:solidFill>
              <a:cs typeface="Arial" panose="020B0604020202020204" pitchFamily="34" charset="0"/>
            </a:endParaRPr>
          </a:p>
        </p:txBody>
      </p:sp>
      <p:sp>
        <p:nvSpPr>
          <p:cNvPr id="65" name="Rounded Rectangle 64"/>
          <p:cNvSpPr/>
          <p:nvPr/>
        </p:nvSpPr>
        <p:spPr>
          <a:xfrm>
            <a:off x="228966" y="1052736"/>
            <a:ext cx="1444487" cy="1089436"/>
          </a:xfrm>
          <a:prstGeom prst="roundRect">
            <a:avLst>
              <a:gd name="adj" fmla="val 13899"/>
            </a:avLst>
          </a:prstGeom>
          <a:solidFill>
            <a:schemeClr val="accent1"/>
          </a:solidFill>
          <a:ln w="12700">
            <a:solidFill>
              <a:schemeClr val="accent1"/>
            </a:solidFill>
          </a:ln>
          <a:effectLst>
            <a:reflection blurRad="6350" stA="55000" endPos="20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solidFill>
                <a:prstClr val="white"/>
              </a:solidFill>
              <a:cs typeface="Arial" panose="020B0604020202020204" pitchFamily="34" charset="0"/>
            </a:endParaRPr>
          </a:p>
        </p:txBody>
      </p:sp>
      <p:sp>
        <p:nvSpPr>
          <p:cNvPr id="67" name="Freeform 13"/>
          <p:cNvSpPr>
            <a:spLocks/>
          </p:cNvSpPr>
          <p:nvPr/>
        </p:nvSpPr>
        <p:spPr bwMode="gray">
          <a:xfrm>
            <a:off x="228966" y="1055704"/>
            <a:ext cx="1444488" cy="1086467"/>
          </a:xfrm>
          <a:custGeom>
            <a:avLst/>
            <a:gdLst>
              <a:gd name="T0" fmla="*/ 333 w 333"/>
              <a:gd name="T1" fmla="*/ 291 h 304"/>
              <a:gd name="T2" fmla="*/ 320 w 333"/>
              <a:gd name="T3" fmla="*/ 304 h 304"/>
              <a:gd name="T4" fmla="*/ 13 w 333"/>
              <a:gd name="T5" fmla="*/ 304 h 304"/>
              <a:gd name="T6" fmla="*/ 0 w 333"/>
              <a:gd name="T7" fmla="*/ 291 h 304"/>
              <a:gd name="T8" fmla="*/ 0 w 333"/>
              <a:gd name="T9" fmla="*/ 13 h 304"/>
              <a:gd name="T10" fmla="*/ 13 w 333"/>
              <a:gd name="T11" fmla="*/ 0 h 304"/>
              <a:gd name="T12" fmla="*/ 320 w 333"/>
              <a:gd name="T13" fmla="*/ 0 h 304"/>
              <a:gd name="T14" fmla="*/ 333 w 333"/>
              <a:gd name="T15" fmla="*/ 13 h 304"/>
              <a:gd name="T16" fmla="*/ 333 w 333"/>
              <a:gd name="T17" fmla="*/ 291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3" h="304">
                <a:moveTo>
                  <a:pt x="333" y="291"/>
                </a:moveTo>
                <a:cubicBezTo>
                  <a:pt x="333" y="299"/>
                  <a:pt x="327" y="304"/>
                  <a:pt x="320" y="304"/>
                </a:cubicBezTo>
                <a:cubicBezTo>
                  <a:pt x="13" y="304"/>
                  <a:pt x="13" y="304"/>
                  <a:pt x="13" y="304"/>
                </a:cubicBezTo>
                <a:cubicBezTo>
                  <a:pt x="6" y="304"/>
                  <a:pt x="0" y="299"/>
                  <a:pt x="0" y="291"/>
                </a:cubicBezTo>
                <a:cubicBezTo>
                  <a:pt x="0" y="13"/>
                  <a:pt x="0" y="13"/>
                  <a:pt x="0" y="13"/>
                </a:cubicBezTo>
                <a:cubicBezTo>
                  <a:pt x="0" y="6"/>
                  <a:pt x="6" y="0"/>
                  <a:pt x="13" y="0"/>
                </a:cubicBezTo>
                <a:cubicBezTo>
                  <a:pt x="320" y="0"/>
                  <a:pt x="320" y="0"/>
                  <a:pt x="320" y="0"/>
                </a:cubicBezTo>
                <a:cubicBezTo>
                  <a:pt x="327" y="0"/>
                  <a:pt x="333" y="6"/>
                  <a:pt x="333" y="13"/>
                </a:cubicBezTo>
                <a:lnTo>
                  <a:pt x="333" y="291"/>
                </a:lnTo>
                <a:close/>
              </a:path>
            </a:pathLst>
          </a:custGeom>
          <a:noFill/>
          <a:ln>
            <a:noFill/>
          </a:ln>
        </p:spPr>
        <p:txBody>
          <a:bodyPr vert="horz" wrap="square" lIns="72000" tIns="72000" rIns="72000" bIns="72000" numCol="1" anchor="ctr" anchorCtr="0" compatLnSpc="1">
            <a:prstTxWarp prst="textNoShape">
              <a:avLst/>
            </a:prstTxWarp>
            <a:noAutofit/>
          </a:bodyPr>
          <a:lstStyle/>
          <a:p>
            <a:pPr algn="ctr">
              <a:lnSpc>
                <a:spcPct val="150000"/>
              </a:lnSpc>
            </a:pPr>
            <a:r>
              <a:rPr lang="en-US" sz="1200" dirty="0">
                <a:solidFill>
                  <a:prstClr val="white"/>
                </a:solidFill>
                <a:ea typeface="Arial Unicode MS" pitchFamily="34" charset="-128"/>
              </a:rPr>
              <a:t>What is receivable-based finance?</a:t>
            </a:r>
          </a:p>
        </p:txBody>
      </p:sp>
      <p:grpSp>
        <p:nvGrpSpPr>
          <p:cNvPr id="68" name="Group 77"/>
          <p:cNvGrpSpPr>
            <a:grpSpLocks/>
          </p:cNvGrpSpPr>
          <p:nvPr/>
        </p:nvGrpSpPr>
        <p:grpSpPr bwMode="auto">
          <a:xfrm>
            <a:off x="228965" y="2297910"/>
            <a:ext cx="2326811" cy="3964667"/>
            <a:chOff x="1959" y="2334"/>
            <a:chExt cx="1734" cy="1616"/>
          </a:xfrm>
        </p:grpSpPr>
        <p:sp>
          <p:nvSpPr>
            <p:cNvPr id="69" name="Rectangle 17"/>
            <p:cNvSpPr>
              <a:spLocks noChangeArrowheads="1"/>
            </p:cNvSpPr>
            <p:nvPr>
              <p:custDataLst>
                <p:tags r:id="rId4"/>
              </p:custDataLst>
            </p:nvPr>
          </p:nvSpPr>
          <p:spPr bwMode="auto">
            <a:xfrm>
              <a:off x="1959" y="2334"/>
              <a:ext cx="1734" cy="171"/>
            </a:xfrm>
            <a:prstGeom prst="rect">
              <a:avLst/>
            </a:prstGeom>
            <a:solidFill>
              <a:schemeClr val="accent4">
                <a:lumMod val="60000"/>
                <a:lumOff val="40000"/>
              </a:schemeClr>
            </a:solidFill>
            <a:ln w="3175" algn="ctr">
              <a:noFill/>
              <a:miter lim="800000"/>
              <a:headEnd/>
              <a:tailEnd type="none" w="sm" len="sm"/>
            </a:ln>
          </p:spPr>
          <p:txBody>
            <a:bodyPr wrap="none" lIns="36000" tIns="0" rIns="36000" bIns="0" anchor="ctr"/>
            <a:lstStyle/>
            <a:p>
              <a:pPr algn="ctr"/>
              <a:r>
                <a:rPr lang="en-US" sz="1200" b="1" dirty="0">
                  <a:solidFill>
                    <a:srgbClr val="FFFFFF"/>
                  </a:solidFill>
                </a:rPr>
                <a:t>Schematic overview</a:t>
              </a:r>
            </a:p>
          </p:txBody>
        </p:sp>
        <p:sp>
          <p:nvSpPr>
            <p:cNvPr id="70" name="Rectangle 16"/>
            <p:cNvSpPr>
              <a:spLocks noChangeArrowheads="1"/>
            </p:cNvSpPr>
            <p:nvPr>
              <p:custDataLst>
                <p:tags r:id="rId5"/>
              </p:custDataLst>
            </p:nvPr>
          </p:nvSpPr>
          <p:spPr bwMode="auto">
            <a:xfrm>
              <a:off x="1959" y="2334"/>
              <a:ext cx="1734" cy="1616"/>
            </a:xfrm>
            <a:prstGeom prst="rect">
              <a:avLst/>
            </a:prstGeom>
            <a:noFill/>
            <a:ln w="3175" algn="ctr">
              <a:solidFill>
                <a:schemeClr val="accent4">
                  <a:lumMod val="60000"/>
                  <a:lumOff val="40000"/>
                </a:schemeClr>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360000" rIns="36000" bIns="36000"/>
            <a:lstStyle/>
            <a:p>
              <a:pPr marL="0" lvl="1">
                <a:buClr>
                  <a:srgbClr val="000000"/>
                </a:buClr>
              </a:pPr>
              <a:endParaRPr lang="en-US" sz="1000" dirty="0">
                <a:solidFill>
                  <a:srgbClr val="000000"/>
                </a:solidFill>
              </a:endParaRPr>
            </a:p>
          </p:txBody>
        </p:sp>
      </p:grpSp>
      <p:sp>
        <p:nvSpPr>
          <p:cNvPr id="72" name="Rectangle 17"/>
          <p:cNvSpPr>
            <a:spLocks noChangeArrowheads="1"/>
          </p:cNvSpPr>
          <p:nvPr>
            <p:custDataLst>
              <p:tags r:id="rId1"/>
            </p:custDataLst>
          </p:nvPr>
        </p:nvSpPr>
        <p:spPr bwMode="auto">
          <a:xfrm>
            <a:off x="2625414" y="2297910"/>
            <a:ext cx="6269168" cy="429096"/>
          </a:xfrm>
          <a:prstGeom prst="rect">
            <a:avLst/>
          </a:prstGeom>
          <a:solidFill>
            <a:schemeClr val="accent4">
              <a:lumMod val="60000"/>
              <a:lumOff val="40000"/>
            </a:schemeClr>
          </a:solidFill>
          <a:ln w="3175" algn="ctr">
            <a:solidFill>
              <a:schemeClr val="accent4">
                <a:lumMod val="60000"/>
                <a:lumOff val="40000"/>
              </a:schemeClr>
            </a:solidFill>
            <a:miter lim="800000"/>
            <a:headEnd/>
            <a:tailEnd type="none" w="sm" len="sm"/>
          </a:ln>
        </p:spPr>
        <p:txBody>
          <a:bodyPr wrap="none" lIns="36000" tIns="0" rIns="36000" bIns="0" anchor="ctr"/>
          <a:lstStyle/>
          <a:p>
            <a:pPr algn="ctr"/>
            <a:r>
              <a:rPr lang="en-US" sz="1200" b="1" dirty="0">
                <a:solidFill>
                  <a:srgbClr val="FFFFFF"/>
                </a:solidFill>
              </a:rPr>
              <a:t>Receivable-based finance benefits</a:t>
            </a:r>
          </a:p>
        </p:txBody>
      </p:sp>
      <p:cxnSp>
        <p:nvCxnSpPr>
          <p:cNvPr id="63" name="Elbow Connector 14336"/>
          <p:cNvCxnSpPr>
            <a:cxnSpLocks noChangeShapeType="1"/>
          </p:cNvCxnSpPr>
          <p:nvPr/>
        </p:nvCxnSpPr>
        <p:spPr bwMode="auto">
          <a:xfrm rot="5400000">
            <a:off x="1094009" y="5036483"/>
            <a:ext cx="181508" cy="356033"/>
          </a:xfrm>
          <a:prstGeom prst="bentConnector3">
            <a:avLst>
              <a:gd name="adj1" fmla="val 50000"/>
            </a:avLst>
          </a:prstGeom>
          <a:noFill/>
          <a:ln w="3175" algn="ctr">
            <a:solidFill>
              <a:schemeClr val="tx1"/>
            </a:solidFill>
            <a:prstDash val="dash"/>
            <a:round/>
            <a:headEnd/>
            <a:tailEnd type="triangle" w="sm"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Rectangle 17"/>
          <p:cNvSpPr>
            <a:spLocks noChangeArrowheads="1"/>
          </p:cNvSpPr>
          <p:nvPr>
            <p:custDataLst>
              <p:tags r:id="rId2"/>
            </p:custDataLst>
          </p:nvPr>
        </p:nvSpPr>
        <p:spPr bwMode="auto">
          <a:xfrm>
            <a:off x="2625414" y="3996337"/>
            <a:ext cx="2052000" cy="362303"/>
          </a:xfrm>
          <a:prstGeom prst="rect">
            <a:avLst/>
          </a:prstGeom>
          <a:solidFill>
            <a:schemeClr val="accent4"/>
          </a:solidFill>
          <a:ln w="3175" algn="ctr">
            <a:solidFill>
              <a:schemeClr val="accent4"/>
            </a:solidFill>
            <a:miter lim="800000"/>
            <a:headEnd/>
            <a:tailEnd type="none" w="sm" len="sm"/>
          </a:ln>
          <a:effectLst>
            <a:outerShdw blurRad="50800" dist="38100" dir="5400000" algn="t" rotWithShape="0">
              <a:prstClr val="black">
                <a:alpha val="40000"/>
              </a:prstClr>
            </a:outerShdw>
          </a:effectLst>
        </p:spPr>
        <p:txBody>
          <a:bodyPr wrap="none" lIns="36000" tIns="0" rIns="36000" bIns="0" anchor="ctr"/>
          <a:lstStyle/>
          <a:p>
            <a:pPr algn="ctr"/>
            <a:r>
              <a:rPr lang="en-US" sz="1100" b="1" u="sng" dirty="0">
                <a:solidFill>
                  <a:srgbClr val="FFFFFF"/>
                </a:solidFill>
              </a:rPr>
              <a:t>FACTORING</a:t>
            </a:r>
            <a:endParaRPr lang="en-GB" sz="1100" b="1" dirty="0">
              <a:solidFill>
                <a:srgbClr val="FFFFFF"/>
              </a:solidFill>
            </a:endParaRPr>
          </a:p>
        </p:txBody>
      </p:sp>
      <p:sp>
        <p:nvSpPr>
          <p:cNvPr id="73" name="Rectangle 16"/>
          <p:cNvSpPr>
            <a:spLocks noChangeArrowheads="1"/>
          </p:cNvSpPr>
          <p:nvPr>
            <p:custDataLst>
              <p:tags r:id="rId3"/>
            </p:custDataLst>
          </p:nvPr>
        </p:nvSpPr>
        <p:spPr bwMode="auto">
          <a:xfrm>
            <a:off x="2625414" y="4000019"/>
            <a:ext cx="2052000" cy="2247452"/>
          </a:xfrm>
          <a:prstGeom prst="rect">
            <a:avLst/>
          </a:prstGeom>
          <a:noFill/>
          <a:ln w="3175" algn="ctr">
            <a:solidFill>
              <a:schemeClr val="accent4"/>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411480" rIns="36000" bIns="36000"/>
          <a:lstStyle/>
          <a:p>
            <a:pPr marL="179388" lvl="1" indent="-179388">
              <a:spcBef>
                <a:spcPct val="40000"/>
              </a:spcBef>
              <a:buClr>
                <a:srgbClr val="60A6DA"/>
              </a:buClr>
              <a:buFontTx/>
              <a:buChar char="•"/>
            </a:pPr>
            <a:r>
              <a:rPr lang="en-US" sz="1100" dirty="0">
                <a:solidFill>
                  <a:srgbClr val="000000"/>
                </a:solidFill>
              </a:rPr>
              <a:t>Flexible Pan-European funding</a:t>
            </a:r>
          </a:p>
          <a:p>
            <a:pPr marL="179388" lvl="1" indent="-179388">
              <a:spcBef>
                <a:spcPct val="40000"/>
              </a:spcBef>
              <a:buClr>
                <a:srgbClr val="60A6DA"/>
              </a:buClr>
              <a:buFontTx/>
              <a:buChar char="•"/>
            </a:pPr>
            <a:r>
              <a:rPr lang="en-US" sz="1100" dirty="0">
                <a:solidFill>
                  <a:srgbClr val="000000"/>
                </a:solidFill>
              </a:rPr>
              <a:t>Daily funding/settlement</a:t>
            </a:r>
          </a:p>
          <a:p>
            <a:pPr marL="179388" lvl="1" indent="-179388">
              <a:spcBef>
                <a:spcPct val="40000"/>
              </a:spcBef>
              <a:buClr>
                <a:srgbClr val="60A6DA"/>
              </a:buClr>
              <a:buFontTx/>
              <a:buChar char="•"/>
            </a:pPr>
            <a:r>
              <a:rPr lang="en-US" sz="1100" dirty="0">
                <a:solidFill>
                  <a:srgbClr val="000000"/>
                </a:solidFill>
              </a:rPr>
              <a:t>Intraday consolidated monitoring through our App</a:t>
            </a:r>
          </a:p>
          <a:p>
            <a:pPr marL="179388" lvl="1" indent="-179388">
              <a:spcBef>
                <a:spcPct val="40000"/>
              </a:spcBef>
              <a:buClr>
                <a:srgbClr val="60A6DA"/>
              </a:buClr>
              <a:buFontTx/>
              <a:buChar char="•"/>
            </a:pPr>
            <a:r>
              <a:rPr lang="en-US" sz="1100" dirty="0">
                <a:solidFill>
                  <a:srgbClr val="000000"/>
                </a:solidFill>
              </a:rPr>
              <a:t>Initiator &amp; market leader of Pan-European syndication</a:t>
            </a:r>
          </a:p>
          <a:p>
            <a:pPr marL="179388" lvl="1" indent="-179388">
              <a:spcBef>
                <a:spcPct val="40000"/>
              </a:spcBef>
              <a:buClr>
                <a:srgbClr val="60A6DA"/>
              </a:buClr>
              <a:buFontTx/>
              <a:buChar char="•"/>
            </a:pPr>
            <a:r>
              <a:rPr lang="en-US" sz="1100" dirty="0">
                <a:solidFill>
                  <a:srgbClr val="000000"/>
                </a:solidFill>
              </a:rPr>
              <a:t>Silent assignment possible</a:t>
            </a:r>
          </a:p>
        </p:txBody>
      </p:sp>
    </p:spTree>
    <p:extLst>
      <p:ext uri="{BB962C8B-B14F-4D97-AF65-F5344CB8AC3E}">
        <p14:creationId xmlns:p14="http://schemas.microsoft.com/office/powerpoint/2010/main" val="15749550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ounded Rectangle 51"/>
          <p:cNvSpPr/>
          <p:nvPr/>
        </p:nvSpPr>
        <p:spPr>
          <a:xfrm>
            <a:off x="323528" y="1107171"/>
            <a:ext cx="1520443" cy="2458286"/>
          </a:xfrm>
          <a:prstGeom prst="roundRect">
            <a:avLst>
              <a:gd name="adj" fmla="val 8278"/>
            </a:avLst>
          </a:prstGeom>
          <a:solidFill>
            <a:schemeClr val="accent4">
              <a:lumMod val="60000"/>
              <a:lumOff val="40000"/>
            </a:schemeClr>
          </a:solidFill>
          <a:ln w="19050">
            <a:solidFill>
              <a:srgbClr val="FF6200"/>
            </a:solidFill>
          </a:ln>
          <a:effectLst>
            <a:reflection stA="35000" endPos="20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ln>
                <a:solidFill>
                  <a:srgbClr val="FF6200"/>
                </a:solidFill>
              </a:ln>
              <a:solidFill>
                <a:prstClr val="white"/>
              </a:solidFill>
              <a:cs typeface="Arial" panose="020B0604020202020204" pitchFamily="34" charset="0"/>
            </a:endParaRPr>
          </a:p>
        </p:txBody>
      </p:sp>
      <p:grpSp>
        <p:nvGrpSpPr>
          <p:cNvPr id="4" name="Group 3"/>
          <p:cNvGrpSpPr/>
          <p:nvPr/>
        </p:nvGrpSpPr>
        <p:grpSpPr>
          <a:xfrm>
            <a:off x="421305" y="1107171"/>
            <a:ext cx="7562776" cy="2458285"/>
            <a:chOff x="421305" y="1017772"/>
            <a:chExt cx="7562776" cy="2458285"/>
          </a:xfrm>
        </p:grpSpPr>
        <p:sp>
          <p:nvSpPr>
            <p:cNvPr id="60" name="Line 78"/>
            <p:cNvSpPr>
              <a:spLocks noChangeShapeType="1"/>
            </p:cNvSpPr>
            <p:nvPr/>
          </p:nvSpPr>
          <p:spPr bwMode="auto">
            <a:xfrm flipH="1" flipV="1">
              <a:off x="4780665" y="2565407"/>
              <a:ext cx="0" cy="238422"/>
            </a:xfrm>
            <a:prstGeom prst="line">
              <a:avLst/>
            </a:prstGeom>
            <a:noFill/>
            <a:ln w="19050">
              <a:solidFill>
                <a:srgbClr val="081D5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62" name="Freeform 6"/>
            <p:cNvSpPr>
              <a:spLocks/>
            </p:cNvSpPr>
            <p:nvPr/>
          </p:nvSpPr>
          <p:spPr bwMode="auto">
            <a:xfrm>
              <a:off x="421305" y="1920747"/>
              <a:ext cx="1322253" cy="226848"/>
            </a:xfrm>
            <a:custGeom>
              <a:avLst/>
              <a:gdLst>
                <a:gd name="T0" fmla="*/ 49 w 1188"/>
                <a:gd name="T1" fmla="*/ 0 h 288"/>
                <a:gd name="T2" fmla="*/ 39 w 1188"/>
                <a:gd name="T3" fmla="*/ 1 h 288"/>
                <a:gd name="T4" fmla="*/ 31 w 1188"/>
                <a:gd name="T5" fmla="*/ 4 h 288"/>
                <a:gd name="T6" fmla="*/ 22 w 1188"/>
                <a:gd name="T7" fmla="*/ 8 h 288"/>
                <a:gd name="T8" fmla="*/ 14 w 1188"/>
                <a:gd name="T9" fmla="*/ 13 h 288"/>
                <a:gd name="T10" fmla="*/ 9 w 1188"/>
                <a:gd name="T11" fmla="*/ 22 h 288"/>
                <a:gd name="T12" fmla="*/ 5 w 1188"/>
                <a:gd name="T13" fmla="*/ 30 h 288"/>
                <a:gd name="T14" fmla="*/ 2 w 1188"/>
                <a:gd name="T15" fmla="*/ 38 h 288"/>
                <a:gd name="T16" fmla="*/ 0 w 1188"/>
                <a:gd name="T17" fmla="*/ 48 h 288"/>
                <a:gd name="T18" fmla="*/ 0 w 1188"/>
                <a:gd name="T19" fmla="*/ 240 h 288"/>
                <a:gd name="T20" fmla="*/ 2 w 1188"/>
                <a:gd name="T21" fmla="*/ 250 h 288"/>
                <a:gd name="T22" fmla="*/ 5 w 1188"/>
                <a:gd name="T23" fmla="*/ 259 h 288"/>
                <a:gd name="T24" fmla="*/ 9 w 1188"/>
                <a:gd name="T25" fmla="*/ 266 h 288"/>
                <a:gd name="T26" fmla="*/ 14 w 1188"/>
                <a:gd name="T27" fmla="*/ 275 h 288"/>
                <a:gd name="T28" fmla="*/ 22 w 1188"/>
                <a:gd name="T29" fmla="*/ 280 h 288"/>
                <a:gd name="T30" fmla="*/ 31 w 1188"/>
                <a:gd name="T31" fmla="*/ 284 h 288"/>
                <a:gd name="T32" fmla="*/ 39 w 1188"/>
                <a:gd name="T33" fmla="*/ 287 h 288"/>
                <a:gd name="T34" fmla="*/ 49 w 1188"/>
                <a:gd name="T35" fmla="*/ 288 h 288"/>
                <a:gd name="T36" fmla="*/ 1139 w 1188"/>
                <a:gd name="T37" fmla="*/ 288 h 288"/>
                <a:gd name="T38" fmla="*/ 1149 w 1188"/>
                <a:gd name="T39" fmla="*/ 287 h 288"/>
                <a:gd name="T40" fmla="*/ 1159 w 1188"/>
                <a:gd name="T41" fmla="*/ 284 h 288"/>
                <a:gd name="T42" fmla="*/ 1166 w 1188"/>
                <a:gd name="T43" fmla="*/ 280 h 288"/>
                <a:gd name="T44" fmla="*/ 1174 w 1188"/>
                <a:gd name="T45" fmla="*/ 275 h 288"/>
                <a:gd name="T46" fmla="*/ 1180 w 1188"/>
                <a:gd name="T47" fmla="*/ 266 h 288"/>
                <a:gd name="T48" fmla="*/ 1184 w 1188"/>
                <a:gd name="T49" fmla="*/ 259 h 288"/>
                <a:gd name="T50" fmla="*/ 1186 w 1188"/>
                <a:gd name="T51" fmla="*/ 250 h 288"/>
                <a:gd name="T52" fmla="*/ 1188 w 1188"/>
                <a:gd name="T53" fmla="*/ 240 h 288"/>
                <a:gd name="T54" fmla="*/ 1188 w 1188"/>
                <a:gd name="T55" fmla="*/ 48 h 288"/>
                <a:gd name="T56" fmla="*/ 1186 w 1188"/>
                <a:gd name="T57" fmla="*/ 38 h 288"/>
                <a:gd name="T58" fmla="*/ 1184 w 1188"/>
                <a:gd name="T59" fmla="*/ 30 h 288"/>
                <a:gd name="T60" fmla="*/ 1180 w 1188"/>
                <a:gd name="T61" fmla="*/ 22 h 288"/>
                <a:gd name="T62" fmla="*/ 1174 w 1188"/>
                <a:gd name="T63" fmla="*/ 13 h 288"/>
                <a:gd name="T64" fmla="*/ 1166 w 1188"/>
                <a:gd name="T65" fmla="*/ 8 h 288"/>
                <a:gd name="T66" fmla="*/ 1159 w 1188"/>
                <a:gd name="T67" fmla="*/ 4 h 288"/>
                <a:gd name="T68" fmla="*/ 1149 w 1188"/>
                <a:gd name="T69" fmla="*/ 1 h 288"/>
                <a:gd name="T70" fmla="*/ 1139 w 1188"/>
                <a:gd name="T71" fmla="*/ 0 h 288"/>
                <a:gd name="T72" fmla="*/ 49 w 1188"/>
                <a:gd name="T7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88" h="288">
                  <a:moveTo>
                    <a:pt x="49" y="0"/>
                  </a:moveTo>
                  <a:lnTo>
                    <a:pt x="39" y="1"/>
                  </a:lnTo>
                  <a:lnTo>
                    <a:pt x="31" y="4"/>
                  </a:lnTo>
                  <a:lnTo>
                    <a:pt x="22" y="8"/>
                  </a:lnTo>
                  <a:lnTo>
                    <a:pt x="14" y="13"/>
                  </a:lnTo>
                  <a:lnTo>
                    <a:pt x="9" y="22"/>
                  </a:lnTo>
                  <a:lnTo>
                    <a:pt x="5" y="30"/>
                  </a:lnTo>
                  <a:lnTo>
                    <a:pt x="2" y="38"/>
                  </a:lnTo>
                  <a:lnTo>
                    <a:pt x="0" y="48"/>
                  </a:lnTo>
                  <a:lnTo>
                    <a:pt x="0" y="240"/>
                  </a:lnTo>
                  <a:lnTo>
                    <a:pt x="2" y="250"/>
                  </a:lnTo>
                  <a:lnTo>
                    <a:pt x="5" y="259"/>
                  </a:lnTo>
                  <a:lnTo>
                    <a:pt x="9" y="266"/>
                  </a:lnTo>
                  <a:lnTo>
                    <a:pt x="14" y="275"/>
                  </a:lnTo>
                  <a:lnTo>
                    <a:pt x="22" y="280"/>
                  </a:lnTo>
                  <a:lnTo>
                    <a:pt x="31" y="284"/>
                  </a:lnTo>
                  <a:lnTo>
                    <a:pt x="39" y="287"/>
                  </a:lnTo>
                  <a:lnTo>
                    <a:pt x="49" y="288"/>
                  </a:lnTo>
                  <a:lnTo>
                    <a:pt x="1139" y="288"/>
                  </a:lnTo>
                  <a:lnTo>
                    <a:pt x="1149" y="287"/>
                  </a:lnTo>
                  <a:lnTo>
                    <a:pt x="1159" y="284"/>
                  </a:lnTo>
                  <a:lnTo>
                    <a:pt x="1166" y="280"/>
                  </a:lnTo>
                  <a:lnTo>
                    <a:pt x="1174" y="275"/>
                  </a:lnTo>
                  <a:lnTo>
                    <a:pt x="1180" y="266"/>
                  </a:lnTo>
                  <a:lnTo>
                    <a:pt x="1184" y="259"/>
                  </a:lnTo>
                  <a:lnTo>
                    <a:pt x="1186" y="250"/>
                  </a:lnTo>
                  <a:lnTo>
                    <a:pt x="1188" y="240"/>
                  </a:lnTo>
                  <a:lnTo>
                    <a:pt x="1188" y="48"/>
                  </a:lnTo>
                  <a:lnTo>
                    <a:pt x="1186" y="38"/>
                  </a:lnTo>
                  <a:lnTo>
                    <a:pt x="1184" y="30"/>
                  </a:lnTo>
                  <a:lnTo>
                    <a:pt x="1180" y="22"/>
                  </a:lnTo>
                  <a:lnTo>
                    <a:pt x="1174" y="13"/>
                  </a:lnTo>
                  <a:lnTo>
                    <a:pt x="1166" y="8"/>
                  </a:lnTo>
                  <a:lnTo>
                    <a:pt x="1159" y="4"/>
                  </a:lnTo>
                  <a:lnTo>
                    <a:pt x="1149" y="1"/>
                  </a:lnTo>
                  <a:lnTo>
                    <a:pt x="1139" y="0"/>
                  </a:lnTo>
                  <a:lnTo>
                    <a:pt x="49" y="0"/>
                  </a:lnTo>
                  <a:close/>
                </a:path>
              </a:pathLst>
            </a:custGeom>
            <a:solidFill>
              <a:srgbClr val="FFFFFF"/>
            </a:solidFill>
            <a:ln w="5080">
              <a:solidFill>
                <a:srgbClr val="081D58"/>
              </a:solidFill>
              <a:prstDash val="solid"/>
              <a:round/>
              <a:headEnd/>
              <a:tailEnd/>
            </a:ln>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63" name="Rectangle 7"/>
            <p:cNvSpPr>
              <a:spLocks noChangeArrowheads="1"/>
            </p:cNvSpPr>
            <p:nvPr/>
          </p:nvSpPr>
          <p:spPr bwMode="auto">
            <a:xfrm>
              <a:off x="422210" y="1920747"/>
              <a:ext cx="1320442" cy="22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Obligor 2</a:t>
              </a:r>
            </a:p>
          </p:txBody>
        </p:sp>
        <p:sp>
          <p:nvSpPr>
            <p:cNvPr id="64" name="Freeform 8"/>
            <p:cNvSpPr>
              <a:spLocks/>
            </p:cNvSpPr>
            <p:nvPr/>
          </p:nvSpPr>
          <p:spPr bwMode="auto">
            <a:xfrm>
              <a:off x="421305" y="2217037"/>
              <a:ext cx="1322253" cy="226848"/>
            </a:xfrm>
            <a:custGeom>
              <a:avLst/>
              <a:gdLst>
                <a:gd name="T0" fmla="*/ 48 w 1189"/>
                <a:gd name="T1" fmla="*/ 0 h 289"/>
                <a:gd name="T2" fmla="*/ 39 w 1189"/>
                <a:gd name="T3" fmla="*/ 1 h 289"/>
                <a:gd name="T4" fmla="*/ 30 w 1189"/>
                <a:gd name="T5" fmla="*/ 4 h 289"/>
                <a:gd name="T6" fmla="*/ 22 w 1189"/>
                <a:gd name="T7" fmla="*/ 8 h 289"/>
                <a:gd name="T8" fmla="*/ 14 w 1189"/>
                <a:gd name="T9" fmla="*/ 14 h 289"/>
                <a:gd name="T10" fmla="*/ 8 w 1189"/>
                <a:gd name="T11" fmla="*/ 22 h 289"/>
                <a:gd name="T12" fmla="*/ 4 w 1189"/>
                <a:gd name="T13" fmla="*/ 30 h 289"/>
                <a:gd name="T14" fmla="*/ 1 w 1189"/>
                <a:gd name="T15" fmla="*/ 38 h 289"/>
                <a:gd name="T16" fmla="*/ 0 w 1189"/>
                <a:gd name="T17" fmla="*/ 48 h 289"/>
                <a:gd name="T18" fmla="*/ 0 w 1189"/>
                <a:gd name="T19" fmla="*/ 240 h 289"/>
                <a:gd name="T20" fmla="*/ 1 w 1189"/>
                <a:gd name="T21" fmla="*/ 250 h 289"/>
                <a:gd name="T22" fmla="*/ 4 w 1189"/>
                <a:gd name="T23" fmla="*/ 260 h 289"/>
                <a:gd name="T24" fmla="*/ 8 w 1189"/>
                <a:gd name="T25" fmla="*/ 266 h 289"/>
                <a:gd name="T26" fmla="*/ 14 w 1189"/>
                <a:gd name="T27" fmla="*/ 275 h 289"/>
                <a:gd name="T28" fmla="*/ 22 w 1189"/>
                <a:gd name="T29" fmla="*/ 280 h 289"/>
                <a:gd name="T30" fmla="*/ 30 w 1189"/>
                <a:gd name="T31" fmla="*/ 284 h 289"/>
                <a:gd name="T32" fmla="*/ 39 w 1189"/>
                <a:gd name="T33" fmla="*/ 287 h 289"/>
                <a:gd name="T34" fmla="*/ 48 w 1189"/>
                <a:gd name="T35" fmla="*/ 289 h 289"/>
                <a:gd name="T36" fmla="*/ 1140 w 1189"/>
                <a:gd name="T37" fmla="*/ 289 h 289"/>
                <a:gd name="T38" fmla="*/ 1150 w 1189"/>
                <a:gd name="T39" fmla="*/ 287 h 289"/>
                <a:gd name="T40" fmla="*/ 1160 w 1189"/>
                <a:gd name="T41" fmla="*/ 284 h 289"/>
                <a:gd name="T42" fmla="*/ 1167 w 1189"/>
                <a:gd name="T43" fmla="*/ 280 h 289"/>
                <a:gd name="T44" fmla="*/ 1175 w 1189"/>
                <a:gd name="T45" fmla="*/ 275 h 289"/>
                <a:gd name="T46" fmla="*/ 1181 w 1189"/>
                <a:gd name="T47" fmla="*/ 266 h 289"/>
                <a:gd name="T48" fmla="*/ 1185 w 1189"/>
                <a:gd name="T49" fmla="*/ 260 h 289"/>
                <a:gd name="T50" fmla="*/ 1187 w 1189"/>
                <a:gd name="T51" fmla="*/ 250 h 289"/>
                <a:gd name="T52" fmla="*/ 1189 w 1189"/>
                <a:gd name="T53" fmla="*/ 240 h 289"/>
                <a:gd name="T54" fmla="*/ 1189 w 1189"/>
                <a:gd name="T55" fmla="*/ 48 h 289"/>
                <a:gd name="T56" fmla="*/ 1187 w 1189"/>
                <a:gd name="T57" fmla="*/ 38 h 289"/>
                <a:gd name="T58" fmla="*/ 1185 w 1189"/>
                <a:gd name="T59" fmla="*/ 30 h 289"/>
                <a:gd name="T60" fmla="*/ 1181 w 1189"/>
                <a:gd name="T61" fmla="*/ 22 h 289"/>
                <a:gd name="T62" fmla="*/ 1175 w 1189"/>
                <a:gd name="T63" fmla="*/ 14 h 289"/>
                <a:gd name="T64" fmla="*/ 1167 w 1189"/>
                <a:gd name="T65" fmla="*/ 8 h 289"/>
                <a:gd name="T66" fmla="*/ 1160 w 1189"/>
                <a:gd name="T67" fmla="*/ 4 h 289"/>
                <a:gd name="T68" fmla="*/ 1150 w 1189"/>
                <a:gd name="T69" fmla="*/ 1 h 289"/>
                <a:gd name="T70" fmla="*/ 1140 w 1189"/>
                <a:gd name="T71" fmla="*/ 0 h 289"/>
                <a:gd name="T72" fmla="*/ 48 w 1189"/>
                <a:gd name="T73"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89" h="289">
                  <a:moveTo>
                    <a:pt x="48" y="0"/>
                  </a:moveTo>
                  <a:lnTo>
                    <a:pt x="39" y="1"/>
                  </a:lnTo>
                  <a:lnTo>
                    <a:pt x="30" y="4"/>
                  </a:lnTo>
                  <a:lnTo>
                    <a:pt x="22" y="8"/>
                  </a:lnTo>
                  <a:lnTo>
                    <a:pt x="14" y="14"/>
                  </a:lnTo>
                  <a:lnTo>
                    <a:pt x="8" y="22"/>
                  </a:lnTo>
                  <a:lnTo>
                    <a:pt x="4" y="30"/>
                  </a:lnTo>
                  <a:lnTo>
                    <a:pt x="1" y="38"/>
                  </a:lnTo>
                  <a:lnTo>
                    <a:pt x="0" y="48"/>
                  </a:lnTo>
                  <a:lnTo>
                    <a:pt x="0" y="240"/>
                  </a:lnTo>
                  <a:lnTo>
                    <a:pt x="1" y="250"/>
                  </a:lnTo>
                  <a:lnTo>
                    <a:pt x="4" y="260"/>
                  </a:lnTo>
                  <a:lnTo>
                    <a:pt x="8" y="266"/>
                  </a:lnTo>
                  <a:lnTo>
                    <a:pt x="14" y="275"/>
                  </a:lnTo>
                  <a:lnTo>
                    <a:pt x="22" y="280"/>
                  </a:lnTo>
                  <a:lnTo>
                    <a:pt x="30" y="284"/>
                  </a:lnTo>
                  <a:lnTo>
                    <a:pt x="39" y="287"/>
                  </a:lnTo>
                  <a:lnTo>
                    <a:pt x="48" y="289"/>
                  </a:lnTo>
                  <a:lnTo>
                    <a:pt x="1140" y="289"/>
                  </a:lnTo>
                  <a:lnTo>
                    <a:pt x="1150" y="287"/>
                  </a:lnTo>
                  <a:lnTo>
                    <a:pt x="1160" y="284"/>
                  </a:lnTo>
                  <a:lnTo>
                    <a:pt x="1167" y="280"/>
                  </a:lnTo>
                  <a:lnTo>
                    <a:pt x="1175" y="275"/>
                  </a:lnTo>
                  <a:lnTo>
                    <a:pt x="1181" y="266"/>
                  </a:lnTo>
                  <a:lnTo>
                    <a:pt x="1185" y="260"/>
                  </a:lnTo>
                  <a:lnTo>
                    <a:pt x="1187" y="250"/>
                  </a:lnTo>
                  <a:lnTo>
                    <a:pt x="1189" y="240"/>
                  </a:lnTo>
                  <a:lnTo>
                    <a:pt x="1189" y="48"/>
                  </a:lnTo>
                  <a:lnTo>
                    <a:pt x="1187" y="38"/>
                  </a:lnTo>
                  <a:lnTo>
                    <a:pt x="1185" y="30"/>
                  </a:lnTo>
                  <a:lnTo>
                    <a:pt x="1181" y="22"/>
                  </a:lnTo>
                  <a:lnTo>
                    <a:pt x="1175" y="14"/>
                  </a:lnTo>
                  <a:lnTo>
                    <a:pt x="1167" y="8"/>
                  </a:lnTo>
                  <a:lnTo>
                    <a:pt x="1160" y="4"/>
                  </a:lnTo>
                  <a:lnTo>
                    <a:pt x="1150" y="1"/>
                  </a:lnTo>
                  <a:lnTo>
                    <a:pt x="1140" y="0"/>
                  </a:lnTo>
                  <a:lnTo>
                    <a:pt x="48" y="0"/>
                  </a:lnTo>
                  <a:close/>
                </a:path>
              </a:pathLst>
            </a:custGeom>
            <a:solidFill>
              <a:srgbClr val="FFFFFF"/>
            </a:solidFill>
            <a:ln w="5080">
              <a:solidFill>
                <a:srgbClr val="081D58"/>
              </a:solidFill>
              <a:prstDash val="solid"/>
              <a:round/>
              <a:headEnd/>
              <a:tailEnd/>
            </a:ln>
          </p:spPr>
          <p:txBody>
            <a:bodyPr/>
            <a:lstStyle/>
            <a:p>
              <a:pPr algn="ctr" eaLnBrk="0" hangingPunct="0">
                <a:defRPr/>
              </a:pPr>
              <a:endParaRPr lang="en-US" sz="1100" kern="0">
                <a:solidFill>
                  <a:srgbClr val="000000"/>
                </a:solidFill>
                <a:ea typeface="Arial Unicode MS" pitchFamily="34" charset="-128"/>
                <a:cs typeface="Arial Unicode MS" pitchFamily="34" charset="-128"/>
              </a:endParaRPr>
            </a:p>
          </p:txBody>
        </p:sp>
        <p:sp>
          <p:nvSpPr>
            <p:cNvPr id="65" name="Rectangle 9"/>
            <p:cNvSpPr>
              <a:spLocks noChangeArrowheads="1"/>
            </p:cNvSpPr>
            <p:nvPr/>
          </p:nvSpPr>
          <p:spPr bwMode="auto">
            <a:xfrm>
              <a:off x="422210" y="2224355"/>
              <a:ext cx="1320441" cy="21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Obligor 3</a:t>
              </a:r>
            </a:p>
          </p:txBody>
        </p:sp>
        <p:sp>
          <p:nvSpPr>
            <p:cNvPr id="66" name="Freeform 10"/>
            <p:cNvSpPr>
              <a:spLocks/>
            </p:cNvSpPr>
            <p:nvPr/>
          </p:nvSpPr>
          <p:spPr bwMode="auto">
            <a:xfrm>
              <a:off x="422210" y="1617511"/>
              <a:ext cx="1320442" cy="226848"/>
            </a:xfrm>
            <a:custGeom>
              <a:avLst/>
              <a:gdLst>
                <a:gd name="T0" fmla="*/ 48 w 1187"/>
                <a:gd name="T1" fmla="*/ 0 h 289"/>
                <a:gd name="T2" fmla="*/ 39 w 1187"/>
                <a:gd name="T3" fmla="*/ 1 h 289"/>
                <a:gd name="T4" fmla="*/ 30 w 1187"/>
                <a:gd name="T5" fmla="*/ 4 h 289"/>
                <a:gd name="T6" fmla="*/ 22 w 1187"/>
                <a:gd name="T7" fmla="*/ 8 h 289"/>
                <a:gd name="T8" fmla="*/ 14 w 1187"/>
                <a:gd name="T9" fmla="*/ 14 h 289"/>
                <a:gd name="T10" fmla="*/ 8 w 1187"/>
                <a:gd name="T11" fmla="*/ 22 h 289"/>
                <a:gd name="T12" fmla="*/ 4 w 1187"/>
                <a:gd name="T13" fmla="*/ 30 h 289"/>
                <a:gd name="T14" fmla="*/ 1 w 1187"/>
                <a:gd name="T15" fmla="*/ 39 h 289"/>
                <a:gd name="T16" fmla="*/ 0 w 1187"/>
                <a:gd name="T17" fmla="*/ 48 h 289"/>
                <a:gd name="T18" fmla="*/ 0 w 1187"/>
                <a:gd name="T19" fmla="*/ 240 h 289"/>
                <a:gd name="T20" fmla="*/ 1 w 1187"/>
                <a:gd name="T21" fmla="*/ 250 h 289"/>
                <a:gd name="T22" fmla="*/ 4 w 1187"/>
                <a:gd name="T23" fmla="*/ 260 h 289"/>
                <a:gd name="T24" fmla="*/ 8 w 1187"/>
                <a:gd name="T25" fmla="*/ 267 h 289"/>
                <a:gd name="T26" fmla="*/ 14 w 1187"/>
                <a:gd name="T27" fmla="*/ 275 h 289"/>
                <a:gd name="T28" fmla="*/ 22 w 1187"/>
                <a:gd name="T29" fmla="*/ 280 h 289"/>
                <a:gd name="T30" fmla="*/ 30 w 1187"/>
                <a:gd name="T31" fmla="*/ 285 h 289"/>
                <a:gd name="T32" fmla="*/ 39 w 1187"/>
                <a:gd name="T33" fmla="*/ 287 h 289"/>
                <a:gd name="T34" fmla="*/ 48 w 1187"/>
                <a:gd name="T35" fmla="*/ 289 h 289"/>
                <a:gd name="T36" fmla="*/ 1139 w 1187"/>
                <a:gd name="T37" fmla="*/ 289 h 289"/>
                <a:gd name="T38" fmla="*/ 1149 w 1187"/>
                <a:gd name="T39" fmla="*/ 287 h 289"/>
                <a:gd name="T40" fmla="*/ 1158 w 1187"/>
                <a:gd name="T41" fmla="*/ 285 h 289"/>
                <a:gd name="T42" fmla="*/ 1165 w 1187"/>
                <a:gd name="T43" fmla="*/ 280 h 289"/>
                <a:gd name="T44" fmla="*/ 1174 w 1187"/>
                <a:gd name="T45" fmla="*/ 275 h 289"/>
                <a:gd name="T46" fmla="*/ 1179 w 1187"/>
                <a:gd name="T47" fmla="*/ 267 h 289"/>
                <a:gd name="T48" fmla="*/ 1183 w 1187"/>
                <a:gd name="T49" fmla="*/ 260 h 289"/>
                <a:gd name="T50" fmla="*/ 1186 w 1187"/>
                <a:gd name="T51" fmla="*/ 250 h 289"/>
                <a:gd name="T52" fmla="*/ 1187 w 1187"/>
                <a:gd name="T53" fmla="*/ 240 h 289"/>
                <a:gd name="T54" fmla="*/ 1187 w 1187"/>
                <a:gd name="T55" fmla="*/ 48 h 289"/>
                <a:gd name="T56" fmla="*/ 1186 w 1187"/>
                <a:gd name="T57" fmla="*/ 39 h 289"/>
                <a:gd name="T58" fmla="*/ 1183 w 1187"/>
                <a:gd name="T59" fmla="*/ 30 h 289"/>
                <a:gd name="T60" fmla="*/ 1179 w 1187"/>
                <a:gd name="T61" fmla="*/ 22 h 289"/>
                <a:gd name="T62" fmla="*/ 1174 w 1187"/>
                <a:gd name="T63" fmla="*/ 14 h 289"/>
                <a:gd name="T64" fmla="*/ 1165 w 1187"/>
                <a:gd name="T65" fmla="*/ 8 h 289"/>
                <a:gd name="T66" fmla="*/ 1158 w 1187"/>
                <a:gd name="T67" fmla="*/ 4 h 289"/>
                <a:gd name="T68" fmla="*/ 1149 w 1187"/>
                <a:gd name="T69" fmla="*/ 1 h 289"/>
                <a:gd name="T70" fmla="*/ 1139 w 1187"/>
                <a:gd name="T71" fmla="*/ 0 h 289"/>
                <a:gd name="T72" fmla="*/ 48 w 1187"/>
                <a:gd name="T73"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87" h="289">
                  <a:moveTo>
                    <a:pt x="48" y="0"/>
                  </a:moveTo>
                  <a:lnTo>
                    <a:pt x="39" y="1"/>
                  </a:lnTo>
                  <a:lnTo>
                    <a:pt x="30" y="4"/>
                  </a:lnTo>
                  <a:lnTo>
                    <a:pt x="22" y="8"/>
                  </a:lnTo>
                  <a:lnTo>
                    <a:pt x="14" y="14"/>
                  </a:lnTo>
                  <a:lnTo>
                    <a:pt x="8" y="22"/>
                  </a:lnTo>
                  <a:lnTo>
                    <a:pt x="4" y="30"/>
                  </a:lnTo>
                  <a:lnTo>
                    <a:pt x="1" y="39"/>
                  </a:lnTo>
                  <a:lnTo>
                    <a:pt x="0" y="48"/>
                  </a:lnTo>
                  <a:lnTo>
                    <a:pt x="0" y="240"/>
                  </a:lnTo>
                  <a:lnTo>
                    <a:pt x="1" y="250"/>
                  </a:lnTo>
                  <a:lnTo>
                    <a:pt x="4" y="260"/>
                  </a:lnTo>
                  <a:lnTo>
                    <a:pt x="8" y="267"/>
                  </a:lnTo>
                  <a:lnTo>
                    <a:pt x="14" y="275"/>
                  </a:lnTo>
                  <a:lnTo>
                    <a:pt x="22" y="280"/>
                  </a:lnTo>
                  <a:lnTo>
                    <a:pt x="30" y="285"/>
                  </a:lnTo>
                  <a:lnTo>
                    <a:pt x="39" y="287"/>
                  </a:lnTo>
                  <a:lnTo>
                    <a:pt x="48" y="289"/>
                  </a:lnTo>
                  <a:lnTo>
                    <a:pt x="1139" y="289"/>
                  </a:lnTo>
                  <a:lnTo>
                    <a:pt x="1149" y="287"/>
                  </a:lnTo>
                  <a:lnTo>
                    <a:pt x="1158" y="285"/>
                  </a:lnTo>
                  <a:lnTo>
                    <a:pt x="1165" y="280"/>
                  </a:lnTo>
                  <a:lnTo>
                    <a:pt x="1174" y="275"/>
                  </a:lnTo>
                  <a:lnTo>
                    <a:pt x="1179" y="267"/>
                  </a:lnTo>
                  <a:lnTo>
                    <a:pt x="1183" y="260"/>
                  </a:lnTo>
                  <a:lnTo>
                    <a:pt x="1186" y="250"/>
                  </a:lnTo>
                  <a:lnTo>
                    <a:pt x="1187" y="240"/>
                  </a:lnTo>
                  <a:lnTo>
                    <a:pt x="1187" y="48"/>
                  </a:lnTo>
                  <a:lnTo>
                    <a:pt x="1186" y="39"/>
                  </a:lnTo>
                  <a:lnTo>
                    <a:pt x="1183" y="30"/>
                  </a:lnTo>
                  <a:lnTo>
                    <a:pt x="1179" y="22"/>
                  </a:lnTo>
                  <a:lnTo>
                    <a:pt x="1174" y="14"/>
                  </a:lnTo>
                  <a:lnTo>
                    <a:pt x="1165" y="8"/>
                  </a:lnTo>
                  <a:lnTo>
                    <a:pt x="1158" y="4"/>
                  </a:lnTo>
                  <a:lnTo>
                    <a:pt x="1149" y="1"/>
                  </a:lnTo>
                  <a:lnTo>
                    <a:pt x="1139" y="0"/>
                  </a:lnTo>
                  <a:lnTo>
                    <a:pt x="48" y="0"/>
                  </a:lnTo>
                  <a:close/>
                </a:path>
              </a:pathLst>
            </a:custGeom>
            <a:solidFill>
              <a:srgbClr val="FFFFFF"/>
            </a:solidFill>
            <a:ln w="5080">
              <a:solidFill>
                <a:srgbClr val="081D58"/>
              </a:solidFill>
              <a:prstDash val="solid"/>
              <a:round/>
              <a:headEnd/>
              <a:tailEnd/>
            </a:ln>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67" name="Rectangle 11"/>
            <p:cNvSpPr>
              <a:spLocks noChangeArrowheads="1"/>
            </p:cNvSpPr>
            <p:nvPr/>
          </p:nvSpPr>
          <p:spPr bwMode="auto">
            <a:xfrm>
              <a:off x="422210" y="1617511"/>
              <a:ext cx="1320441" cy="22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Obligor 1</a:t>
              </a:r>
            </a:p>
          </p:txBody>
        </p:sp>
        <p:sp>
          <p:nvSpPr>
            <p:cNvPr id="68" name="Freeform 12"/>
            <p:cNvSpPr>
              <a:spLocks/>
            </p:cNvSpPr>
            <p:nvPr/>
          </p:nvSpPr>
          <p:spPr bwMode="auto">
            <a:xfrm>
              <a:off x="422210" y="2516800"/>
              <a:ext cx="1320442" cy="226848"/>
            </a:xfrm>
            <a:custGeom>
              <a:avLst/>
              <a:gdLst>
                <a:gd name="T0" fmla="*/ 48 w 1187"/>
                <a:gd name="T1" fmla="*/ 0 h 288"/>
                <a:gd name="T2" fmla="*/ 39 w 1187"/>
                <a:gd name="T3" fmla="*/ 1 h 288"/>
                <a:gd name="T4" fmla="*/ 30 w 1187"/>
                <a:gd name="T5" fmla="*/ 4 h 288"/>
                <a:gd name="T6" fmla="*/ 22 w 1187"/>
                <a:gd name="T7" fmla="*/ 8 h 288"/>
                <a:gd name="T8" fmla="*/ 14 w 1187"/>
                <a:gd name="T9" fmla="*/ 13 h 288"/>
                <a:gd name="T10" fmla="*/ 8 w 1187"/>
                <a:gd name="T11" fmla="*/ 22 h 288"/>
                <a:gd name="T12" fmla="*/ 4 w 1187"/>
                <a:gd name="T13" fmla="*/ 30 h 288"/>
                <a:gd name="T14" fmla="*/ 1 w 1187"/>
                <a:gd name="T15" fmla="*/ 38 h 288"/>
                <a:gd name="T16" fmla="*/ 0 w 1187"/>
                <a:gd name="T17" fmla="*/ 48 h 288"/>
                <a:gd name="T18" fmla="*/ 0 w 1187"/>
                <a:gd name="T19" fmla="*/ 240 h 288"/>
                <a:gd name="T20" fmla="*/ 1 w 1187"/>
                <a:gd name="T21" fmla="*/ 250 h 288"/>
                <a:gd name="T22" fmla="*/ 4 w 1187"/>
                <a:gd name="T23" fmla="*/ 259 h 288"/>
                <a:gd name="T24" fmla="*/ 8 w 1187"/>
                <a:gd name="T25" fmla="*/ 266 h 288"/>
                <a:gd name="T26" fmla="*/ 14 w 1187"/>
                <a:gd name="T27" fmla="*/ 275 h 288"/>
                <a:gd name="T28" fmla="*/ 22 w 1187"/>
                <a:gd name="T29" fmla="*/ 280 h 288"/>
                <a:gd name="T30" fmla="*/ 30 w 1187"/>
                <a:gd name="T31" fmla="*/ 284 h 288"/>
                <a:gd name="T32" fmla="*/ 39 w 1187"/>
                <a:gd name="T33" fmla="*/ 287 h 288"/>
                <a:gd name="T34" fmla="*/ 48 w 1187"/>
                <a:gd name="T35" fmla="*/ 288 h 288"/>
                <a:gd name="T36" fmla="*/ 1139 w 1187"/>
                <a:gd name="T37" fmla="*/ 288 h 288"/>
                <a:gd name="T38" fmla="*/ 1149 w 1187"/>
                <a:gd name="T39" fmla="*/ 287 h 288"/>
                <a:gd name="T40" fmla="*/ 1158 w 1187"/>
                <a:gd name="T41" fmla="*/ 284 h 288"/>
                <a:gd name="T42" fmla="*/ 1165 w 1187"/>
                <a:gd name="T43" fmla="*/ 280 h 288"/>
                <a:gd name="T44" fmla="*/ 1174 w 1187"/>
                <a:gd name="T45" fmla="*/ 275 h 288"/>
                <a:gd name="T46" fmla="*/ 1179 w 1187"/>
                <a:gd name="T47" fmla="*/ 266 h 288"/>
                <a:gd name="T48" fmla="*/ 1183 w 1187"/>
                <a:gd name="T49" fmla="*/ 259 h 288"/>
                <a:gd name="T50" fmla="*/ 1186 w 1187"/>
                <a:gd name="T51" fmla="*/ 250 h 288"/>
                <a:gd name="T52" fmla="*/ 1187 w 1187"/>
                <a:gd name="T53" fmla="*/ 240 h 288"/>
                <a:gd name="T54" fmla="*/ 1187 w 1187"/>
                <a:gd name="T55" fmla="*/ 48 h 288"/>
                <a:gd name="T56" fmla="*/ 1186 w 1187"/>
                <a:gd name="T57" fmla="*/ 38 h 288"/>
                <a:gd name="T58" fmla="*/ 1183 w 1187"/>
                <a:gd name="T59" fmla="*/ 30 h 288"/>
                <a:gd name="T60" fmla="*/ 1179 w 1187"/>
                <a:gd name="T61" fmla="*/ 22 h 288"/>
                <a:gd name="T62" fmla="*/ 1174 w 1187"/>
                <a:gd name="T63" fmla="*/ 13 h 288"/>
                <a:gd name="T64" fmla="*/ 1165 w 1187"/>
                <a:gd name="T65" fmla="*/ 8 h 288"/>
                <a:gd name="T66" fmla="*/ 1158 w 1187"/>
                <a:gd name="T67" fmla="*/ 4 h 288"/>
                <a:gd name="T68" fmla="*/ 1149 w 1187"/>
                <a:gd name="T69" fmla="*/ 1 h 288"/>
                <a:gd name="T70" fmla="*/ 1139 w 1187"/>
                <a:gd name="T71" fmla="*/ 0 h 288"/>
                <a:gd name="T72" fmla="*/ 48 w 1187"/>
                <a:gd name="T7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87" h="288">
                  <a:moveTo>
                    <a:pt x="48" y="0"/>
                  </a:moveTo>
                  <a:lnTo>
                    <a:pt x="39" y="1"/>
                  </a:lnTo>
                  <a:lnTo>
                    <a:pt x="30" y="4"/>
                  </a:lnTo>
                  <a:lnTo>
                    <a:pt x="22" y="8"/>
                  </a:lnTo>
                  <a:lnTo>
                    <a:pt x="14" y="13"/>
                  </a:lnTo>
                  <a:lnTo>
                    <a:pt x="8" y="22"/>
                  </a:lnTo>
                  <a:lnTo>
                    <a:pt x="4" y="30"/>
                  </a:lnTo>
                  <a:lnTo>
                    <a:pt x="1" y="38"/>
                  </a:lnTo>
                  <a:lnTo>
                    <a:pt x="0" y="48"/>
                  </a:lnTo>
                  <a:lnTo>
                    <a:pt x="0" y="240"/>
                  </a:lnTo>
                  <a:lnTo>
                    <a:pt x="1" y="250"/>
                  </a:lnTo>
                  <a:lnTo>
                    <a:pt x="4" y="259"/>
                  </a:lnTo>
                  <a:lnTo>
                    <a:pt x="8" y="266"/>
                  </a:lnTo>
                  <a:lnTo>
                    <a:pt x="14" y="275"/>
                  </a:lnTo>
                  <a:lnTo>
                    <a:pt x="22" y="280"/>
                  </a:lnTo>
                  <a:lnTo>
                    <a:pt x="30" y="284"/>
                  </a:lnTo>
                  <a:lnTo>
                    <a:pt x="39" y="287"/>
                  </a:lnTo>
                  <a:lnTo>
                    <a:pt x="48" y="288"/>
                  </a:lnTo>
                  <a:lnTo>
                    <a:pt x="1139" y="288"/>
                  </a:lnTo>
                  <a:lnTo>
                    <a:pt x="1149" y="287"/>
                  </a:lnTo>
                  <a:lnTo>
                    <a:pt x="1158" y="284"/>
                  </a:lnTo>
                  <a:lnTo>
                    <a:pt x="1165" y="280"/>
                  </a:lnTo>
                  <a:lnTo>
                    <a:pt x="1174" y="275"/>
                  </a:lnTo>
                  <a:lnTo>
                    <a:pt x="1179" y="266"/>
                  </a:lnTo>
                  <a:lnTo>
                    <a:pt x="1183" y="259"/>
                  </a:lnTo>
                  <a:lnTo>
                    <a:pt x="1186" y="250"/>
                  </a:lnTo>
                  <a:lnTo>
                    <a:pt x="1187" y="240"/>
                  </a:lnTo>
                  <a:lnTo>
                    <a:pt x="1187" y="48"/>
                  </a:lnTo>
                  <a:lnTo>
                    <a:pt x="1186" y="38"/>
                  </a:lnTo>
                  <a:lnTo>
                    <a:pt x="1183" y="30"/>
                  </a:lnTo>
                  <a:lnTo>
                    <a:pt x="1179" y="22"/>
                  </a:lnTo>
                  <a:lnTo>
                    <a:pt x="1174" y="13"/>
                  </a:lnTo>
                  <a:lnTo>
                    <a:pt x="1165" y="8"/>
                  </a:lnTo>
                  <a:lnTo>
                    <a:pt x="1158" y="4"/>
                  </a:lnTo>
                  <a:lnTo>
                    <a:pt x="1149" y="1"/>
                  </a:lnTo>
                  <a:lnTo>
                    <a:pt x="1139" y="0"/>
                  </a:lnTo>
                  <a:lnTo>
                    <a:pt x="48" y="0"/>
                  </a:lnTo>
                  <a:close/>
                </a:path>
              </a:pathLst>
            </a:custGeom>
            <a:solidFill>
              <a:srgbClr val="FFFFFF"/>
            </a:solidFill>
            <a:ln w="5080">
              <a:solidFill>
                <a:srgbClr val="081D58"/>
              </a:solidFill>
              <a:prstDash val="solid"/>
              <a:round/>
              <a:headEnd/>
              <a:tailEnd/>
            </a:ln>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69" name="Rectangle 13"/>
            <p:cNvSpPr>
              <a:spLocks noChangeArrowheads="1"/>
            </p:cNvSpPr>
            <p:nvPr/>
          </p:nvSpPr>
          <p:spPr bwMode="auto">
            <a:xfrm>
              <a:off x="422210" y="2516800"/>
              <a:ext cx="1320441" cy="22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Obligor 4</a:t>
              </a:r>
            </a:p>
          </p:txBody>
        </p:sp>
        <p:sp>
          <p:nvSpPr>
            <p:cNvPr id="70" name="Freeform 14"/>
            <p:cNvSpPr>
              <a:spLocks/>
            </p:cNvSpPr>
            <p:nvPr/>
          </p:nvSpPr>
          <p:spPr bwMode="auto">
            <a:xfrm>
              <a:off x="422210" y="2823508"/>
              <a:ext cx="1320442" cy="228005"/>
            </a:xfrm>
            <a:custGeom>
              <a:avLst/>
              <a:gdLst>
                <a:gd name="T0" fmla="*/ 48 w 1187"/>
                <a:gd name="T1" fmla="*/ 0 h 289"/>
                <a:gd name="T2" fmla="*/ 39 w 1187"/>
                <a:gd name="T3" fmla="*/ 1 h 289"/>
                <a:gd name="T4" fmla="*/ 30 w 1187"/>
                <a:gd name="T5" fmla="*/ 4 h 289"/>
                <a:gd name="T6" fmla="*/ 22 w 1187"/>
                <a:gd name="T7" fmla="*/ 8 h 289"/>
                <a:gd name="T8" fmla="*/ 14 w 1187"/>
                <a:gd name="T9" fmla="*/ 13 h 289"/>
                <a:gd name="T10" fmla="*/ 8 w 1187"/>
                <a:gd name="T11" fmla="*/ 22 h 289"/>
                <a:gd name="T12" fmla="*/ 4 w 1187"/>
                <a:gd name="T13" fmla="*/ 30 h 289"/>
                <a:gd name="T14" fmla="*/ 1 w 1187"/>
                <a:gd name="T15" fmla="*/ 38 h 289"/>
                <a:gd name="T16" fmla="*/ 0 w 1187"/>
                <a:gd name="T17" fmla="*/ 48 h 289"/>
                <a:gd name="T18" fmla="*/ 0 w 1187"/>
                <a:gd name="T19" fmla="*/ 240 h 289"/>
                <a:gd name="T20" fmla="*/ 1 w 1187"/>
                <a:gd name="T21" fmla="*/ 250 h 289"/>
                <a:gd name="T22" fmla="*/ 4 w 1187"/>
                <a:gd name="T23" fmla="*/ 260 h 289"/>
                <a:gd name="T24" fmla="*/ 8 w 1187"/>
                <a:gd name="T25" fmla="*/ 266 h 289"/>
                <a:gd name="T26" fmla="*/ 14 w 1187"/>
                <a:gd name="T27" fmla="*/ 275 h 289"/>
                <a:gd name="T28" fmla="*/ 22 w 1187"/>
                <a:gd name="T29" fmla="*/ 280 h 289"/>
                <a:gd name="T30" fmla="*/ 30 w 1187"/>
                <a:gd name="T31" fmla="*/ 284 h 289"/>
                <a:gd name="T32" fmla="*/ 39 w 1187"/>
                <a:gd name="T33" fmla="*/ 287 h 289"/>
                <a:gd name="T34" fmla="*/ 48 w 1187"/>
                <a:gd name="T35" fmla="*/ 289 h 289"/>
                <a:gd name="T36" fmla="*/ 1139 w 1187"/>
                <a:gd name="T37" fmla="*/ 289 h 289"/>
                <a:gd name="T38" fmla="*/ 1149 w 1187"/>
                <a:gd name="T39" fmla="*/ 287 h 289"/>
                <a:gd name="T40" fmla="*/ 1158 w 1187"/>
                <a:gd name="T41" fmla="*/ 284 h 289"/>
                <a:gd name="T42" fmla="*/ 1165 w 1187"/>
                <a:gd name="T43" fmla="*/ 280 h 289"/>
                <a:gd name="T44" fmla="*/ 1173 w 1187"/>
                <a:gd name="T45" fmla="*/ 275 h 289"/>
                <a:gd name="T46" fmla="*/ 1179 w 1187"/>
                <a:gd name="T47" fmla="*/ 266 h 289"/>
                <a:gd name="T48" fmla="*/ 1183 w 1187"/>
                <a:gd name="T49" fmla="*/ 260 h 289"/>
                <a:gd name="T50" fmla="*/ 1186 w 1187"/>
                <a:gd name="T51" fmla="*/ 250 h 289"/>
                <a:gd name="T52" fmla="*/ 1187 w 1187"/>
                <a:gd name="T53" fmla="*/ 240 h 289"/>
                <a:gd name="T54" fmla="*/ 1187 w 1187"/>
                <a:gd name="T55" fmla="*/ 48 h 289"/>
                <a:gd name="T56" fmla="*/ 1186 w 1187"/>
                <a:gd name="T57" fmla="*/ 38 h 289"/>
                <a:gd name="T58" fmla="*/ 1183 w 1187"/>
                <a:gd name="T59" fmla="*/ 30 h 289"/>
                <a:gd name="T60" fmla="*/ 1179 w 1187"/>
                <a:gd name="T61" fmla="*/ 22 h 289"/>
                <a:gd name="T62" fmla="*/ 1173 w 1187"/>
                <a:gd name="T63" fmla="*/ 13 h 289"/>
                <a:gd name="T64" fmla="*/ 1165 w 1187"/>
                <a:gd name="T65" fmla="*/ 8 h 289"/>
                <a:gd name="T66" fmla="*/ 1158 w 1187"/>
                <a:gd name="T67" fmla="*/ 4 h 289"/>
                <a:gd name="T68" fmla="*/ 1149 w 1187"/>
                <a:gd name="T69" fmla="*/ 1 h 289"/>
                <a:gd name="T70" fmla="*/ 1139 w 1187"/>
                <a:gd name="T71" fmla="*/ 0 h 289"/>
                <a:gd name="T72" fmla="*/ 48 w 1187"/>
                <a:gd name="T73"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87" h="289">
                  <a:moveTo>
                    <a:pt x="48" y="0"/>
                  </a:moveTo>
                  <a:lnTo>
                    <a:pt x="39" y="1"/>
                  </a:lnTo>
                  <a:lnTo>
                    <a:pt x="30" y="4"/>
                  </a:lnTo>
                  <a:lnTo>
                    <a:pt x="22" y="8"/>
                  </a:lnTo>
                  <a:lnTo>
                    <a:pt x="14" y="13"/>
                  </a:lnTo>
                  <a:lnTo>
                    <a:pt x="8" y="22"/>
                  </a:lnTo>
                  <a:lnTo>
                    <a:pt x="4" y="30"/>
                  </a:lnTo>
                  <a:lnTo>
                    <a:pt x="1" y="38"/>
                  </a:lnTo>
                  <a:lnTo>
                    <a:pt x="0" y="48"/>
                  </a:lnTo>
                  <a:lnTo>
                    <a:pt x="0" y="240"/>
                  </a:lnTo>
                  <a:lnTo>
                    <a:pt x="1" y="250"/>
                  </a:lnTo>
                  <a:lnTo>
                    <a:pt x="4" y="260"/>
                  </a:lnTo>
                  <a:lnTo>
                    <a:pt x="8" y="266"/>
                  </a:lnTo>
                  <a:lnTo>
                    <a:pt x="14" y="275"/>
                  </a:lnTo>
                  <a:lnTo>
                    <a:pt x="22" y="280"/>
                  </a:lnTo>
                  <a:lnTo>
                    <a:pt x="30" y="284"/>
                  </a:lnTo>
                  <a:lnTo>
                    <a:pt x="39" y="287"/>
                  </a:lnTo>
                  <a:lnTo>
                    <a:pt x="48" y="289"/>
                  </a:lnTo>
                  <a:lnTo>
                    <a:pt x="1139" y="289"/>
                  </a:lnTo>
                  <a:lnTo>
                    <a:pt x="1149" y="287"/>
                  </a:lnTo>
                  <a:lnTo>
                    <a:pt x="1158" y="284"/>
                  </a:lnTo>
                  <a:lnTo>
                    <a:pt x="1165" y="280"/>
                  </a:lnTo>
                  <a:lnTo>
                    <a:pt x="1173" y="275"/>
                  </a:lnTo>
                  <a:lnTo>
                    <a:pt x="1179" y="266"/>
                  </a:lnTo>
                  <a:lnTo>
                    <a:pt x="1183" y="260"/>
                  </a:lnTo>
                  <a:lnTo>
                    <a:pt x="1186" y="250"/>
                  </a:lnTo>
                  <a:lnTo>
                    <a:pt x="1187" y="240"/>
                  </a:lnTo>
                  <a:lnTo>
                    <a:pt x="1187" y="48"/>
                  </a:lnTo>
                  <a:lnTo>
                    <a:pt x="1186" y="38"/>
                  </a:lnTo>
                  <a:lnTo>
                    <a:pt x="1183" y="30"/>
                  </a:lnTo>
                  <a:lnTo>
                    <a:pt x="1179" y="22"/>
                  </a:lnTo>
                  <a:lnTo>
                    <a:pt x="1173" y="13"/>
                  </a:lnTo>
                  <a:lnTo>
                    <a:pt x="1165" y="8"/>
                  </a:lnTo>
                  <a:lnTo>
                    <a:pt x="1158" y="4"/>
                  </a:lnTo>
                  <a:lnTo>
                    <a:pt x="1149" y="1"/>
                  </a:lnTo>
                  <a:lnTo>
                    <a:pt x="1139" y="0"/>
                  </a:lnTo>
                  <a:lnTo>
                    <a:pt x="48" y="0"/>
                  </a:lnTo>
                  <a:close/>
                </a:path>
              </a:pathLst>
            </a:custGeom>
            <a:solidFill>
              <a:srgbClr val="FFFFFF"/>
            </a:solidFill>
            <a:ln w="5080">
              <a:solidFill>
                <a:srgbClr val="081D58"/>
              </a:solidFill>
              <a:prstDash val="solid"/>
              <a:round/>
              <a:headEnd/>
              <a:tailEnd/>
            </a:ln>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71" name="Rectangle 15"/>
            <p:cNvSpPr>
              <a:spLocks noChangeArrowheads="1"/>
            </p:cNvSpPr>
            <p:nvPr/>
          </p:nvSpPr>
          <p:spPr bwMode="auto">
            <a:xfrm>
              <a:off x="422210" y="2823508"/>
              <a:ext cx="1320441" cy="2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Obligor …</a:t>
              </a:r>
            </a:p>
          </p:txBody>
        </p:sp>
        <p:sp>
          <p:nvSpPr>
            <p:cNvPr id="72" name="Rectangle 16"/>
            <p:cNvSpPr>
              <a:spLocks noChangeArrowheads="1"/>
            </p:cNvSpPr>
            <p:nvPr/>
          </p:nvSpPr>
          <p:spPr bwMode="auto">
            <a:xfrm>
              <a:off x="4670172" y="1043873"/>
              <a:ext cx="3046616" cy="275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Receivables Purchase Agreement</a:t>
              </a:r>
            </a:p>
            <a:p>
              <a:pPr marL="271463" indent="-271463" algn="ctr" eaLnBrk="0" hangingPunct="0">
                <a:defRPr/>
              </a:pPr>
              <a:r>
                <a:rPr lang="en-GB" sz="1100" kern="0" dirty="0">
                  <a:solidFill>
                    <a:srgbClr val="000000"/>
                  </a:solidFill>
                  <a:ea typeface="Arial Unicode MS" pitchFamily="34" charset="-128"/>
                  <a:cs typeface="Arial Unicode MS" pitchFamily="34" charset="-128"/>
                </a:rPr>
                <a:t>Servicing Agreement</a:t>
              </a:r>
            </a:p>
          </p:txBody>
        </p:sp>
        <p:sp>
          <p:nvSpPr>
            <p:cNvPr id="73" name="Freeform 19"/>
            <p:cNvSpPr>
              <a:spLocks/>
            </p:cNvSpPr>
            <p:nvPr/>
          </p:nvSpPr>
          <p:spPr bwMode="auto">
            <a:xfrm>
              <a:off x="422210" y="3125586"/>
              <a:ext cx="1320442" cy="228005"/>
            </a:xfrm>
            <a:custGeom>
              <a:avLst/>
              <a:gdLst>
                <a:gd name="T0" fmla="*/ 48 w 1187"/>
                <a:gd name="T1" fmla="*/ 0 h 289"/>
                <a:gd name="T2" fmla="*/ 39 w 1187"/>
                <a:gd name="T3" fmla="*/ 1 h 289"/>
                <a:gd name="T4" fmla="*/ 30 w 1187"/>
                <a:gd name="T5" fmla="*/ 4 h 289"/>
                <a:gd name="T6" fmla="*/ 22 w 1187"/>
                <a:gd name="T7" fmla="*/ 8 h 289"/>
                <a:gd name="T8" fmla="*/ 14 w 1187"/>
                <a:gd name="T9" fmla="*/ 13 h 289"/>
                <a:gd name="T10" fmla="*/ 8 w 1187"/>
                <a:gd name="T11" fmla="*/ 22 h 289"/>
                <a:gd name="T12" fmla="*/ 4 w 1187"/>
                <a:gd name="T13" fmla="*/ 30 h 289"/>
                <a:gd name="T14" fmla="*/ 1 w 1187"/>
                <a:gd name="T15" fmla="*/ 38 h 289"/>
                <a:gd name="T16" fmla="*/ 0 w 1187"/>
                <a:gd name="T17" fmla="*/ 48 h 289"/>
                <a:gd name="T18" fmla="*/ 0 w 1187"/>
                <a:gd name="T19" fmla="*/ 240 h 289"/>
                <a:gd name="T20" fmla="*/ 1 w 1187"/>
                <a:gd name="T21" fmla="*/ 250 h 289"/>
                <a:gd name="T22" fmla="*/ 4 w 1187"/>
                <a:gd name="T23" fmla="*/ 260 h 289"/>
                <a:gd name="T24" fmla="*/ 8 w 1187"/>
                <a:gd name="T25" fmla="*/ 266 h 289"/>
                <a:gd name="T26" fmla="*/ 14 w 1187"/>
                <a:gd name="T27" fmla="*/ 275 h 289"/>
                <a:gd name="T28" fmla="*/ 22 w 1187"/>
                <a:gd name="T29" fmla="*/ 280 h 289"/>
                <a:gd name="T30" fmla="*/ 30 w 1187"/>
                <a:gd name="T31" fmla="*/ 284 h 289"/>
                <a:gd name="T32" fmla="*/ 39 w 1187"/>
                <a:gd name="T33" fmla="*/ 287 h 289"/>
                <a:gd name="T34" fmla="*/ 48 w 1187"/>
                <a:gd name="T35" fmla="*/ 289 h 289"/>
                <a:gd name="T36" fmla="*/ 1139 w 1187"/>
                <a:gd name="T37" fmla="*/ 289 h 289"/>
                <a:gd name="T38" fmla="*/ 1149 w 1187"/>
                <a:gd name="T39" fmla="*/ 287 h 289"/>
                <a:gd name="T40" fmla="*/ 1158 w 1187"/>
                <a:gd name="T41" fmla="*/ 284 h 289"/>
                <a:gd name="T42" fmla="*/ 1165 w 1187"/>
                <a:gd name="T43" fmla="*/ 280 h 289"/>
                <a:gd name="T44" fmla="*/ 1173 w 1187"/>
                <a:gd name="T45" fmla="*/ 275 h 289"/>
                <a:gd name="T46" fmla="*/ 1179 w 1187"/>
                <a:gd name="T47" fmla="*/ 266 h 289"/>
                <a:gd name="T48" fmla="*/ 1183 w 1187"/>
                <a:gd name="T49" fmla="*/ 260 h 289"/>
                <a:gd name="T50" fmla="*/ 1186 w 1187"/>
                <a:gd name="T51" fmla="*/ 250 h 289"/>
                <a:gd name="T52" fmla="*/ 1187 w 1187"/>
                <a:gd name="T53" fmla="*/ 240 h 289"/>
                <a:gd name="T54" fmla="*/ 1187 w 1187"/>
                <a:gd name="T55" fmla="*/ 48 h 289"/>
                <a:gd name="T56" fmla="*/ 1186 w 1187"/>
                <a:gd name="T57" fmla="*/ 38 h 289"/>
                <a:gd name="T58" fmla="*/ 1183 w 1187"/>
                <a:gd name="T59" fmla="*/ 30 h 289"/>
                <a:gd name="T60" fmla="*/ 1179 w 1187"/>
                <a:gd name="T61" fmla="*/ 22 h 289"/>
                <a:gd name="T62" fmla="*/ 1173 w 1187"/>
                <a:gd name="T63" fmla="*/ 13 h 289"/>
                <a:gd name="T64" fmla="*/ 1165 w 1187"/>
                <a:gd name="T65" fmla="*/ 8 h 289"/>
                <a:gd name="T66" fmla="*/ 1158 w 1187"/>
                <a:gd name="T67" fmla="*/ 4 h 289"/>
                <a:gd name="T68" fmla="*/ 1149 w 1187"/>
                <a:gd name="T69" fmla="*/ 1 h 289"/>
                <a:gd name="T70" fmla="*/ 1139 w 1187"/>
                <a:gd name="T71" fmla="*/ 0 h 289"/>
                <a:gd name="T72" fmla="*/ 48 w 1187"/>
                <a:gd name="T73"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87" h="289">
                  <a:moveTo>
                    <a:pt x="48" y="0"/>
                  </a:moveTo>
                  <a:lnTo>
                    <a:pt x="39" y="1"/>
                  </a:lnTo>
                  <a:lnTo>
                    <a:pt x="30" y="4"/>
                  </a:lnTo>
                  <a:lnTo>
                    <a:pt x="22" y="8"/>
                  </a:lnTo>
                  <a:lnTo>
                    <a:pt x="14" y="13"/>
                  </a:lnTo>
                  <a:lnTo>
                    <a:pt x="8" y="22"/>
                  </a:lnTo>
                  <a:lnTo>
                    <a:pt x="4" y="30"/>
                  </a:lnTo>
                  <a:lnTo>
                    <a:pt x="1" y="38"/>
                  </a:lnTo>
                  <a:lnTo>
                    <a:pt x="0" y="48"/>
                  </a:lnTo>
                  <a:lnTo>
                    <a:pt x="0" y="240"/>
                  </a:lnTo>
                  <a:lnTo>
                    <a:pt x="1" y="250"/>
                  </a:lnTo>
                  <a:lnTo>
                    <a:pt x="4" y="260"/>
                  </a:lnTo>
                  <a:lnTo>
                    <a:pt x="8" y="266"/>
                  </a:lnTo>
                  <a:lnTo>
                    <a:pt x="14" y="275"/>
                  </a:lnTo>
                  <a:lnTo>
                    <a:pt x="22" y="280"/>
                  </a:lnTo>
                  <a:lnTo>
                    <a:pt x="30" y="284"/>
                  </a:lnTo>
                  <a:lnTo>
                    <a:pt x="39" y="287"/>
                  </a:lnTo>
                  <a:lnTo>
                    <a:pt x="48" y="289"/>
                  </a:lnTo>
                  <a:lnTo>
                    <a:pt x="1139" y="289"/>
                  </a:lnTo>
                  <a:lnTo>
                    <a:pt x="1149" y="287"/>
                  </a:lnTo>
                  <a:lnTo>
                    <a:pt x="1158" y="284"/>
                  </a:lnTo>
                  <a:lnTo>
                    <a:pt x="1165" y="280"/>
                  </a:lnTo>
                  <a:lnTo>
                    <a:pt x="1173" y="275"/>
                  </a:lnTo>
                  <a:lnTo>
                    <a:pt x="1179" y="266"/>
                  </a:lnTo>
                  <a:lnTo>
                    <a:pt x="1183" y="260"/>
                  </a:lnTo>
                  <a:lnTo>
                    <a:pt x="1186" y="250"/>
                  </a:lnTo>
                  <a:lnTo>
                    <a:pt x="1187" y="240"/>
                  </a:lnTo>
                  <a:lnTo>
                    <a:pt x="1187" y="48"/>
                  </a:lnTo>
                  <a:lnTo>
                    <a:pt x="1186" y="38"/>
                  </a:lnTo>
                  <a:lnTo>
                    <a:pt x="1183" y="30"/>
                  </a:lnTo>
                  <a:lnTo>
                    <a:pt x="1179" y="22"/>
                  </a:lnTo>
                  <a:lnTo>
                    <a:pt x="1173" y="13"/>
                  </a:lnTo>
                  <a:lnTo>
                    <a:pt x="1165" y="8"/>
                  </a:lnTo>
                  <a:lnTo>
                    <a:pt x="1158" y="4"/>
                  </a:lnTo>
                  <a:lnTo>
                    <a:pt x="1149" y="1"/>
                  </a:lnTo>
                  <a:lnTo>
                    <a:pt x="1139" y="0"/>
                  </a:lnTo>
                  <a:lnTo>
                    <a:pt x="48" y="0"/>
                  </a:lnTo>
                  <a:close/>
                </a:path>
              </a:pathLst>
            </a:custGeom>
            <a:solidFill>
              <a:srgbClr val="FFFFFF"/>
            </a:solidFill>
            <a:ln w="5080">
              <a:solidFill>
                <a:srgbClr val="081D58"/>
              </a:solidFill>
              <a:prstDash val="solid"/>
              <a:round/>
              <a:headEnd/>
              <a:tailEnd/>
            </a:ln>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74" name="Rectangle 20"/>
            <p:cNvSpPr>
              <a:spLocks noChangeArrowheads="1"/>
            </p:cNvSpPr>
            <p:nvPr/>
          </p:nvSpPr>
          <p:spPr bwMode="auto">
            <a:xfrm>
              <a:off x="422210" y="3125586"/>
              <a:ext cx="1320441" cy="228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Obligor N</a:t>
              </a:r>
            </a:p>
          </p:txBody>
        </p:sp>
        <p:sp>
          <p:nvSpPr>
            <p:cNvPr id="75" name="AutoShape 21"/>
            <p:cNvSpPr>
              <a:spLocks/>
            </p:cNvSpPr>
            <p:nvPr/>
          </p:nvSpPr>
          <p:spPr bwMode="auto">
            <a:xfrm>
              <a:off x="1853383" y="1017772"/>
              <a:ext cx="198337" cy="2458285"/>
            </a:xfrm>
            <a:prstGeom prst="rightBrace">
              <a:avLst>
                <a:gd name="adj1" fmla="val 79983"/>
                <a:gd name="adj2" fmla="val 49626"/>
              </a:avLst>
            </a:prstGeom>
            <a:noFill/>
            <a:ln w="19050">
              <a:solidFill>
                <a:srgbClr val="081D58"/>
              </a:solidFill>
              <a:round/>
              <a:headEnd/>
              <a:tailEnd/>
            </a:ln>
            <a:effectLst/>
            <a:extLst>
              <a:ext uri="{909E8E84-426E-40DD-AFC4-6F175D3DCCD1}">
                <a14:hiddenFill xmlns:a14="http://schemas.microsoft.com/office/drawing/2010/main">
                  <a:solidFill>
                    <a:srgbClr val="0000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76" name="Line 25"/>
            <p:cNvSpPr>
              <a:spLocks noChangeShapeType="1"/>
            </p:cNvSpPr>
            <p:nvPr/>
          </p:nvSpPr>
          <p:spPr bwMode="auto">
            <a:xfrm flipH="1" flipV="1">
              <a:off x="7984081" y="2565408"/>
              <a:ext cx="0" cy="486104"/>
            </a:xfrm>
            <a:prstGeom prst="line">
              <a:avLst/>
            </a:prstGeom>
            <a:noFill/>
            <a:ln w="19050">
              <a:solidFill>
                <a:srgbClr val="081D58"/>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77" name="Line 27"/>
            <p:cNvSpPr>
              <a:spLocks noChangeShapeType="1"/>
            </p:cNvSpPr>
            <p:nvPr/>
          </p:nvSpPr>
          <p:spPr bwMode="auto">
            <a:xfrm>
              <a:off x="4692364" y="1395385"/>
              <a:ext cx="2905239" cy="0"/>
            </a:xfrm>
            <a:prstGeom prst="line">
              <a:avLst/>
            </a:prstGeom>
            <a:noFill/>
            <a:ln w="19050">
              <a:solidFill>
                <a:srgbClr val="081D58"/>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78" name="Line 28"/>
            <p:cNvSpPr>
              <a:spLocks noChangeShapeType="1"/>
            </p:cNvSpPr>
            <p:nvPr/>
          </p:nvSpPr>
          <p:spPr bwMode="auto">
            <a:xfrm>
              <a:off x="7597603" y="1428134"/>
              <a:ext cx="0" cy="399299"/>
            </a:xfrm>
            <a:prstGeom prst="line">
              <a:avLst/>
            </a:prstGeom>
            <a:noFill/>
            <a:ln w="19050">
              <a:solidFill>
                <a:srgbClr val="081D58"/>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79" name="Line 41"/>
            <p:cNvSpPr>
              <a:spLocks noChangeShapeType="1"/>
            </p:cNvSpPr>
            <p:nvPr/>
          </p:nvSpPr>
          <p:spPr bwMode="auto">
            <a:xfrm flipH="1" flipV="1">
              <a:off x="5138168" y="2330461"/>
              <a:ext cx="2110624" cy="0"/>
            </a:xfrm>
            <a:prstGeom prst="line">
              <a:avLst/>
            </a:prstGeom>
            <a:noFill/>
            <a:ln w="19050">
              <a:solidFill>
                <a:srgbClr val="081D58"/>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81" name="Line 43"/>
            <p:cNvSpPr>
              <a:spLocks noChangeShapeType="1"/>
            </p:cNvSpPr>
            <p:nvPr/>
          </p:nvSpPr>
          <p:spPr bwMode="auto">
            <a:xfrm flipH="1" flipV="1">
              <a:off x="5138168" y="2097825"/>
              <a:ext cx="2110625" cy="0"/>
            </a:xfrm>
            <a:prstGeom prst="line">
              <a:avLst/>
            </a:prstGeom>
            <a:noFill/>
            <a:ln w="19050">
              <a:solidFill>
                <a:srgbClr val="081D5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endParaRPr lang="en-US" sz="1400" kern="0">
                <a:solidFill>
                  <a:srgbClr val="000000"/>
                </a:solidFill>
                <a:ea typeface="Arial Unicode MS" pitchFamily="34" charset="-128"/>
                <a:cs typeface="Arial Unicode MS" pitchFamily="34" charset="-128"/>
              </a:endParaRPr>
            </a:p>
          </p:txBody>
        </p:sp>
        <p:sp>
          <p:nvSpPr>
            <p:cNvPr id="82" name="Text Box 44"/>
            <p:cNvSpPr txBox="1">
              <a:spLocks noChangeArrowheads="1"/>
            </p:cNvSpPr>
            <p:nvPr/>
          </p:nvSpPr>
          <p:spPr bwMode="auto">
            <a:xfrm>
              <a:off x="5545032" y="1946209"/>
              <a:ext cx="1296896" cy="169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2"/>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defRPr/>
              </a:pPr>
              <a:r>
                <a:rPr lang="en-GB" sz="1100" kern="0" dirty="0">
                  <a:solidFill>
                    <a:srgbClr val="000000"/>
                  </a:solidFill>
                  <a:ea typeface="Arial Unicode MS" pitchFamily="34" charset="-128"/>
                  <a:cs typeface="Arial Unicode MS" pitchFamily="34" charset="-128"/>
                </a:rPr>
                <a:t>Purchase Price</a:t>
              </a:r>
            </a:p>
          </p:txBody>
        </p:sp>
        <p:sp>
          <p:nvSpPr>
            <p:cNvPr id="83" name="Line 51"/>
            <p:cNvSpPr>
              <a:spLocks noChangeShapeType="1"/>
            </p:cNvSpPr>
            <p:nvPr/>
          </p:nvSpPr>
          <p:spPr bwMode="auto">
            <a:xfrm flipV="1">
              <a:off x="4780665" y="2796887"/>
              <a:ext cx="2795889" cy="0"/>
            </a:xfrm>
            <a:prstGeom prst="line">
              <a:avLst/>
            </a:prstGeom>
            <a:noFill/>
            <a:ln w="19050">
              <a:solidFill>
                <a:srgbClr val="081D5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84" name="Line 52"/>
            <p:cNvSpPr>
              <a:spLocks noChangeShapeType="1"/>
            </p:cNvSpPr>
            <p:nvPr/>
          </p:nvSpPr>
          <p:spPr bwMode="auto">
            <a:xfrm flipV="1">
              <a:off x="7584171" y="2565410"/>
              <a:ext cx="0" cy="233792"/>
            </a:xfrm>
            <a:prstGeom prst="line">
              <a:avLst/>
            </a:prstGeom>
            <a:noFill/>
            <a:ln w="19050">
              <a:solidFill>
                <a:srgbClr val="081D5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85" name="Text Box 55"/>
            <p:cNvSpPr txBox="1">
              <a:spLocks noChangeArrowheads="1"/>
            </p:cNvSpPr>
            <p:nvPr/>
          </p:nvSpPr>
          <p:spPr bwMode="auto">
            <a:xfrm>
              <a:off x="5545032" y="2835082"/>
              <a:ext cx="1296896" cy="1692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2"/>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defRPr/>
              </a:pPr>
              <a:r>
                <a:rPr lang="en-GB" sz="1100" kern="0" dirty="0">
                  <a:solidFill>
                    <a:srgbClr val="000000"/>
                  </a:solidFill>
                  <a:ea typeface="Arial Unicode MS" pitchFamily="34" charset="-128"/>
                  <a:cs typeface="Arial Unicode MS" pitchFamily="34" charset="-128"/>
                </a:rPr>
                <a:t>Collections</a:t>
              </a:r>
            </a:p>
          </p:txBody>
        </p:sp>
        <p:sp>
          <p:nvSpPr>
            <p:cNvPr id="86" name="Text Box 61"/>
            <p:cNvSpPr txBox="1">
              <a:spLocks noChangeArrowheads="1"/>
            </p:cNvSpPr>
            <p:nvPr/>
          </p:nvSpPr>
          <p:spPr bwMode="auto">
            <a:xfrm>
              <a:off x="5545938" y="2341417"/>
              <a:ext cx="1295084" cy="33855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2"/>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eaLnBrk="0" hangingPunct="0">
                <a:defRPr/>
              </a:pPr>
              <a:r>
                <a:rPr lang="en-GB" sz="1100" kern="0" dirty="0">
                  <a:solidFill>
                    <a:srgbClr val="000000"/>
                  </a:solidFill>
                  <a:ea typeface="Arial Unicode MS" pitchFamily="34" charset="-128"/>
                  <a:cs typeface="Arial Unicode MS" pitchFamily="34" charset="-128"/>
                </a:rPr>
                <a:t>True sale</a:t>
              </a:r>
            </a:p>
            <a:p>
              <a:pPr algn="ctr" eaLnBrk="0" hangingPunct="0">
                <a:defRPr/>
              </a:pPr>
              <a:r>
                <a:rPr lang="en-GB" sz="1100" kern="0" dirty="0">
                  <a:solidFill>
                    <a:srgbClr val="000000"/>
                  </a:solidFill>
                  <a:ea typeface="Arial Unicode MS" pitchFamily="34" charset="-128"/>
                  <a:cs typeface="Arial Unicode MS" pitchFamily="34" charset="-128"/>
                </a:rPr>
                <a:t>of receivables</a:t>
              </a:r>
            </a:p>
          </p:txBody>
        </p:sp>
        <p:sp>
          <p:nvSpPr>
            <p:cNvPr id="89" name="Line 77"/>
            <p:cNvSpPr>
              <a:spLocks noChangeShapeType="1"/>
            </p:cNvSpPr>
            <p:nvPr/>
          </p:nvSpPr>
          <p:spPr bwMode="auto">
            <a:xfrm>
              <a:off x="4688742" y="1395385"/>
              <a:ext cx="0" cy="448941"/>
            </a:xfrm>
            <a:prstGeom prst="line">
              <a:avLst/>
            </a:prstGeom>
            <a:noFill/>
            <a:ln w="19050">
              <a:solidFill>
                <a:srgbClr val="081D58"/>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90" name="Line 80"/>
            <p:cNvSpPr>
              <a:spLocks noChangeShapeType="1"/>
            </p:cNvSpPr>
            <p:nvPr/>
          </p:nvSpPr>
          <p:spPr bwMode="auto">
            <a:xfrm>
              <a:off x="2153818" y="2796887"/>
              <a:ext cx="2211774" cy="0"/>
            </a:xfrm>
            <a:prstGeom prst="line">
              <a:avLst/>
            </a:prstGeom>
            <a:noFill/>
            <a:ln w="19050">
              <a:solidFill>
                <a:srgbClr val="081D58"/>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91" name="Line 81"/>
            <p:cNvSpPr>
              <a:spLocks noChangeShapeType="1"/>
            </p:cNvSpPr>
            <p:nvPr/>
          </p:nvSpPr>
          <p:spPr bwMode="auto">
            <a:xfrm flipV="1">
              <a:off x="4365592" y="2569646"/>
              <a:ext cx="0" cy="227728"/>
            </a:xfrm>
            <a:prstGeom prst="line">
              <a:avLst/>
            </a:prstGeom>
            <a:noFill/>
            <a:ln w="19050">
              <a:solidFill>
                <a:srgbClr val="081D5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93" name="Line 83"/>
            <p:cNvSpPr>
              <a:spLocks noChangeShapeType="1"/>
            </p:cNvSpPr>
            <p:nvPr/>
          </p:nvSpPr>
          <p:spPr bwMode="auto">
            <a:xfrm flipH="1">
              <a:off x="2153817" y="2330461"/>
              <a:ext cx="1783970" cy="0"/>
            </a:xfrm>
            <a:prstGeom prst="line">
              <a:avLst/>
            </a:prstGeom>
            <a:noFill/>
            <a:ln w="19050">
              <a:solidFill>
                <a:srgbClr val="081D58"/>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95" name="Line 85"/>
            <p:cNvSpPr>
              <a:spLocks noChangeShapeType="1"/>
            </p:cNvSpPr>
            <p:nvPr/>
          </p:nvSpPr>
          <p:spPr bwMode="auto">
            <a:xfrm flipH="1">
              <a:off x="2153818" y="2070049"/>
              <a:ext cx="1783972" cy="0"/>
            </a:xfrm>
            <a:prstGeom prst="line">
              <a:avLst/>
            </a:prstGeom>
            <a:noFill/>
            <a:ln w="19050">
              <a:solidFill>
                <a:srgbClr val="081D5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0" hangingPunct="0">
                <a:defRPr/>
              </a:pPr>
              <a:endParaRPr lang="en-US" sz="1400" kern="0">
                <a:solidFill>
                  <a:srgbClr val="000000"/>
                </a:solidFill>
                <a:ea typeface="Arial Unicode MS" pitchFamily="34" charset="-128"/>
                <a:cs typeface="Arial Unicode MS" pitchFamily="34" charset="-128"/>
              </a:endParaRPr>
            </a:p>
          </p:txBody>
        </p:sp>
        <p:sp>
          <p:nvSpPr>
            <p:cNvPr id="153" name="Rectangle 9"/>
            <p:cNvSpPr>
              <a:spLocks noChangeArrowheads="1"/>
            </p:cNvSpPr>
            <p:nvPr/>
          </p:nvSpPr>
          <p:spPr bwMode="auto">
            <a:xfrm>
              <a:off x="2501208" y="1855634"/>
              <a:ext cx="911087" cy="17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Servicing</a:t>
              </a:r>
            </a:p>
          </p:txBody>
        </p:sp>
        <p:sp>
          <p:nvSpPr>
            <p:cNvPr id="154" name="Rectangle 9"/>
            <p:cNvSpPr>
              <a:spLocks noChangeArrowheads="1"/>
            </p:cNvSpPr>
            <p:nvPr/>
          </p:nvSpPr>
          <p:spPr bwMode="auto">
            <a:xfrm>
              <a:off x="2598715" y="2339450"/>
              <a:ext cx="911087" cy="17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Receivables</a:t>
              </a:r>
            </a:p>
          </p:txBody>
        </p:sp>
        <p:sp>
          <p:nvSpPr>
            <p:cNvPr id="155" name="Rectangle 9"/>
            <p:cNvSpPr>
              <a:spLocks noChangeArrowheads="1"/>
            </p:cNvSpPr>
            <p:nvPr/>
          </p:nvSpPr>
          <p:spPr bwMode="auto">
            <a:xfrm>
              <a:off x="3026703" y="2876159"/>
              <a:ext cx="911087" cy="170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271463" indent="-271463" algn="ctr" eaLnBrk="0" hangingPunct="0">
                <a:defRPr/>
              </a:pPr>
              <a:r>
                <a:rPr lang="en-GB" sz="1100" kern="0" dirty="0">
                  <a:solidFill>
                    <a:srgbClr val="000000"/>
                  </a:solidFill>
                  <a:ea typeface="Arial Unicode MS" pitchFamily="34" charset="-128"/>
                  <a:cs typeface="Arial Unicode MS" pitchFamily="34" charset="-128"/>
                </a:rPr>
                <a:t>Collections</a:t>
              </a:r>
            </a:p>
          </p:txBody>
        </p:sp>
      </p:grpSp>
      <p:sp>
        <p:nvSpPr>
          <p:cNvPr id="49" name="Slide Number Placeholder 4"/>
          <p:cNvSpPr txBox="1">
            <a:spLocks/>
          </p:cNvSpPr>
          <p:nvPr/>
        </p:nvSpPr>
        <p:spPr bwMode="gray">
          <a:xfrm>
            <a:off x="7108877" y="6568064"/>
            <a:ext cx="253206"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F0D249E-4539-4389-BFED-C99876879B70}" type="slidenum">
              <a:rPr lang="en-GB" smtClean="0">
                <a:solidFill>
                  <a:srgbClr val="000000"/>
                </a:solidFill>
              </a:rPr>
              <a:pPr>
                <a:defRPr/>
              </a:pPr>
              <a:t>13</a:t>
            </a:fld>
            <a:endParaRPr lang="en-GB" dirty="0">
              <a:solidFill>
                <a:srgbClr val="000000"/>
              </a:solidFill>
            </a:endParaRPr>
          </a:p>
        </p:txBody>
      </p:sp>
      <p:sp>
        <p:nvSpPr>
          <p:cNvPr id="53" name="Text Box 64"/>
          <p:cNvSpPr txBox="1">
            <a:spLocks noChangeArrowheads="1"/>
          </p:cNvSpPr>
          <p:nvPr/>
        </p:nvSpPr>
        <p:spPr bwMode="auto">
          <a:xfrm>
            <a:off x="360627" y="1173354"/>
            <a:ext cx="1443611" cy="4616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080" algn="ctr">
                <a:solidFill>
                  <a:srgbClr val="081D58"/>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algn="ctr" eaLnBrk="0" hangingPunct="0">
              <a:defRPr/>
            </a:pPr>
            <a:r>
              <a:rPr lang="en-GB" sz="1200" b="1" dirty="0">
                <a:solidFill>
                  <a:prstClr val="white"/>
                </a:solidFill>
              </a:rPr>
              <a:t>Portfolio of trade receivables</a:t>
            </a:r>
          </a:p>
        </p:txBody>
      </p:sp>
      <p:sp>
        <p:nvSpPr>
          <p:cNvPr id="57" name="Rounded Rectangle 56"/>
          <p:cNvSpPr/>
          <p:nvPr/>
        </p:nvSpPr>
        <p:spPr>
          <a:xfrm>
            <a:off x="7248793" y="3140912"/>
            <a:ext cx="1207719" cy="722385"/>
          </a:xfrm>
          <a:prstGeom prst="roundRect">
            <a:avLst/>
          </a:prstGeom>
          <a:solidFill>
            <a:schemeClr val="bg2">
              <a:lumMod val="40000"/>
              <a:lumOff val="60000"/>
            </a:schemeClr>
          </a:solidFill>
          <a:ln w="19050">
            <a:solidFill>
              <a:srgbClr val="FF62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Clr>
                <a:srgbClr val="FF6200"/>
              </a:buClr>
            </a:pPr>
            <a:endParaRPr lang="en-GB" altLang="en-US" sz="1000" kern="0" dirty="0">
              <a:solidFill>
                <a:srgbClr val="000000"/>
              </a:solidFill>
            </a:endParaRPr>
          </a:p>
          <a:p>
            <a:pPr algn="ctr">
              <a:buClr>
                <a:srgbClr val="FF6200"/>
              </a:buClr>
            </a:pPr>
            <a:r>
              <a:rPr lang="en-GB" altLang="en-US" sz="1000" kern="0" dirty="0">
                <a:solidFill>
                  <a:srgbClr val="000000"/>
                </a:solidFill>
              </a:rPr>
              <a:t>Credit Insurance</a:t>
            </a:r>
          </a:p>
          <a:p>
            <a:pPr algn="ctr">
              <a:buClr>
                <a:srgbClr val="FF6200"/>
              </a:buClr>
            </a:pPr>
            <a:endParaRPr lang="en-GB" sz="900" dirty="0" err="1">
              <a:solidFill>
                <a:prstClr val="white"/>
              </a:solidFill>
              <a:cs typeface="Arial" panose="020B0604020202020204" pitchFamily="34" charset="0"/>
            </a:endParaRPr>
          </a:p>
        </p:txBody>
      </p:sp>
      <p:sp>
        <p:nvSpPr>
          <p:cNvPr id="59" name="Rounded Rectangle 58"/>
          <p:cNvSpPr/>
          <p:nvPr/>
        </p:nvSpPr>
        <p:spPr>
          <a:xfrm>
            <a:off x="3937787" y="1929026"/>
            <a:ext cx="1207719" cy="722385"/>
          </a:xfrm>
          <a:prstGeom prst="roundRect">
            <a:avLst/>
          </a:prstGeom>
          <a:solidFill>
            <a:schemeClr val="bg1">
              <a:lumMod val="85000"/>
            </a:schemeClr>
          </a:solidFill>
          <a:ln w="19050">
            <a:solidFill>
              <a:srgbClr val="FF62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Clr>
                <a:srgbClr val="FF6200"/>
              </a:buClr>
            </a:pPr>
            <a:endParaRPr lang="en-GB" altLang="en-US" sz="1000" kern="0" dirty="0">
              <a:solidFill>
                <a:srgbClr val="000000"/>
              </a:solidFill>
            </a:endParaRPr>
          </a:p>
          <a:p>
            <a:pPr algn="ctr">
              <a:buClr>
                <a:srgbClr val="FF6200"/>
              </a:buClr>
            </a:pPr>
            <a:r>
              <a:rPr lang="en-GB" altLang="en-US" sz="1000" kern="0" dirty="0" smtClean="0">
                <a:solidFill>
                  <a:srgbClr val="000000"/>
                </a:solidFill>
              </a:rPr>
              <a:t>Originator</a:t>
            </a:r>
            <a:endParaRPr lang="en-GB" altLang="en-US" sz="1000" kern="0" dirty="0">
              <a:solidFill>
                <a:srgbClr val="000000"/>
              </a:solidFill>
            </a:endParaRPr>
          </a:p>
          <a:p>
            <a:pPr algn="ctr">
              <a:buClr>
                <a:srgbClr val="FF6200"/>
              </a:buClr>
            </a:pPr>
            <a:endParaRPr lang="en-GB" sz="900" dirty="0" err="1">
              <a:solidFill>
                <a:prstClr val="white"/>
              </a:solidFill>
              <a:cs typeface="Arial" panose="020B0604020202020204" pitchFamily="34" charset="0"/>
            </a:endParaRPr>
          </a:p>
        </p:txBody>
      </p:sp>
      <p:sp>
        <p:nvSpPr>
          <p:cNvPr id="128" name="Rounded Rectangle 127"/>
          <p:cNvSpPr/>
          <p:nvPr/>
        </p:nvSpPr>
        <p:spPr>
          <a:xfrm>
            <a:off x="7248792" y="1929026"/>
            <a:ext cx="1207719" cy="722385"/>
          </a:xfrm>
          <a:prstGeom prst="roundRect">
            <a:avLst/>
          </a:prstGeom>
          <a:solidFill>
            <a:srgbClr val="FF6200"/>
          </a:solidFill>
          <a:ln w="19050">
            <a:solidFill>
              <a:srgbClr val="081D5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buClr>
                <a:srgbClr val="FF6200"/>
              </a:buClr>
            </a:pPr>
            <a:endParaRPr lang="en-GB" altLang="en-US" sz="1000" kern="0" dirty="0">
              <a:solidFill>
                <a:srgbClr val="000000"/>
              </a:solidFill>
            </a:endParaRPr>
          </a:p>
          <a:p>
            <a:pPr algn="ctr">
              <a:buClr>
                <a:srgbClr val="FF6200"/>
              </a:buClr>
            </a:pPr>
            <a:endParaRPr lang="en-GB" altLang="en-US" sz="1000" kern="0" dirty="0">
              <a:solidFill>
                <a:srgbClr val="000000"/>
              </a:solidFill>
            </a:endParaRPr>
          </a:p>
          <a:p>
            <a:pPr algn="ctr">
              <a:buClr>
                <a:srgbClr val="FF6200"/>
              </a:buClr>
            </a:pPr>
            <a:endParaRPr lang="en-GB" altLang="en-US" sz="1000" kern="0" dirty="0">
              <a:solidFill>
                <a:srgbClr val="000000"/>
              </a:solidFill>
            </a:endParaRPr>
          </a:p>
          <a:p>
            <a:pPr algn="ctr">
              <a:buClr>
                <a:srgbClr val="FF6200"/>
              </a:buClr>
            </a:pPr>
            <a:endParaRPr lang="en-GB" altLang="en-US" sz="1000" kern="0" dirty="0">
              <a:solidFill>
                <a:srgbClr val="000000"/>
              </a:solidFill>
            </a:endParaRPr>
          </a:p>
          <a:p>
            <a:pPr algn="ctr">
              <a:buClr>
                <a:srgbClr val="FF6200"/>
              </a:buClr>
            </a:pPr>
            <a:r>
              <a:rPr lang="en-GB" altLang="en-US" sz="1000" kern="0" dirty="0">
                <a:solidFill>
                  <a:prstClr val="white"/>
                </a:solidFill>
              </a:rPr>
              <a:t>Purchaser</a:t>
            </a:r>
          </a:p>
          <a:p>
            <a:pPr algn="ctr">
              <a:buClr>
                <a:srgbClr val="FF6200"/>
              </a:buClr>
            </a:pPr>
            <a:endParaRPr lang="en-GB" sz="900" dirty="0" err="1">
              <a:solidFill>
                <a:prstClr val="white"/>
              </a:solidFill>
              <a:cs typeface="Arial" panose="020B0604020202020204" pitchFamily="34" charset="0"/>
            </a:endParaRPr>
          </a:p>
        </p:txBody>
      </p:sp>
      <p:pic>
        <p:nvPicPr>
          <p:cNvPr id="129" name="Picture 49" descr="https://carre.nl/images/sponsoren/ING_Logo_WIT.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b="37784"/>
          <a:stretch>
            <a:fillRect/>
          </a:stretch>
        </p:blipFill>
        <p:spPr bwMode="auto">
          <a:xfrm>
            <a:off x="7326086" y="2030642"/>
            <a:ext cx="1053129" cy="269708"/>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itle 7"/>
          <p:cNvSpPr txBox="1">
            <a:spLocks/>
          </p:cNvSpPr>
          <p:nvPr/>
        </p:nvSpPr>
        <p:spPr bwMode="gray">
          <a:xfrm>
            <a:off x="378000" y="580425"/>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US" dirty="0">
                <a:solidFill>
                  <a:srgbClr val="FF6200"/>
                </a:solidFill>
                <a:effectLst>
                  <a:reflection blurRad="63500" stA="25000" endPos="40000" dist="12700" dir="5400000" sy="-100000" algn="bl" rotWithShape="0"/>
                </a:effectLst>
              </a:rPr>
              <a:t>Typical structure</a:t>
            </a:r>
            <a:endParaRPr lang="nl-NL" dirty="0">
              <a:solidFill>
                <a:srgbClr val="FF6200"/>
              </a:solidFill>
              <a:effectLst>
                <a:reflection blurRad="63500" stA="25000" endPos="40000" dist="12700" dir="5400000" sy="-100000" algn="bl" rotWithShape="0"/>
              </a:effectLst>
            </a:endParaRPr>
          </a:p>
        </p:txBody>
      </p:sp>
      <p:sp>
        <p:nvSpPr>
          <p:cNvPr id="45" name="Rounded Rectangle 44"/>
          <p:cNvSpPr/>
          <p:nvPr/>
        </p:nvSpPr>
        <p:spPr>
          <a:xfrm>
            <a:off x="341607" y="3970390"/>
            <a:ext cx="8434628" cy="2122906"/>
          </a:xfrm>
          <a:prstGeom prst="roundRect">
            <a:avLst>
              <a:gd name="adj" fmla="val 4600"/>
            </a:avLst>
          </a:prstGeom>
          <a:noFill/>
          <a:ln w="12700">
            <a:solidFill>
              <a:schemeClr val="accent1"/>
            </a:solidFill>
          </a:ln>
          <a:effectLst>
            <a:reflection stA="35000" endPos="20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prstClr val="white"/>
              </a:solidFill>
              <a:cs typeface="Arial" panose="020B0604020202020204" pitchFamily="34" charset="0"/>
            </a:endParaRPr>
          </a:p>
        </p:txBody>
      </p:sp>
      <p:sp>
        <p:nvSpPr>
          <p:cNvPr id="46" name="Content Placeholder 1"/>
          <p:cNvSpPr txBox="1">
            <a:spLocks/>
          </p:cNvSpPr>
          <p:nvPr/>
        </p:nvSpPr>
        <p:spPr bwMode="gray">
          <a:xfrm>
            <a:off x="404915" y="4041329"/>
            <a:ext cx="8271541" cy="2051967"/>
          </a:xfrm>
          <a:prstGeom prst="rect">
            <a:avLst/>
          </a:prstGeom>
        </p:spPr>
        <p:txBody>
          <a:bodyPr vert="horz" lIns="0" tIns="0" rIns="0" bIns="0" rtlCol="0">
            <a:noAutofit/>
          </a:bodyPr>
          <a:lstStyle>
            <a:lvl1pPr marL="0" indent="0" algn="l" defTabSz="914400" rtl="0" eaLnBrk="1" latinLnBrk="0" hangingPunct="1">
              <a:lnSpc>
                <a:spcPct val="100000"/>
              </a:lnSpc>
              <a:spcBef>
                <a:spcPts val="400"/>
              </a:spcBef>
              <a:spcAft>
                <a:spcPts val="0"/>
              </a:spcAft>
              <a:buFont typeface="Arial" panose="020B0604020202020204" pitchFamily="34" charset="0"/>
              <a:buNone/>
              <a:defRPr sz="1000" b="1" kern="1200" baseline="0">
                <a:solidFill>
                  <a:schemeClr val="tx2"/>
                </a:solidFill>
                <a:latin typeface="+mn-lt"/>
                <a:ea typeface="+mn-ea"/>
                <a:cs typeface="ING Me" panose="02000506040000020004" pitchFamily="2" charset="0"/>
              </a:defRPr>
            </a:lvl1pPr>
            <a:lvl2pPr marL="268288" indent="-268288" algn="l" defTabSz="914400" rtl="0" eaLnBrk="1" latinLnBrk="0" hangingPunct="1">
              <a:lnSpc>
                <a:spcPct val="100000"/>
              </a:lnSpc>
              <a:spcBef>
                <a:spcPts val="400"/>
              </a:spcBef>
              <a:spcAft>
                <a:spcPts val="0"/>
              </a:spcAft>
              <a:buClr>
                <a:schemeClr val="accent1"/>
              </a:buClr>
              <a:buFont typeface="ING Me" pitchFamily="2" charset="0"/>
              <a:buChar char="•"/>
              <a:defRPr sz="900" b="0" kern="1200" baseline="0">
                <a:solidFill>
                  <a:schemeClr val="tx1"/>
                </a:solidFill>
                <a:latin typeface="+mn-lt"/>
                <a:ea typeface="+mn-ea"/>
                <a:cs typeface="ING Me" panose="02000506040000020004" pitchFamily="2" charset="0"/>
              </a:defRPr>
            </a:lvl2pPr>
            <a:lvl3pPr marL="536575" indent="-266700" algn="l" defTabSz="914400" rtl="0" eaLnBrk="1" latinLnBrk="0" hangingPunct="1">
              <a:lnSpc>
                <a:spcPct val="100000"/>
              </a:lnSpc>
              <a:spcBef>
                <a:spcPts val="400"/>
              </a:spcBef>
              <a:spcAft>
                <a:spcPts val="0"/>
              </a:spcAft>
              <a:buClr>
                <a:schemeClr val="accent2"/>
              </a:buClr>
              <a:buFont typeface="ING Me" panose="02000506040000020004" pitchFamily="2" charset="0"/>
              <a:buChar char="•"/>
              <a:defRPr sz="900" kern="1200" baseline="0">
                <a:solidFill>
                  <a:schemeClr val="tx1"/>
                </a:solidFill>
                <a:latin typeface="+mn-lt"/>
                <a:ea typeface="+mn-ea"/>
                <a:cs typeface="ING Me" panose="02000506040000020004" pitchFamily="2" charset="0"/>
              </a:defRPr>
            </a:lvl3pPr>
            <a:lvl4pPr marL="808038" indent="-260350" algn="l" defTabSz="914400" rtl="0" eaLnBrk="1" latinLnBrk="0" hangingPunct="1">
              <a:lnSpc>
                <a:spcPct val="100000"/>
              </a:lnSpc>
              <a:spcBef>
                <a:spcPts val="400"/>
              </a:spcBef>
              <a:spcAft>
                <a:spcPts val="0"/>
              </a:spcAft>
              <a:buClr>
                <a:schemeClr val="accent3"/>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4pPr>
            <a:lvl5pPr marL="1071563" indent="-252413" algn="l" defTabSz="914400" rtl="0" eaLnBrk="1" latinLnBrk="0" hangingPunct="1">
              <a:lnSpc>
                <a:spcPct val="100000"/>
              </a:lnSpc>
              <a:spcBef>
                <a:spcPts val="400"/>
              </a:spcBef>
              <a:spcAft>
                <a:spcPts val="0"/>
              </a:spcAft>
              <a:buClr>
                <a:schemeClr val="accent4"/>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t"/>
            <a:r>
              <a:rPr lang="en-GB" sz="1200" dirty="0" smtClean="0">
                <a:solidFill>
                  <a:srgbClr val="FF6200"/>
                </a:solidFill>
              </a:rPr>
              <a:t>Main setup</a:t>
            </a:r>
          </a:p>
          <a:p>
            <a:pPr lvl="1" fontAlgn="t">
              <a:spcBef>
                <a:spcPts val="600"/>
              </a:spcBef>
              <a:buClr>
                <a:srgbClr val="FF6200"/>
              </a:buClr>
            </a:pPr>
            <a:r>
              <a:rPr lang="en-GB" sz="1200" dirty="0" smtClean="0">
                <a:solidFill>
                  <a:srgbClr val="000000"/>
                </a:solidFill>
              </a:rPr>
              <a:t>ING enters into a receivables purchase agreement for the purchase of receivables against pre-selected criteria</a:t>
            </a:r>
          </a:p>
          <a:p>
            <a:pPr lvl="1" fontAlgn="t">
              <a:spcBef>
                <a:spcPts val="600"/>
              </a:spcBef>
              <a:buClr>
                <a:srgbClr val="FF6200"/>
              </a:buClr>
            </a:pPr>
            <a:r>
              <a:rPr lang="en-GB" sz="1200" dirty="0" smtClean="0">
                <a:solidFill>
                  <a:srgbClr val="000000"/>
                </a:solidFill>
              </a:rPr>
              <a:t>Receivables, which meet the eligibility criteria, are sold to ING</a:t>
            </a:r>
          </a:p>
          <a:p>
            <a:pPr lvl="1" fontAlgn="t">
              <a:spcBef>
                <a:spcPts val="600"/>
              </a:spcBef>
              <a:buClr>
                <a:srgbClr val="FF6200"/>
              </a:buClr>
            </a:pPr>
            <a:r>
              <a:rPr lang="en-GB" sz="1200" dirty="0" smtClean="0">
                <a:solidFill>
                  <a:srgbClr val="000000"/>
                </a:solidFill>
              </a:rPr>
              <a:t>On a periodical basis, the evolution of the portfolio will be assessed and a netted settlement takes place </a:t>
            </a:r>
          </a:p>
          <a:p>
            <a:pPr lvl="1" fontAlgn="t">
              <a:spcBef>
                <a:spcPts val="600"/>
              </a:spcBef>
              <a:buClr>
                <a:srgbClr val="FF6200"/>
              </a:buClr>
            </a:pPr>
            <a:r>
              <a:rPr lang="en-GB" sz="1200" dirty="0" smtClean="0">
                <a:solidFill>
                  <a:srgbClr val="000000"/>
                </a:solidFill>
              </a:rPr>
              <a:t>Prior to certain event, the obligors are </a:t>
            </a:r>
            <a:r>
              <a:rPr lang="en-GB" sz="1200" b="1" u="sng" dirty="0" smtClean="0">
                <a:solidFill>
                  <a:srgbClr val="000000"/>
                </a:solidFill>
              </a:rPr>
              <a:t>not</a:t>
            </a:r>
            <a:r>
              <a:rPr lang="en-GB" sz="1200" dirty="0" smtClean="0">
                <a:solidFill>
                  <a:srgbClr val="000000"/>
                </a:solidFill>
              </a:rPr>
              <a:t> notified of the sale of their receivables to ING allowing them to maintain all commercial relations with its clients</a:t>
            </a:r>
          </a:p>
          <a:p>
            <a:pPr lvl="1" fontAlgn="t">
              <a:spcBef>
                <a:spcPts val="600"/>
              </a:spcBef>
              <a:buClr>
                <a:srgbClr val="FF6200"/>
              </a:buClr>
            </a:pPr>
            <a:r>
              <a:rPr lang="en-GB" sz="1200" dirty="0" smtClean="0">
                <a:solidFill>
                  <a:srgbClr val="000000"/>
                </a:solidFill>
              </a:rPr>
              <a:t>The seller remains liable for any non-cash reduction in receivables amount and will provide assistance to ING in the recovery process to the extent required </a:t>
            </a:r>
            <a:endParaRPr lang="en-GB" sz="1200" dirty="0">
              <a:solidFill>
                <a:srgbClr val="000000"/>
              </a:solidFill>
            </a:endParaRPr>
          </a:p>
        </p:txBody>
      </p:sp>
    </p:spTree>
    <p:extLst>
      <p:ext uri="{BB962C8B-B14F-4D97-AF65-F5344CB8AC3E}">
        <p14:creationId xmlns:p14="http://schemas.microsoft.com/office/powerpoint/2010/main" val="2765335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063430" y="1305248"/>
            <a:ext cx="6574043" cy="1071062"/>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lvl="2" algn="just">
              <a:buClr>
                <a:schemeClr val="accent1"/>
              </a:buClr>
            </a:pPr>
            <a:r>
              <a:rPr lang="en-GB" dirty="0" smtClean="0"/>
              <a:t>A </a:t>
            </a:r>
            <a:r>
              <a:rPr lang="en-GB" b="1" dirty="0"/>
              <a:t>granular pool of homogeneous assets </a:t>
            </a:r>
            <a:r>
              <a:rPr lang="en-GB" dirty="0"/>
              <a:t>(trade receivables) is isolated from the credit risk of </a:t>
            </a:r>
            <a:r>
              <a:rPr lang="en-GB" dirty="0" smtClean="0"/>
              <a:t>selling company and </a:t>
            </a:r>
            <a:r>
              <a:rPr lang="en-GB" dirty="0"/>
              <a:t>transferred by means of a true sale to ING’s balance sheet.</a:t>
            </a:r>
          </a:p>
          <a:p>
            <a:pPr lvl="2" algn="just">
              <a:buClr>
                <a:schemeClr val="accent1"/>
              </a:buClr>
            </a:pPr>
            <a:r>
              <a:rPr lang="en-GB" dirty="0"/>
              <a:t>The transferred trade receivables then liquidate in the course of time: the structure is continuously refilled with new assets during the programme </a:t>
            </a:r>
            <a:r>
              <a:rPr lang="en-GB" dirty="0" smtClean="0"/>
              <a:t>life.</a:t>
            </a:r>
            <a:endParaRPr lang="en-GB" dirty="0"/>
          </a:p>
          <a:p>
            <a:pPr marL="1588" lvl="2" indent="0" algn="just">
              <a:buClr>
                <a:schemeClr val="accent1"/>
              </a:buClr>
              <a:buNone/>
            </a:pPr>
            <a:endParaRPr lang="en-GB" dirty="0"/>
          </a:p>
        </p:txBody>
      </p:sp>
      <p:sp>
        <p:nvSpPr>
          <p:cNvPr id="38" name="TextBox 37"/>
          <p:cNvSpPr txBox="1"/>
          <p:nvPr/>
        </p:nvSpPr>
        <p:spPr>
          <a:xfrm>
            <a:off x="2065901" y="2470595"/>
            <a:ext cx="6574043" cy="886397"/>
          </a:xfrm>
          <a:prstGeom prst="rect">
            <a:avLst/>
          </a:prstGeom>
          <a:noFill/>
        </p:spPr>
        <p:txBody>
          <a:bodyPr wrap="square" lIns="0" tIns="0" rIns="0" bIns="0" rtlCol="0">
            <a:spAutoFit/>
          </a:bodyPr>
          <a:lstStyle/>
          <a:p>
            <a:pPr marL="173038" lvl="2" indent="-171450" algn="just" defTabSz="358775" fontAlgn="base">
              <a:spcBef>
                <a:spcPct val="40000"/>
              </a:spcBef>
              <a:spcAft>
                <a:spcPct val="0"/>
              </a:spcAft>
              <a:buClr>
                <a:schemeClr val="accent4"/>
              </a:buClr>
              <a:buFont typeface="Arial" panose="020B0604020202020204" pitchFamily="34" charset="0"/>
              <a:buChar char="•"/>
            </a:pPr>
            <a:r>
              <a:rPr lang="en-GB" sz="1200" dirty="0" smtClean="0">
                <a:solidFill>
                  <a:srgbClr val="333333"/>
                </a:solidFill>
                <a:ea typeface="Arial Unicode MS" pitchFamily="34" charset="-128"/>
                <a:cs typeface="Arial Unicode MS" pitchFamily="34" charset="-128"/>
              </a:rPr>
              <a:t>Reliance </a:t>
            </a:r>
            <a:r>
              <a:rPr lang="en-GB" sz="1200" dirty="0">
                <a:solidFill>
                  <a:srgbClr val="333333"/>
                </a:solidFill>
                <a:ea typeface="Arial Unicode MS" pitchFamily="34" charset="-128"/>
                <a:cs typeface="Arial Unicode MS" pitchFamily="34" charset="-128"/>
              </a:rPr>
              <a:t>on the performance of the asset portfolio (rather than the credit quality of the originator) for repayment</a:t>
            </a:r>
          </a:p>
          <a:p>
            <a:pPr marL="173038" lvl="2" indent="-171450" algn="just" defTabSz="358775" fontAlgn="base">
              <a:spcBef>
                <a:spcPct val="40000"/>
              </a:spcBef>
              <a:spcAft>
                <a:spcPct val="0"/>
              </a:spcAft>
              <a:buClr>
                <a:schemeClr val="accent4"/>
              </a:buClr>
              <a:buFont typeface="Arial" panose="020B0604020202020204" pitchFamily="34" charset="0"/>
              <a:buChar char="•"/>
            </a:pPr>
            <a:r>
              <a:rPr lang="en-GB" sz="1200" dirty="0">
                <a:solidFill>
                  <a:srgbClr val="333333"/>
                </a:solidFill>
                <a:ea typeface="Arial Unicode MS" pitchFamily="34" charset="-128"/>
                <a:cs typeface="Arial Unicode MS" pitchFamily="34" charset="-128"/>
              </a:rPr>
              <a:t>Insulation from or mitigation of the exposure to the originator events</a:t>
            </a:r>
          </a:p>
          <a:p>
            <a:pPr marL="173038" lvl="2" indent="-171450" algn="just" defTabSz="358775" fontAlgn="base">
              <a:spcBef>
                <a:spcPct val="40000"/>
              </a:spcBef>
              <a:spcAft>
                <a:spcPct val="0"/>
              </a:spcAft>
              <a:buClr>
                <a:schemeClr val="accent4"/>
              </a:buClr>
              <a:buFont typeface="Arial" panose="020B0604020202020204" pitchFamily="34" charset="0"/>
              <a:buChar char="•"/>
            </a:pPr>
            <a:r>
              <a:rPr lang="en-GB" sz="1200" b="1" dirty="0">
                <a:solidFill>
                  <a:srgbClr val="333333"/>
                </a:solidFill>
                <a:ea typeface="Arial Unicode MS" pitchFamily="34" charset="-128"/>
                <a:cs typeface="Arial Unicode MS" pitchFamily="34" charset="-128"/>
              </a:rPr>
              <a:t>Credit enhancement </a:t>
            </a:r>
            <a:r>
              <a:rPr lang="en-GB" sz="1200" dirty="0" smtClean="0">
                <a:solidFill>
                  <a:srgbClr val="333333"/>
                </a:solidFill>
                <a:ea typeface="Arial Unicode MS" pitchFamily="34" charset="-128"/>
                <a:cs typeface="Arial Unicode MS" pitchFamily="34" charset="-128"/>
              </a:rPr>
              <a:t>to </a:t>
            </a:r>
            <a:r>
              <a:rPr lang="en-GB" sz="1200" dirty="0">
                <a:solidFill>
                  <a:srgbClr val="333333"/>
                </a:solidFill>
                <a:ea typeface="Arial Unicode MS" pitchFamily="34" charset="-128"/>
                <a:cs typeface="Arial Unicode MS" pitchFamily="34" charset="-128"/>
              </a:rPr>
              <a:t>optimise funded amount and pricing of the </a:t>
            </a:r>
            <a:r>
              <a:rPr lang="en-GB" sz="1200" dirty="0" smtClean="0">
                <a:solidFill>
                  <a:srgbClr val="333333"/>
                </a:solidFill>
                <a:ea typeface="Arial Unicode MS" pitchFamily="34" charset="-128"/>
                <a:cs typeface="Arial Unicode MS" pitchFamily="34" charset="-128"/>
              </a:rPr>
              <a:t>facility</a:t>
            </a:r>
            <a:endParaRPr lang="en-GB" sz="1200" dirty="0">
              <a:solidFill>
                <a:srgbClr val="333333"/>
              </a:solidFill>
              <a:ea typeface="Arial Unicode MS" pitchFamily="34" charset="-128"/>
              <a:cs typeface="Arial Unicode MS" pitchFamily="34" charset="-128"/>
            </a:endParaRPr>
          </a:p>
        </p:txBody>
      </p:sp>
      <p:sp>
        <p:nvSpPr>
          <p:cNvPr id="29" name="Slide Number Placeholder 4"/>
          <p:cNvSpPr txBox="1">
            <a:spLocks/>
          </p:cNvSpPr>
          <p:nvPr/>
        </p:nvSpPr>
        <p:spPr bwMode="gray">
          <a:xfrm>
            <a:off x="7108877" y="6568064"/>
            <a:ext cx="253206"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F0D249E-4539-4389-BFED-C99876879B70}" type="slidenum">
              <a:rPr kumimoji="0" lang="en-GB" sz="700" b="0" i="0" u="none" strike="noStrike" kern="1200" cap="none" spc="0" normalizeH="0" baseline="0" noProof="0" smtClean="0">
                <a:ln>
                  <a:noFill/>
                </a:ln>
                <a:solidFill>
                  <a:srgbClr val="000000"/>
                </a:solidFill>
                <a:effectLst/>
                <a:uLnTx/>
                <a:uFillTx/>
                <a:latin typeface="ING M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700" b="0" i="0" u="none" strike="noStrike" kern="1200" cap="none" spc="0" normalizeH="0" baseline="0" noProof="0" dirty="0">
              <a:ln>
                <a:noFill/>
              </a:ln>
              <a:solidFill>
                <a:srgbClr val="000000"/>
              </a:solidFill>
              <a:effectLst/>
              <a:uLnTx/>
              <a:uFillTx/>
              <a:latin typeface="ING Me"/>
              <a:ea typeface="+mn-ea"/>
              <a:cs typeface="+mn-cs"/>
            </a:endParaRPr>
          </a:p>
        </p:txBody>
      </p:sp>
      <p:sp>
        <p:nvSpPr>
          <p:cNvPr id="45" name="Title 7"/>
          <p:cNvSpPr txBox="1">
            <a:spLocks/>
          </p:cNvSpPr>
          <p:nvPr/>
        </p:nvSpPr>
        <p:spPr bwMode="gray">
          <a:xfrm>
            <a:off x="378000" y="550800"/>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US" dirty="0" smtClean="0">
                <a:effectLst>
                  <a:reflection blurRad="63500" stA="25000" endPos="40000" dist="12700" dir="5400000" sy="-100000" algn="bl" rotWithShape="0"/>
                </a:effectLst>
              </a:rPr>
              <a:t>Principles </a:t>
            </a:r>
            <a:endParaRPr lang="nl-NL" dirty="0">
              <a:effectLst>
                <a:reflection blurRad="63500" stA="25000" endPos="40000" dist="12700" dir="5400000" sy="-100000" algn="bl" rotWithShape="0"/>
              </a:effectLst>
            </a:endParaRPr>
          </a:p>
        </p:txBody>
      </p:sp>
      <p:sp>
        <p:nvSpPr>
          <p:cNvPr id="6" name="Rounded Rectangle 5"/>
          <p:cNvSpPr/>
          <p:nvPr/>
        </p:nvSpPr>
        <p:spPr>
          <a:xfrm>
            <a:off x="402613" y="1221888"/>
            <a:ext cx="1505051" cy="982976"/>
          </a:xfrm>
          <a:prstGeom prst="roundRect">
            <a:avLst>
              <a:gd name="adj" fmla="val 9178"/>
            </a:avLst>
          </a:prstGeom>
          <a:solidFill>
            <a:schemeClr val="accent1"/>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solidFill>
                <a:schemeClr val="bg1"/>
              </a:solidFill>
              <a:cs typeface="Arial" panose="020B0604020202020204" pitchFamily="34" charset="0"/>
            </a:endParaRPr>
          </a:p>
        </p:txBody>
      </p:sp>
      <p:sp>
        <p:nvSpPr>
          <p:cNvPr id="35" name="Rectangle 34"/>
          <p:cNvSpPr/>
          <p:nvPr/>
        </p:nvSpPr>
        <p:spPr>
          <a:xfrm>
            <a:off x="387768" y="1390210"/>
            <a:ext cx="1510127" cy="646331"/>
          </a:xfrm>
          <a:prstGeom prst="rect">
            <a:avLst/>
          </a:prstGeom>
        </p:spPr>
        <p:txBody>
          <a:bodyPr wrap="square" anchor="ctr">
            <a:spAutoFit/>
          </a:bodyPr>
          <a:lstStyle/>
          <a:p>
            <a:pPr algn="ctr" defTabSz="358775" fontAlgn="base">
              <a:spcBef>
                <a:spcPct val="40000"/>
              </a:spcBef>
              <a:spcAft>
                <a:spcPct val="0"/>
              </a:spcAft>
              <a:buClr>
                <a:prstClr val="white"/>
              </a:buClr>
            </a:pPr>
            <a:r>
              <a:rPr lang="en-GB" sz="1200" dirty="0" smtClean="0">
                <a:solidFill>
                  <a:prstClr val="white"/>
                </a:solidFill>
                <a:ea typeface="Arial Unicode MS" pitchFamily="34" charset="-128"/>
                <a:cs typeface="Arial Unicode MS" pitchFamily="34" charset="-128"/>
              </a:rPr>
              <a:t>Funding using securitisation techniques</a:t>
            </a:r>
            <a:endParaRPr lang="en-GB" sz="1200" dirty="0">
              <a:solidFill>
                <a:prstClr val="white"/>
              </a:solidFill>
              <a:ea typeface="Arial Unicode MS" pitchFamily="34" charset="-128"/>
              <a:cs typeface="Arial Unicode MS" pitchFamily="34" charset="-128"/>
            </a:endParaRPr>
          </a:p>
        </p:txBody>
      </p:sp>
      <p:sp>
        <p:nvSpPr>
          <p:cNvPr id="40" name="Rectangle 39"/>
          <p:cNvSpPr/>
          <p:nvPr/>
        </p:nvSpPr>
        <p:spPr>
          <a:xfrm>
            <a:off x="402613" y="3111351"/>
            <a:ext cx="1505051" cy="461665"/>
          </a:xfrm>
          <a:prstGeom prst="rect">
            <a:avLst/>
          </a:prstGeom>
        </p:spPr>
        <p:txBody>
          <a:bodyPr wrap="square" anchor="ctr">
            <a:spAutoFit/>
          </a:bodyPr>
          <a:lstStyle/>
          <a:p>
            <a:pPr algn="ctr" defTabSz="358775" fontAlgn="base">
              <a:spcBef>
                <a:spcPct val="40000"/>
              </a:spcBef>
              <a:spcAft>
                <a:spcPct val="0"/>
              </a:spcAft>
              <a:buClr>
                <a:prstClr val="white"/>
              </a:buClr>
            </a:pPr>
            <a:r>
              <a:rPr lang="en-GB" sz="1200" dirty="0" smtClean="0">
                <a:solidFill>
                  <a:prstClr val="white"/>
                </a:solidFill>
                <a:ea typeface="Arial Unicode MS" pitchFamily="34" charset="-128"/>
                <a:cs typeface="Arial Unicode MS" pitchFamily="34" charset="-128"/>
              </a:rPr>
              <a:t>Pricing and Funding</a:t>
            </a:r>
            <a:endParaRPr lang="en-GB" sz="1200" dirty="0">
              <a:solidFill>
                <a:prstClr val="white"/>
              </a:solidFill>
              <a:ea typeface="Arial Unicode MS" pitchFamily="34" charset="-128"/>
              <a:cs typeface="Arial Unicode MS" pitchFamily="34" charset="-128"/>
            </a:endParaRPr>
          </a:p>
        </p:txBody>
      </p:sp>
      <p:sp>
        <p:nvSpPr>
          <p:cNvPr id="41" name="Rounded Rectangle 40"/>
          <p:cNvSpPr/>
          <p:nvPr/>
        </p:nvSpPr>
        <p:spPr>
          <a:xfrm>
            <a:off x="402653" y="2384623"/>
            <a:ext cx="1505051" cy="1188393"/>
          </a:xfrm>
          <a:prstGeom prst="roundRect">
            <a:avLst>
              <a:gd name="adj" fmla="val 9178"/>
            </a:avLst>
          </a:prstGeom>
          <a:solidFill>
            <a:schemeClr val="accent4"/>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solidFill>
                <a:schemeClr val="bg1"/>
              </a:solidFill>
              <a:cs typeface="Arial" panose="020B0604020202020204" pitchFamily="34" charset="0"/>
            </a:endParaRPr>
          </a:p>
        </p:txBody>
      </p:sp>
      <p:sp>
        <p:nvSpPr>
          <p:cNvPr id="42" name="Rectangle 44"/>
          <p:cNvSpPr>
            <a:spLocks noChangeArrowheads="1"/>
          </p:cNvSpPr>
          <p:nvPr/>
        </p:nvSpPr>
        <p:spPr bwMode="auto">
          <a:xfrm>
            <a:off x="379866" y="2569672"/>
            <a:ext cx="1527798" cy="684337"/>
          </a:xfrm>
          <a:prstGeom prst="rect">
            <a:avLst/>
          </a:prstGeom>
          <a:noFill/>
          <a:ln>
            <a:noFill/>
          </a:ln>
          <a:effectLst/>
          <a:extLst/>
        </p:spPr>
        <p:txBody>
          <a:bodyPr lIns="36000" tIns="36000" rIns="36000" bIns="36000" anchor="ctr"/>
          <a:lstStyle>
            <a:lvl1pPr eaLnBrk="0" hangingPunct="0">
              <a:defRPr sz="1000">
                <a:solidFill>
                  <a:schemeClr val="tx1"/>
                </a:solidFill>
                <a:latin typeface="Arial" charset="0"/>
                <a:ea typeface="Arial Unicode MS" pitchFamily="34" charset="-128"/>
                <a:cs typeface="Arial Unicode MS" pitchFamily="34" charset="-128"/>
              </a:defRPr>
            </a:lvl1pPr>
            <a:lvl2pPr marL="742950" indent="-285750" eaLnBrk="0" hangingPunct="0">
              <a:defRPr sz="1000">
                <a:solidFill>
                  <a:schemeClr val="tx1"/>
                </a:solidFill>
                <a:latin typeface="Arial" charset="0"/>
                <a:ea typeface="Arial Unicode MS" pitchFamily="34" charset="-128"/>
                <a:cs typeface="Arial Unicode MS" pitchFamily="34" charset="-128"/>
              </a:defRPr>
            </a:lvl2pPr>
            <a:lvl3pPr marL="1143000" indent="-228600" eaLnBrk="0" hangingPunct="0">
              <a:defRPr sz="1000">
                <a:solidFill>
                  <a:schemeClr val="tx1"/>
                </a:solidFill>
                <a:latin typeface="Arial" charset="0"/>
                <a:ea typeface="Arial Unicode MS" pitchFamily="34" charset="-128"/>
                <a:cs typeface="Arial Unicode MS" pitchFamily="34" charset="-128"/>
              </a:defRPr>
            </a:lvl3pPr>
            <a:lvl4pPr marL="1600200" indent="-228600" eaLnBrk="0" hangingPunct="0">
              <a:defRPr sz="1000">
                <a:solidFill>
                  <a:schemeClr val="tx1"/>
                </a:solidFill>
                <a:latin typeface="Arial" charset="0"/>
                <a:ea typeface="Arial Unicode MS" pitchFamily="34" charset="-128"/>
                <a:cs typeface="Arial Unicode MS" pitchFamily="34" charset="-128"/>
              </a:defRPr>
            </a:lvl4pPr>
            <a:lvl5pPr marL="2057400" indent="-228600" eaLnBrk="0" hangingPunct="0">
              <a:defRPr sz="1000">
                <a:solidFill>
                  <a:schemeClr val="tx1"/>
                </a:solidFill>
                <a:latin typeface="Arial" charset="0"/>
                <a:ea typeface="Arial Unicode MS" pitchFamily="34" charset="-128"/>
                <a:cs typeface="Arial Unicode MS" pitchFamily="34" charset="-128"/>
              </a:defRPr>
            </a:lvl5pPr>
            <a:lvl6pPr marL="2514600" indent="-228600" eaLnBrk="0" fontAlgn="base" hangingPunct="0">
              <a:spcBef>
                <a:spcPct val="0"/>
              </a:spcBef>
              <a:spcAft>
                <a:spcPct val="0"/>
              </a:spcAft>
              <a:defRPr sz="1000">
                <a:solidFill>
                  <a:schemeClr val="tx1"/>
                </a:solidFill>
                <a:latin typeface="Arial" charset="0"/>
                <a:ea typeface="Arial Unicode MS" pitchFamily="34" charset="-128"/>
                <a:cs typeface="Arial Unicode MS" pitchFamily="34" charset="-128"/>
              </a:defRPr>
            </a:lvl6pPr>
            <a:lvl7pPr marL="2971800" indent="-228600" eaLnBrk="0" fontAlgn="base" hangingPunct="0">
              <a:spcBef>
                <a:spcPct val="0"/>
              </a:spcBef>
              <a:spcAft>
                <a:spcPct val="0"/>
              </a:spcAft>
              <a:defRPr sz="1000">
                <a:solidFill>
                  <a:schemeClr val="tx1"/>
                </a:solidFill>
                <a:latin typeface="Arial" charset="0"/>
                <a:ea typeface="Arial Unicode MS" pitchFamily="34" charset="-128"/>
                <a:cs typeface="Arial Unicode MS" pitchFamily="34" charset="-128"/>
              </a:defRPr>
            </a:lvl7pPr>
            <a:lvl8pPr marL="3429000" indent="-228600" eaLnBrk="0" fontAlgn="base" hangingPunct="0">
              <a:spcBef>
                <a:spcPct val="0"/>
              </a:spcBef>
              <a:spcAft>
                <a:spcPct val="0"/>
              </a:spcAft>
              <a:defRPr sz="1000">
                <a:solidFill>
                  <a:schemeClr val="tx1"/>
                </a:solidFill>
                <a:latin typeface="Arial" charset="0"/>
                <a:ea typeface="Arial Unicode MS" pitchFamily="34" charset="-128"/>
                <a:cs typeface="Arial Unicode MS" pitchFamily="34" charset="-128"/>
              </a:defRPr>
            </a:lvl8pPr>
            <a:lvl9pPr marL="3886200" indent="-228600" eaLnBrk="0" fontAlgn="base" hangingPunct="0">
              <a:spcBef>
                <a:spcPct val="0"/>
              </a:spcBef>
              <a:spcAft>
                <a:spcPct val="0"/>
              </a:spcAft>
              <a:defRPr sz="1000">
                <a:solidFill>
                  <a:schemeClr val="tx1"/>
                </a:solidFill>
                <a:latin typeface="Arial" charset="0"/>
                <a:ea typeface="Arial Unicode MS" pitchFamily="34" charset="-128"/>
                <a:cs typeface="Arial Unicode MS" pitchFamily="34" charset="-128"/>
              </a:defRPr>
            </a:lvl9pPr>
          </a:lstStyle>
          <a:p>
            <a:pPr algn="ctr" defTabSz="358775" eaLnBrk="1" fontAlgn="base" hangingPunct="1">
              <a:spcBef>
                <a:spcPct val="40000"/>
              </a:spcBef>
              <a:spcAft>
                <a:spcPct val="0"/>
              </a:spcAft>
              <a:buClr>
                <a:prstClr val="white"/>
              </a:buClr>
            </a:pPr>
            <a:r>
              <a:rPr lang="en-GB" sz="1200" dirty="0">
                <a:solidFill>
                  <a:prstClr val="white"/>
                </a:solidFill>
                <a:latin typeface="ING Me"/>
              </a:rPr>
              <a:t>Principles of the </a:t>
            </a:r>
            <a:r>
              <a:rPr lang="en-GB" sz="1200" dirty="0" smtClean="0">
                <a:solidFill>
                  <a:prstClr val="white"/>
                </a:solidFill>
                <a:latin typeface="ING Me"/>
              </a:rPr>
              <a:t>Trade Receivables Purchase Programmes</a:t>
            </a:r>
            <a:endParaRPr lang="en-GB" sz="1200" dirty="0">
              <a:solidFill>
                <a:prstClr val="white"/>
              </a:solidFill>
              <a:latin typeface="ING Me"/>
            </a:endParaRPr>
          </a:p>
        </p:txBody>
      </p:sp>
      <p:sp>
        <p:nvSpPr>
          <p:cNvPr id="43" name="Rounded Rectangle 42"/>
          <p:cNvSpPr/>
          <p:nvPr/>
        </p:nvSpPr>
        <p:spPr>
          <a:xfrm>
            <a:off x="1952443" y="1214464"/>
            <a:ext cx="6796021" cy="990400"/>
          </a:xfrm>
          <a:prstGeom prst="roundRect">
            <a:avLst>
              <a:gd name="adj" fmla="val 9178"/>
            </a:avLst>
          </a:prstGeom>
          <a:noFill/>
          <a:ln w="12700">
            <a:solidFill>
              <a:schemeClr val="accent1"/>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6" name="Rounded Rectangle 45"/>
          <p:cNvSpPr/>
          <p:nvPr/>
        </p:nvSpPr>
        <p:spPr>
          <a:xfrm>
            <a:off x="1959686" y="2376310"/>
            <a:ext cx="6796021" cy="1196706"/>
          </a:xfrm>
          <a:prstGeom prst="roundRect">
            <a:avLst>
              <a:gd name="adj" fmla="val 9178"/>
            </a:avLst>
          </a:prstGeom>
          <a:noFill/>
          <a:ln w="12700">
            <a:solidFill>
              <a:schemeClr val="accent4"/>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3" name="TextBox 22"/>
          <p:cNvSpPr txBox="1"/>
          <p:nvPr/>
        </p:nvSpPr>
        <p:spPr>
          <a:xfrm>
            <a:off x="2080992" y="3842064"/>
            <a:ext cx="6574043" cy="1071062"/>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lvl="2" algn="just">
              <a:buClr>
                <a:schemeClr val="accent6"/>
              </a:buClr>
            </a:pPr>
            <a:r>
              <a:rPr lang="en-GB" dirty="0"/>
              <a:t>Ring-fencing, </a:t>
            </a:r>
            <a:r>
              <a:rPr lang="en-GB" b="1" dirty="0"/>
              <a:t>true sale </a:t>
            </a:r>
            <a:r>
              <a:rPr lang="en-GB" dirty="0"/>
              <a:t>of the pool of receivables </a:t>
            </a:r>
          </a:p>
          <a:p>
            <a:pPr lvl="2" algn="just">
              <a:buClr>
                <a:schemeClr val="accent6"/>
              </a:buClr>
            </a:pPr>
            <a:r>
              <a:rPr lang="en-GB" dirty="0"/>
              <a:t>Credit enhancement provided by dynamic </a:t>
            </a:r>
            <a:r>
              <a:rPr lang="en-GB" b="1" dirty="0"/>
              <a:t>reserves</a:t>
            </a:r>
            <a:r>
              <a:rPr lang="en-GB" dirty="0"/>
              <a:t> in the form of over-collateralisation or by credit insurances</a:t>
            </a:r>
          </a:p>
          <a:p>
            <a:pPr lvl="2" algn="just">
              <a:buClr>
                <a:schemeClr val="accent6"/>
              </a:buClr>
            </a:pPr>
            <a:r>
              <a:rPr lang="en-GB" dirty="0"/>
              <a:t>Structural mechanisms activated by pool performance triggers, rating triggers or financial covenants</a:t>
            </a:r>
          </a:p>
        </p:txBody>
      </p:sp>
      <p:sp>
        <p:nvSpPr>
          <p:cNvPr id="24" name="Rounded Rectangle 23"/>
          <p:cNvSpPr/>
          <p:nvPr/>
        </p:nvSpPr>
        <p:spPr>
          <a:xfrm>
            <a:off x="395562" y="3758704"/>
            <a:ext cx="1505051" cy="1245628"/>
          </a:xfrm>
          <a:prstGeom prst="roundRect">
            <a:avLst>
              <a:gd name="adj" fmla="val 9178"/>
            </a:avLst>
          </a:prstGeom>
          <a:solidFill>
            <a:schemeClr val="accent6"/>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solidFill>
                <a:schemeClr val="bg1"/>
              </a:solidFill>
              <a:cs typeface="Arial" panose="020B0604020202020204" pitchFamily="34" charset="0"/>
            </a:endParaRPr>
          </a:p>
        </p:txBody>
      </p:sp>
      <p:sp>
        <p:nvSpPr>
          <p:cNvPr id="25" name="Rectangle 24"/>
          <p:cNvSpPr/>
          <p:nvPr/>
        </p:nvSpPr>
        <p:spPr>
          <a:xfrm>
            <a:off x="395562" y="3873686"/>
            <a:ext cx="1529665" cy="1015663"/>
          </a:xfrm>
          <a:prstGeom prst="rect">
            <a:avLst/>
          </a:prstGeom>
        </p:spPr>
        <p:txBody>
          <a:bodyPr wrap="square" anchor="ctr">
            <a:spAutoFit/>
          </a:bodyPr>
          <a:lstStyle/>
          <a:p>
            <a:pPr algn="ctr">
              <a:spcBef>
                <a:spcPct val="0"/>
              </a:spcBef>
            </a:pPr>
            <a:r>
              <a:rPr lang="en-GB" sz="1200" kern="0" dirty="0">
                <a:solidFill>
                  <a:srgbClr val="F8F8F8"/>
                </a:solidFill>
                <a:ea typeface="Arial Unicode MS" pitchFamily="34" charset="-128"/>
                <a:cs typeface="Arial Unicode MS" pitchFamily="34" charset="-128"/>
              </a:rPr>
              <a:t>Structures mitigate the traditional credit risk and enhance the transaction rating</a:t>
            </a:r>
          </a:p>
        </p:txBody>
      </p:sp>
      <p:sp>
        <p:nvSpPr>
          <p:cNvPr id="26" name="Rounded Rectangle 25"/>
          <p:cNvSpPr/>
          <p:nvPr/>
        </p:nvSpPr>
        <p:spPr>
          <a:xfrm>
            <a:off x="1970005" y="3751279"/>
            <a:ext cx="6796021" cy="1253053"/>
          </a:xfrm>
          <a:prstGeom prst="roundRect">
            <a:avLst>
              <a:gd name="adj" fmla="val 5717"/>
            </a:avLst>
          </a:prstGeom>
          <a:noFill/>
          <a:ln w="12700">
            <a:solidFill>
              <a:schemeClr val="accent6"/>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7" name="TextBox 26"/>
          <p:cNvSpPr txBox="1"/>
          <p:nvPr/>
        </p:nvSpPr>
        <p:spPr>
          <a:xfrm>
            <a:off x="2063430" y="5303719"/>
            <a:ext cx="6574043" cy="443198"/>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lvl="2" algn="just">
              <a:buClr>
                <a:schemeClr val="accent5"/>
              </a:buClr>
            </a:pPr>
            <a:r>
              <a:rPr lang="en-GB" dirty="0"/>
              <a:t>Analysis of the pool historical performance and the transaction structural features</a:t>
            </a:r>
          </a:p>
          <a:p>
            <a:pPr lvl="2" algn="just">
              <a:buClr>
                <a:schemeClr val="accent5"/>
              </a:buClr>
            </a:pPr>
            <a:r>
              <a:rPr lang="en-GB" dirty="0" smtClean="0"/>
              <a:t>No </a:t>
            </a:r>
            <a:r>
              <a:rPr lang="en-GB" dirty="0"/>
              <a:t>formal rating required </a:t>
            </a:r>
          </a:p>
        </p:txBody>
      </p:sp>
      <p:sp>
        <p:nvSpPr>
          <p:cNvPr id="28" name="Rounded Rectangle 27"/>
          <p:cNvSpPr/>
          <p:nvPr/>
        </p:nvSpPr>
        <p:spPr>
          <a:xfrm>
            <a:off x="377999" y="5220358"/>
            <a:ext cx="1505052" cy="872938"/>
          </a:xfrm>
          <a:prstGeom prst="roundRect">
            <a:avLst>
              <a:gd name="adj" fmla="val 13661"/>
            </a:avLst>
          </a:prstGeom>
          <a:solidFill>
            <a:schemeClr val="accent5"/>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solidFill>
                <a:schemeClr val="bg1"/>
              </a:solidFill>
              <a:cs typeface="Arial" panose="020B0604020202020204" pitchFamily="34" charset="0"/>
            </a:endParaRPr>
          </a:p>
        </p:txBody>
      </p:sp>
      <p:sp>
        <p:nvSpPr>
          <p:cNvPr id="30" name="Rectangle 29"/>
          <p:cNvSpPr/>
          <p:nvPr/>
        </p:nvSpPr>
        <p:spPr>
          <a:xfrm>
            <a:off x="387768" y="5333661"/>
            <a:ext cx="1500359" cy="646331"/>
          </a:xfrm>
          <a:prstGeom prst="rect">
            <a:avLst/>
          </a:prstGeom>
        </p:spPr>
        <p:txBody>
          <a:bodyPr wrap="square" anchor="ctr">
            <a:spAutoFit/>
          </a:bodyPr>
          <a:lstStyle/>
          <a:p>
            <a:pPr algn="ctr">
              <a:spcBef>
                <a:spcPct val="0"/>
              </a:spcBef>
            </a:pPr>
            <a:r>
              <a:rPr lang="en-GB" sz="1200" kern="0" dirty="0">
                <a:solidFill>
                  <a:srgbClr val="F8F8F8"/>
                </a:solidFill>
                <a:ea typeface="Arial Unicode MS" pitchFamily="34" charset="-128"/>
                <a:cs typeface="Arial Unicode MS" pitchFamily="34" charset="-128"/>
              </a:rPr>
              <a:t>Structures set up in accordance with S&amp;P methodology</a:t>
            </a:r>
          </a:p>
        </p:txBody>
      </p:sp>
      <p:sp>
        <p:nvSpPr>
          <p:cNvPr id="33" name="Rounded Rectangle 32"/>
          <p:cNvSpPr/>
          <p:nvPr/>
        </p:nvSpPr>
        <p:spPr>
          <a:xfrm>
            <a:off x="1962761" y="5220357"/>
            <a:ext cx="6796021" cy="872939"/>
          </a:xfrm>
          <a:prstGeom prst="roundRect">
            <a:avLst>
              <a:gd name="adj" fmla="val 5717"/>
            </a:avLst>
          </a:prstGeom>
          <a:noFill/>
          <a:ln w="12700">
            <a:solidFill>
              <a:schemeClr val="accent5"/>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Tree>
    <p:extLst>
      <p:ext uri="{BB962C8B-B14F-4D97-AF65-F5344CB8AC3E}">
        <p14:creationId xmlns:p14="http://schemas.microsoft.com/office/powerpoint/2010/main" val="1704463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8"/>
          <p:cNvSpPr>
            <a:spLocks noChangeAspect="1" noChangeArrowheads="1"/>
          </p:cNvSpPr>
          <p:nvPr/>
        </p:nvSpPr>
        <p:spPr bwMode="auto">
          <a:xfrm>
            <a:off x="357382" y="1260710"/>
            <a:ext cx="4070602" cy="2203430"/>
          </a:xfrm>
          <a:prstGeom prst="rect">
            <a:avLst/>
          </a:prstGeom>
          <a:gradFill flip="none" rotWithShape="1">
            <a:gsLst>
              <a:gs pos="0">
                <a:schemeClr val="accent6"/>
              </a:gs>
              <a:gs pos="80000">
                <a:schemeClr val="bg1">
                  <a:lumMod val="100000"/>
                </a:schemeClr>
              </a:gs>
            </a:gsLst>
            <a:lin ang="14400000" scaled="0"/>
            <a:tileRect/>
          </a:gradFill>
          <a:ln>
            <a:noFill/>
          </a:ln>
          <a:effectLst/>
          <a:extLst/>
        </p:spPr>
        <p:txBody>
          <a:bodyPr wrap="none" anchor="ctr"/>
          <a:lstStyle/>
          <a:p>
            <a:pPr lvl="1"/>
            <a:endParaRPr lang="en-GB" altLang="de-DE" dirty="0">
              <a:solidFill>
                <a:srgbClr val="000000"/>
              </a:solidFill>
            </a:endParaRPr>
          </a:p>
        </p:txBody>
      </p:sp>
      <p:sp>
        <p:nvSpPr>
          <p:cNvPr id="41" name="Rectangle 7"/>
          <p:cNvSpPr>
            <a:spLocks noChangeAspect="1" noChangeArrowheads="1"/>
          </p:cNvSpPr>
          <p:nvPr/>
        </p:nvSpPr>
        <p:spPr bwMode="auto">
          <a:xfrm>
            <a:off x="362550" y="3583788"/>
            <a:ext cx="4065434" cy="2221475"/>
          </a:xfrm>
          <a:prstGeom prst="rect">
            <a:avLst/>
          </a:prstGeom>
          <a:gradFill flip="none" rotWithShape="1">
            <a:gsLst>
              <a:gs pos="0">
                <a:schemeClr val="accent5"/>
              </a:gs>
              <a:gs pos="80000">
                <a:schemeClr val="bg1">
                  <a:lumMod val="100000"/>
                </a:schemeClr>
              </a:gs>
            </a:gsLst>
            <a:lin ang="8400000" scaled="0"/>
            <a:tileRect/>
          </a:gradFill>
          <a:ln>
            <a:noFill/>
          </a:ln>
          <a:effectLst/>
          <a:extLst/>
        </p:spPr>
        <p:txBody>
          <a:bodyPr wrap="none" anchor="ctr"/>
          <a:lstStyle/>
          <a:p>
            <a:pPr algn="ctr" fontAlgn="base">
              <a:spcBef>
                <a:spcPct val="0"/>
              </a:spcBef>
              <a:spcAft>
                <a:spcPct val="0"/>
              </a:spcAft>
            </a:pPr>
            <a:endParaRPr lang="en-US" sz="1000" b="1" kern="0" dirty="0">
              <a:solidFill>
                <a:srgbClr val="000000"/>
              </a:solidFill>
              <a:ea typeface="Arial Unicode MS"/>
              <a:cs typeface="Arial Unicode MS"/>
            </a:endParaRPr>
          </a:p>
        </p:txBody>
      </p:sp>
      <p:sp>
        <p:nvSpPr>
          <p:cNvPr id="40" name="Rectangle 5"/>
          <p:cNvSpPr>
            <a:spLocks noChangeAspect="1" noChangeArrowheads="1"/>
          </p:cNvSpPr>
          <p:nvPr/>
        </p:nvSpPr>
        <p:spPr bwMode="auto">
          <a:xfrm>
            <a:off x="4559738" y="3583789"/>
            <a:ext cx="4188726" cy="2221475"/>
          </a:xfrm>
          <a:prstGeom prst="rect">
            <a:avLst/>
          </a:prstGeom>
          <a:gradFill flip="none" rotWithShape="1">
            <a:gsLst>
              <a:gs pos="0">
                <a:schemeClr val="accent1"/>
              </a:gs>
              <a:gs pos="80000">
                <a:schemeClr val="bg1">
                  <a:lumMod val="100000"/>
                </a:schemeClr>
              </a:gs>
            </a:gsLst>
            <a:lin ang="3000000" scaled="0"/>
            <a:tileRect/>
          </a:gradFill>
          <a:ln>
            <a:noFill/>
          </a:ln>
          <a:effectLst/>
          <a:extLst/>
        </p:spPr>
        <p:txBody>
          <a:bodyPr wrap="none" anchor="ctr"/>
          <a:lstStyle/>
          <a:p>
            <a:pPr algn="ctr" fontAlgn="base">
              <a:spcBef>
                <a:spcPct val="0"/>
              </a:spcBef>
              <a:spcAft>
                <a:spcPct val="0"/>
              </a:spcAft>
            </a:pPr>
            <a:endParaRPr lang="en-US" sz="1000" b="1" kern="0" dirty="0">
              <a:solidFill>
                <a:srgbClr val="000000"/>
              </a:solidFill>
              <a:ea typeface="Arial Unicode MS"/>
              <a:cs typeface="Arial Unicode MS"/>
            </a:endParaRPr>
          </a:p>
        </p:txBody>
      </p:sp>
      <p:sp>
        <p:nvSpPr>
          <p:cNvPr id="39" name="Rectangle 6"/>
          <p:cNvSpPr>
            <a:spLocks noChangeAspect="1" noChangeArrowheads="1"/>
          </p:cNvSpPr>
          <p:nvPr/>
        </p:nvSpPr>
        <p:spPr bwMode="auto">
          <a:xfrm>
            <a:off x="4560058" y="1262245"/>
            <a:ext cx="4185763" cy="2201895"/>
          </a:xfrm>
          <a:prstGeom prst="rect">
            <a:avLst/>
          </a:prstGeom>
          <a:gradFill flip="none" rotWithShape="1">
            <a:gsLst>
              <a:gs pos="0">
                <a:schemeClr val="accent4"/>
              </a:gs>
              <a:gs pos="80000">
                <a:schemeClr val="bg1">
                  <a:lumMod val="100000"/>
                </a:schemeClr>
              </a:gs>
            </a:gsLst>
            <a:lin ang="19200000" scaled="0"/>
            <a:tileRect/>
          </a:gradFill>
          <a:ln>
            <a:noFill/>
          </a:ln>
          <a:effectLst/>
          <a:extLst/>
        </p:spPr>
        <p:txBody>
          <a:bodyPr wrap="none" anchor="ctr"/>
          <a:lstStyle/>
          <a:p>
            <a:pPr algn="ctr" fontAlgn="base">
              <a:spcBef>
                <a:spcPct val="0"/>
              </a:spcBef>
              <a:spcAft>
                <a:spcPct val="0"/>
              </a:spcAft>
              <a:defRPr/>
            </a:pPr>
            <a:endParaRPr lang="en-US" sz="1000" b="1" kern="0" dirty="0">
              <a:solidFill>
                <a:srgbClr val="000000"/>
              </a:solidFill>
              <a:ea typeface="Arial Unicode MS"/>
              <a:cs typeface="Arial Unicode MS"/>
            </a:endParaRPr>
          </a:p>
        </p:txBody>
      </p:sp>
      <p:graphicFrame>
        <p:nvGraphicFramePr>
          <p:cNvPr id="4" name="Diagram 3"/>
          <p:cNvGraphicFramePr/>
          <p:nvPr>
            <p:extLst/>
          </p:nvPr>
        </p:nvGraphicFramePr>
        <p:xfrm>
          <a:off x="1259632" y="1649701"/>
          <a:ext cx="6480720" cy="3766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3" name="Rectangle 42"/>
          <p:cNvSpPr/>
          <p:nvPr/>
        </p:nvSpPr>
        <p:spPr>
          <a:xfrm>
            <a:off x="454010" y="1433935"/>
            <a:ext cx="3829957" cy="1785104"/>
          </a:xfrm>
          <a:prstGeom prst="rect">
            <a:avLst/>
          </a:prstGeom>
        </p:spPr>
        <p:txBody>
          <a:bodyPr wrap="square" lIns="0" tIns="0" rIns="0" bIns="0" anchor="t">
            <a:spAutoFit/>
          </a:bodyPr>
          <a:lstStyle/>
          <a:p>
            <a:pPr marL="357188" lvl="2" indent="-179388" fontAlgn="base">
              <a:spcBef>
                <a:spcPct val="40000"/>
              </a:spcBef>
              <a:spcAft>
                <a:spcPct val="0"/>
              </a:spcAft>
              <a:buClr>
                <a:srgbClr val="D0D93C"/>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Mitigant against the risk of obligor delinquency and default</a:t>
            </a:r>
          </a:p>
          <a:p>
            <a:pPr marL="357188" lvl="2" indent="-179388" fontAlgn="base">
              <a:spcBef>
                <a:spcPct val="40000"/>
              </a:spcBef>
              <a:spcAft>
                <a:spcPct val="0"/>
              </a:spcAft>
              <a:buClr>
                <a:srgbClr val="D0D93C"/>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Historic delinquency and write-off performance = best indicator of portfolio credit quality</a:t>
            </a:r>
          </a:p>
          <a:p>
            <a:pPr marL="357188" lvl="2" indent="-179388" fontAlgn="base">
              <a:spcBef>
                <a:spcPct val="40000"/>
              </a:spcBef>
              <a:spcAft>
                <a:spcPct val="0"/>
              </a:spcAft>
              <a:buClr>
                <a:srgbClr val="D0D93C"/>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Reserve size based on portfolio’s historical </a:t>
            </a:r>
            <a:r>
              <a:rPr lang="en-US" altLang="de-DE" sz="1000" kern="0" dirty="0" smtClean="0">
                <a:solidFill>
                  <a:srgbClr val="000000"/>
                </a:solidFill>
                <a:ea typeface="Arial Unicode MS" pitchFamily="34" charset="-128"/>
                <a:cs typeface="Arial Unicode MS" pitchFamily="34" charset="-128"/>
              </a:rPr>
              <a:t/>
            </a:r>
            <a:br>
              <a:rPr lang="en-US" altLang="de-DE" sz="1000" kern="0" dirty="0" smtClean="0">
                <a:solidFill>
                  <a:srgbClr val="000000"/>
                </a:solidFill>
                <a:ea typeface="Arial Unicode MS" pitchFamily="34" charset="-128"/>
                <a:cs typeface="Arial Unicode MS" pitchFamily="34" charset="-128"/>
              </a:rPr>
            </a:br>
            <a:r>
              <a:rPr lang="en-US" altLang="de-DE" sz="1000" kern="0" dirty="0" smtClean="0">
                <a:solidFill>
                  <a:srgbClr val="000000"/>
                </a:solidFill>
                <a:ea typeface="Arial Unicode MS" pitchFamily="34" charset="-128"/>
                <a:cs typeface="Arial Unicode MS" pitchFamily="34" charset="-128"/>
              </a:rPr>
              <a:t>performance</a:t>
            </a:r>
            <a:endParaRPr lang="en-US" altLang="de-DE" sz="1000" kern="0" dirty="0">
              <a:solidFill>
                <a:srgbClr val="000000"/>
              </a:solidFill>
              <a:ea typeface="Arial Unicode MS" pitchFamily="34" charset="-128"/>
              <a:cs typeface="Arial Unicode MS" pitchFamily="34" charset="-128"/>
            </a:endParaRPr>
          </a:p>
          <a:p>
            <a:pPr marL="357188" lvl="2" indent="-179388" fontAlgn="base">
              <a:spcBef>
                <a:spcPct val="40000"/>
              </a:spcBef>
              <a:spcAft>
                <a:spcPct val="0"/>
              </a:spcAft>
              <a:buClr>
                <a:srgbClr val="D0D93C"/>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Reserve is dynamic and adjusted </a:t>
            </a:r>
            <a:r>
              <a:rPr lang="en-US" altLang="de-DE" sz="1000" kern="0" dirty="0" smtClean="0">
                <a:solidFill>
                  <a:srgbClr val="000000"/>
                </a:solidFill>
                <a:ea typeface="Arial Unicode MS" pitchFamily="34" charset="-128"/>
                <a:cs typeface="Arial Unicode MS" pitchFamily="34" charset="-128"/>
              </a:rPr>
              <a:t/>
            </a:r>
            <a:br>
              <a:rPr lang="en-US" altLang="de-DE" sz="1000" kern="0" dirty="0" smtClean="0">
                <a:solidFill>
                  <a:srgbClr val="000000"/>
                </a:solidFill>
                <a:ea typeface="Arial Unicode MS" pitchFamily="34" charset="-128"/>
                <a:cs typeface="Arial Unicode MS" pitchFamily="34" charset="-128"/>
              </a:rPr>
            </a:br>
            <a:r>
              <a:rPr lang="en-US" altLang="de-DE" sz="1000" kern="0" dirty="0" smtClean="0">
                <a:solidFill>
                  <a:srgbClr val="000000"/>
                </a:solidFill>
                <a:ea typeface="Arial Unicode MS" pitchFamily="34" charset="-128"/>
                <a:cs typeface="Arial Unicode MS" pitchFamily="34" charset="-128"/>
              </a:rPr>
              <a:t>periodically </a:t>
            </a:r>
            <a:r>
              <a:rPr lang="en-US" altLang="de-DE" sz="1000" kern="0" dirty="0">
                <a:solidFill>
                  <a:srgbClr val="000000"/>
                </a:solidFill>
                <a:ea typeface="Arial Unicode MS" pitchFamily="34" charset="-128"/>
                <a:cs typeface="Arial Unicode MS" pitchFamily="34" charset="-128"/>
              </a:rPr>
              <a:t>(typically monthly)</a:t>
            </a:r>
          </a:p>
          <a:p>
            <a:pPr marL="357188" lvl="2" indent="-179388" fontAlgn="base">
              <a:spcBef>
                <a:spcPct val="40000"/>
              </a:spcBef>
              <a:spcAft>
                <a:spcPct val="0"/>
              </a:spcAft>
              <a:buClr>
                <a:srgbClr val="D0D93C"/>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Is partially or totally replaced by an </a:t>
            </a:r>
            <a:r>
              <a:rPr lang="en-US" altLang="de-DE" sz="1000" kern="0" dirty="0" smtClean="0">
                <a:solidFill>
                  <a:srgbClr val="000000"/>
                </a:solidFill>
                <a:ea typeface="Arial Unicode MS" pitchFamily="34" charset="-128"/>
                <a:cs typeface="Arial Unicode MS" pitchFamily="34" charset="-128"/>
              </a:rPr>
              <a:t/>
            </a:r>
            <a:br>
              <a:rPr lang="en-US" altLang="de-DE" sz="1000" kern="0" dirty="0" smtClean="0">
                <a:solidFill>
                  <a:srgbClr val="000000"/>
                </a:solidFill>
                <a:ea typeface="Arial Unicode MS" pitchFamily="34" charset="-128"/>
                <a:cs typeface="Arial Unicode MS" pitchFamily="34" charset="-128"/>
              </a:rPr>
            </a:br>
            <a:r>
              <a:rPr lang="en-US" altLang="de-DE" sz="1000" kern="0" dirty="0" smtClean="0">
                <a:solidFill>
                  <a:srgbClr val="000000"/>
                </a:solidFill>
                <a:ea typeface="Arial Unicode MS" pitchFamily="34" charset="-128"/>
                <a:cs typeface="Arial Unicode MS" pitchFamily="34" charset="-128"/>
              </a:rPr>
              <a:t>insurance </a:t>
            </a:r>
            <a:r>
              <a:rPr lang="en-US" altLang="de-DE" sz="1000" kern="0" dirty="0">
                <a:solidFill>
                  <a:srgbClr val="000000"/>
                </a:solidFill>
                <a:ea typeface="Arial Unicode MS" pitchFamily="34" charset="-128"/>
                <a:cs typeface="Arial Unicode MS" pitchFamily="34" charset="-128"/>
              </a:rPr>
              <a:t>policy for the Building </a:t>
            </a:r>
            <a:r>
              <a:rPr lang="en-US" altLang="de-DE" sz="1000" kern="0" dirty="0" smtClean="0">
                <a:solidFill>
                  <a:srgbClr val="000000"/>
                </a:solidFill>
                <a:ea typeface="Arial Unicode MS" pitchFamily="34" charset="-128"/>
                <a:cs typeface="Arial Unicode MS" pitchFamily="34" charset="-128"/>
              </a:rPr>
              <a:t/>
            </a:r>
            <a:br>
              <a:rPr lang="en-US" altLang="de-DE" sz="1000" kern="0" dirty="0" smtClean="0">
                <a:solidFill>
                  <a:srgbClr val="000000"/>
                </a:solidFill>
                <a:ea typeface="Arial Unicode MS" pitchFamily="34" charset="-128"/>
                <a:cs typeface="Arial Unicode MS" pitchFamily="34" charset="-128"/>
              </a:rPr>
            </a:br>
            <a:r>
              <a:rPr lang="en-US" altLang="de-DE" sz="1000" kern="0" dirty="0" smtClean="0">
                <a:solidFill>
                  <a:srgbClr val="000000"/>
                </a:solidFill>
                <a:ea typeface="Arial Unicode MS" pitchFamily="34" charset="-128"/>
                <a:cs typeface="Arial Unicode MS" pitchFamily="34" charset="-128"/>
              </a:rPr>
              <a:t>and </a:t>
            </a:r>
            <a:r>
              <a:rPr lang="en-US" altLang="de-DE" sz="1000" kern="0" dirty="0">
                <a:solidFill>
                  <a:srgbClr val="000000"/>
                </a:solidFill>
                <a:ea typeface="Arial Unicode MS" pitchFamily="34" charset="-128"/>
                <a:cs typeface="Arial Unicode MS" pitchFamily="34" charset="-128"/>
              </a:rPr>
              <a:t>Industrial Portfolio</a:t>
            </a:r>
          </a:p>
        </p:txBody>
      </p:sp>
      <p:sp>
        <p:nvSpPr>
          <p:cNvPr id="44" name="Rectangle 43"/>
          <p:cNvSpPr/>
          <p:nvPr/>
        </p:nvSpPr>
        <p:spPr>
          <a:xfrm>
            <a:off x="4427984" y="1409694"/>
            <a:ext cx="4117990" cy="1938992"/>
          </a:xfrm>
          <a:prstGeom prst="rect">
            <a:avLst/>
          </a:prstGeom>
        </p:spPr>
        <p:txBody>
          <a:bodyPr wrap="square" lIns="0" tIns="0" rIns="0" bIns="0" anchor="t">
            <a:spAutoFit/>
          </a:bodyPr>
          <a:lstStyle/>
          <a:p>
            <a:pPr marL="357188" lvl="2" indent="-179388" algn="just" fontAlgn="base">
              <a:spcBef>
                <a:spcPct val="40000"/>
              </a:spcBef>
              <a:spcAft>
                <a:spcPct val="0"/>
              </a:spcAft>
              <a:buClr>
                <a:schemeClr val="accent4"/>
              </a:buClr>
              <a:buFont typeface="Arial" panose="020B0604020202020204" pitchFamily="34" charset="0"/>
              <a:buChar char="•"/>
              <a:defRPr/>
            </a:pPr>
            <a:r>
              <a:rPr lang="en-US" altLang="de-DE" sz="1000" kern="0" dirty="0" smtClean="0">
                <a:solidFill>
                  <a:srgbClr val="000000"/>
                </a:solidFill>
                <a:ea typeface="Arial Unicode MS" pitchFamily="34" charset="-128"/>
                <a:cs typeface="Arial Unicode MS" pitchFamily="34" charset="-128"/>
              </a:rPr>
              <a:t>Mitigant </a:t>
            </a:r>
            <a:r>
              <a:rPr lang="en-US" altLang="de-DE" sz="1000" kern="0" dirty="0">
                <a:solidFill>
                  <a:srgbClr val="000000"/>
                </a:solidFill>
                <a:ea typeface="Arial Unicode MS" pitchFamily="34" charset="-128"/>
                <a:cs typeface="Arial Unicode MS" pitchFamily="34" charset="-128"/>
              </a:rPr>
              <a:t>against any non-cash reduction to a receivable balance not due to default or write-off (product returns, cash </a:t>
            </a:r>
            <a:r>
              <a:rPr lang="en-US" altLang="de-DE" sz="1000" kern="0" dirty="0" smtClean="0">
                <a:solidFill>
                  <a:srgbClr val="000000"/>
                </a:solidFill>
                <a:ea typeface="Arial Unicode MS" pitchFamily="34" charset="-128"/>
                <a:cs typeface="Arial Unicode MS" pitchFamily="34" charset="-128"/>
              </a:rPr>
              <a:t> discounts</a:t>
            </a:r>
            <a:r>
              <a:rPr lang="en-US" altLang="de-DE" sz="1000" kern="0" dirty="0">
                <a:solidFill>
                  <a:srgbClr val="000000"/>
                </a:solidFill>
                <a:ea typeface="Arial Unicode MS" pitchFamily="34" charset="-128"/>
                <a:cs typeface="Arial Unicode MS" pitchFamily="34" charset="-128"/>
              </a:rPr>
              <a:t>, </a:t>
            </a:r>
            <a:r>
              <a:rPr lang="en-US" altLang="de-DE" sz="1000" kern="0" dirty="0" smtClean="0">
                <a:solidFill>
                  <a:srgbClr val="000000"/>
                </a:solidFill>
                <a:ea typeface="Arial Unicode MS" pitchFamily="34" charset="-128"/>
                <a:cs typeface="Arial Unicode MS" pitchFamily="34" charset="-128"/>
              </a:rPr>
              <a:t>	pricing </a:t>
            </a:r>
            <a:r>
              <a:rPr lang="en-US" altLang="de-DE" sz="1000" kern="0" dirty="0">
                <a:solidFill>
                  <a:srgbClr val="000000"/>
                </a:solidFill>
                <a:ea typeface="Arial Unicode MS" pitchFamily="34" charset="-128"/>
                <a:cs typeface="Arial Unicode MS" pitchFamily="34" charset="-128"/>
              </a:rPr>
              <a:t>disputes, billing errors….)</a:t>
            </a:r>
          </a:p>
          <a:p>
            <a:pPr marL="1263650" lvl="4" indent="-171450" algn="just" fontAlgn="base">
              <a:spcBef>
                <a:spcPct val="40000"/>
              </a:spcBef>
              <a:spcAft>
                <a:spcPct val="0"/>
              </a:spcAft>
              <a:buClr>
                <a:schemeClr val="accent4"/>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Risk linked to the </a:t>
            </a:r>
            <a:r>
              <a:rPr lang="en-US" altLang="de-DE" sz="1000" kern="0" dirty="0" err="1" smtClean="0">
                <a:solidFill>
                  <a:srgbClr val="000000"/>
                </a:solidFill>
                <a:ea typeface="Arial Unicode MS" pitchFamily="34" charset="-128"/>
                <a:cs typeface="Arial Unicode MS" pitchFamily="34" charset="-128"/>
              </a:rPr>
              <a:t>Viohalco</a:t>
            </a:r>
            <a:r>
              <a:rPr lang="en-US" altLang="de-DE" sz="1000" kern="0" dirty="0" smtClean="0">
                <a:solidFill>
                  <a:srgbClr val="000000"/>
                </a:solidFill>
                <a:ea typeface="Arial Unicode MS" pitchFamily="34" charset="-128"/>
                <a:cs typeface="Arial Unicode MS" pitchFamily="34" charset="-128"/>
              </a:rPr>
              <a:t> </a:t>
            </a:r>
            <a:r>
              <a:rPr lang="en-US" altLang="de-DE" sz="1000" kern="0" dirty="0">
                <a:solidFill>
                  <a:srgbClr val="000000"/>
                </a:solidFill>
                <a:ea typeface="Arial Unicode MS" pitchFamily="34" charset="-128"/>
                <a:cs typeface="Arial Unicode MS" pitchFamily="34" charset="-128"/>
              </a:rPr>
              <a:t>and not the portfolio</a:t>
            </a:r>
          </a:p>
          <a:p>
            <a:pPr marL="1548000" lvl="4" indent="-179388" algn="just" fontAlgn="base">
              <a:spcBef>
                <a:spcPct val="40000"/>
              </a:spcBef>
              <a:spcAft>
                <a:spcPct val="0"/>
              </a:spcAft>
              <a:buClr>
                <a:schemeClr val="accent4"/>
              </a:buClr>
              <a:buFont typeface="Arial" panose="020B0604020202020204" pitchFamily="34" charset="0"/>
              <a:buChar char="•"/>
              <a:defRPr/>
            </a:pPr>
            <a:r>
              <a:rPr lang="en-US" altLang="de-DE" sz="1000" kern="0" dirty="0" smtClean="0">
                <a:solidFill>
                  <a:srgbClr val="000000"/>
                </a:solidFill>
                <a:ea typeface="Arial Unicode MS" pitchFamily="34" charset="-128"/>
                <a:cs typeface="Arial Unicode MS" pitchFamily="34" charset="-128"/>
              </a:rPr>
              <a:t>Recourse </a:t>
            </a:r>
            <a:r>
              <a:rPr lang="en-US" altLang="de-DE" sz="1000" kern="0" dirty="0">
                <a:solidFill>
                  <a:srgbClr val="000000"/>
                </a:solidFill>
                <a:ea typeface="Arial Unicode MS" pitchFamily="34" charset="-128"/>
                <a:cs typeface="Arial Unicode MS" pitchFamily="34" charset="-128"/>
              </a:rPr>
              <a:t>on </a:t>
            </a:r>
            <a:r>
              <a:rPr lang="en-US" altLang="de-DE" sz="1000" kern="0" dirty="0" err="1" smtClean="0">
                <a:solidFill>
                  <a:srgbClr val="000000"/>
                </a:solidFill>
                <a:ea typeface="Arial Unicode MS" pitchFamily="34" charset="-128"/>
                <a:cs typeface="Arial Unicode MS" pitchFamily="34" charset="-128"/>
              </a:rPr>
              <a:t>Viohalco</a:t>
            </a:r>
            <a:r>
              <a:rPr lang="en-US" altLang="de-DE" sz="1000" kern="0" dirty="0" smtClean="0">
                <a:solidFill>
                  <a:srgbClr val="000000"/>
                </a:solidFill>
                <a:ea typeface="Arial Unicode MS" pitchFamily="34" charset="-128"/>
                <a:cs typeface="Arial Unicode MS" pitchFamily="34" charset="-128"/>
              </a:rPr>
              <a:t> </a:t>
            </a:r>
            <a:r>
              <a:rPr lang="en-US" altLang="de-DE" sz="1000" kern="0" dirty="0">
                <a:solidFill>
                  <a:srgbClr val="000000"/>
                </a:solidFill>
                <a:ea typeface="Arial Unicode MS" pitchFamily="34" charset="-128"/>
                <a:cs typeface="Arial Unicode MS" pitchFamily="34" charset="-128"/>
              </a:rPr>
              <a:t>for dilution risk materializes when </a:t>
            </a:r>
            <a:r>
              <a:rPr lang="en-US" altLang="de-DE" sz="1000" kern="0" dirty="0" err="1" smtClean="0">
                <a:solidFill>
                  <a:srgbClr val="000000"/>
                </a:solidFill>
                <a:ea typeface="Arial Unicode MS" pitchFamily="34" charset="-128"/>
                <a:cs typeface="Arial Unicode MS" pitchFamily="34" charset="-128"/>
              </a:rPr>
              <a:t>Viohalco</a:t>
            </a:r>
            <a:r>
              <a:rPr lang="en-US" altLang="de-DE" sz="1000" kern="0" dirty="0" smtClean="0">
                <a:solidFill>
                  <a:srgbClr val="000000"/>
                </a:solidFill>
                <a:ea typeface="Arial Unicode MS" pitchFamily="34" charset="-128"/>
                <a:cs typeface="Arial Unicode MS" pitchFamily="34" charset="-128"/>
              </a:rPr>
              <a:t> </a:t>
            </a:r>
            <a:r>
              <a:rPr lang="en-US" altLang="de-DE" sz="1000" kern="0" dirty="0">
                <a:solidFill>
                  <a:srgbClr val="000000"/>
                </a:solidFill>
                <a:ea typeface="Arial Unicode MS" pitchFamily="34" charset="-128"/>
                <a:cs typeface="Arial Unicode MS" pitchFamily="34" charset="-128"/>
              </a:rPr>
              <a:t>is bankrupt</a:t>
            </a:r>
          </a:p>
          <a:p>
            <a:pPr marL="1800000" lvl="5" indent="-179388" algn="just" fontAlgn="base">
              <a:spcBef>
                <a:spcPct val="40000"/>
              </a:spcBef>
              <a:spcAft>
                <a:spcPct val="0"/>
              </a:spcAft>
              <a:buClr>
                <a:schemeClr val="accent4"/>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Dilution coverage is derived on the basis of historical performance</a:t>
            </a:r>
          </a:p>
          <a:p>
            <a:pPr marL="1980000" lvl="6" indent="-179388" algn="just" fontAlgn="base">
              <a:spcBef>
                <a:spcPct val="40000"/>
              </a:spcBef>
              <a:spcAft>
                <a:spcPct val="0"/>
              </a:spcAft>
              <a:buClr>
                <a:schemeClr val="accent4"/>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Reserve is dynamic and adjusted to reflect actual performance (typically monthly)</a:t>
            </a:r>
          </a:p>
        </p:txBody>
      </p:sp>
      <p:sp>
        <p:nvSpPr>
          <p:cNvPr id="45" name="Rectangle 44"/>
          <p:cNvSpPr/>
          <p:nvPr/>
        </p:nvSpPr>
        <p:spPr>
          <a:xfrm>
            <a:off x="4427984" y="3740107"/>
            <a:ext cx="4117990" cy="1169551"/>
          </a:xfrm>
          <a:prstGeom prst="rect">
            <a:avLst/>
          </a:prstGeom>
        </p:spPr>
        <p:txBody>
          <a:bodyPr wrap="square" lIns="0" tIns="0" rIns="0" bIns="0" anchor="t">
            <a:spAutoFit/>
          </a:bodyPr>
          <a:lstStyle/>
          <a:p>
            <a:pPr marL="2052000" lvl="5" indent="-179388" algn="just" fontAlgn="base">
              <a:spcBef>
                <a:spcPct val="40000"/>
              </a:spcBef>
              <a:spcAft>
                <a:spcPct val="0"/>
              </a:spcAft>
              <a:buClr>
                <a:schemeClr val="accent1"/>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Covering specific risks in the transaction</a:t>
            </a:r>
          </a:p>
          <a:p>
            <a:pPr marL="1980000" lvl="6" indent="-179388" algn="just" fontAlgn="base">
              <a:spcBef>
                <a:spcPct val="40000"/>
              </a:spcBef>
              <a:spcAft>
                <a:spcPct val="0"/>
              </a:spcAft>
              <a:buClr>
                <a:schemeClr val="accent1"/>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Concentration risk</a:t>
            </a:r>
          </a:p>
          <a:p>
            <a:pPr marL="1872000" lvl="6" indent="-179388" algn="just" fontAlgn="base">
              <a:spcBef>
                <a:spcPct val="40000"/>
              </a:spcBef>
              <a:spcAft>
                <a:spcPct val="0"/>
              </a:spcAft>
              <a:buClr>
                <a:schemeClr val="accent1"/>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Set-off risk</a:t>
            </a:r>
          </a:p>
          <a:p>
            <a:pPr marL="1764000" lvl="5" indent="-179388" algn="just" fontAlgn="base">
              <a:spcBef>
                <a:spcPct val="40000"/>
              </a:spcBef>
              <a:spcAft>
                <a:spcPct val="0"/>
              </a:spcAft>
              <a:buClr>
                <a:schemeClr val="accent1"/>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Commingling risk</a:t>
            </a:r>
          </a:p>
          <a:p>
            <a:pPr marL="1584000" lvl="5" indent="-179388" algn="just" fontAlgn="base">
              <a:spcBef>
                <a:spcPct val="40000"/>
              </a:spcBef>
              <a:spcAft>
                <a:spcPct val="0"/>
              </a:spcAft>
              <a:buClr>
                <a:schemeClr val="accent1"/>
              </a:buClr>
              <a:buFont typeface="Arial" panose="020B0604020202020204" pitchFamily="34" charset="0"/>
              <a:buChar char="•"/>
              <a:defRPr/>
            </a:pPr>
            <a:r>
              <a:rPr lang="en-US" altLang="de-DE" sz="1000" kern="0" dirty="0" smtClean="0">
                <a:solidFill>
                  <a:srgbClr val="000000"/>
                </a:solidFill>
                <a:ea typeface="Arial Unicode MS" pitchFamily="34" charset="-128"/>
                <a:cs typeface="Arial Unicode MS" pitchFamily="34" charset="-128"/>
              </a:rPr>
              <a:t>Purchased </a:t>
            </a:r>
            <a:r>
              <a:rPr lang="en-US" altLang="de-DE" sz="1000" kern="0" dirty="0">
                <a:solidFill>
                  <a:srgbClr val="000000"/>
                </a:solidFill>
                <a:ea typeface="Arial Unicode MS" pitchFamily="34" charset="-128"/>
                <a:cs typeface="Arial Unicode MS" pitchFamily="34" charset="-128"/>
              </a:rPr>
              <a:t>but not funded</a:t>
            </a:r>
          </a:p>
        </p:txBody>
      </p:sp>
      <p:sp>
        <p:nvSpPr>
          <p:cNvPr id="46" name="Rectangle 45"/>
          <p:cNvSpPr/>
          <p:nvPr/>
        </p:nvSpPr>
        <p:spPr>
          <a:xfrm>
            <a:off x="454010" y="3755270"/>
            <a:ext cx="3829957" cy="307777"/>
          </a:xfrm>
          <a:prstGeom prst="rect">
            <a:avLst/>
          </a:prstGeom>
        </p:spPr>
        <p:txBody>
          <a:bodyPr wrap="square" lIns="0" tIns="0" rIns="0" bIns="0" anchor="t">
            <a:spAutoFit/>
          </a:bodyPr>
          <a:lstStyle/>
          <a:p>
            <a:pPr marL="357188" lvl="2" indent="-179388" fontAlgn="base">
              <a:spcBef>
                <a:spcPct val="40000"/>
              </a:spcBef>
              <a:spcAft>
                <a:spcPct val="0"/>
              </a:spcAft>
              <a:buClr>
                <a:schemeClr val="accent5"/>
              </a:buClr>
              <a:buFont typeface="Arial" panose="020B0604020202020204" pitchFamily="34" charset="0"/>
              <a:buChar char="•"/>
              <a:defRPr/>
            </a:pPr>
            <a:r>
              <a:rPr lang="en-US" altLang="de-DE" sz="1000" kern="0" dirty="0">
                <a:solidFill>
                  <a:srgbClr val="000000"/>
                </a:solidFill>
                <a:ea typeface="Arial Unicode MS" pitchFamily="34" charset="-128"/>
                <a:cs typeface="Arial Unicode MS" pitchFamily="34" charset="-128"/>
              </a:rPr>
              <a:t>Covers interest and fees in a </a:t>
            </a:r>
            <a:r>
              <a:rPr lang="en-US" altLang="de-DE" sz="1000" kern="0" dirty="0" smtClean="0">
                <a:solidFill>
                  <a:srgbClr val="000000"/>
                </a:solidFill>
                <a:ea typeface="Arial Unicode MS" pitchFamily="34" charset="-128"/>
                <a:cs typeface="Arial Unicode MS" pitchFamily="34" charset="-128"/>
              </a:rPr>
              <a:t/>
            </a:r>
            <a:br>
              <a:rPr lang="en-US" altLang="de-DE" sz="1000" kern="0" dirty="0" smtClean="0">
                <a:solidFill>
                  <a:srgbClr val="000000"/>
                </a:solidFill>
                <a:ea typeface="Arial Unicode MS" pitchFamily="34" charset="-128"/>
                <a:cs typeface="Arial Unicode MS" pitchFamily="34" charset="-128"/>
              </a:rPr>
            </a:br>
            <a:r>
              <a:rPr lang="en-US" altLang="de-DE" sz="1000" kern="0" dirty="0" smtClean="0">
                <a:solidFill>
                  <a:srgbClr val="000000"/>
                </a:solidFill>
                <a:ea typeface="Arial Unicode MS" pitchFamily="34" charset="-128"/>
                <a:cs typeface="Arial Unicode MS" pitchFamily="34" charset="-128"/>
              </a:rPr>
              <a:t>liquidation </a:t>
            </a:r>
            <a:r>
              <a:rPr lang="en-US" altLang="de-DE" sz="1000" kern="0" dirty="0">
                <a:solidFill>
                  <a:srgbClr val="000000"/>
                </a:solidFill>
                <a:ea typeface="Arial Unicode MS" pitchFamily="34" charset="-128"/>
                <a:cs typeface="Arial Unicode MS" pitchFamily="34" charset="-128"/>
              </a:rPr>
              <a:t>phase scenario</a:t>
            </a:r>
          </a:p>
        </p:txBody>
      </p:sp>
      <p:sp>
        <p:nvSpPr>
          <p:cNvPr id="47" name="Title 7"/>
          <p:cNvSpPr txBox="1">
            <a:spLocks/>
          </p:cNvSpPr>
          <p:nvPr/>
        </p:nvSpPr>
        <p:spPr bwMode="gray">
          <a:xfrm>
            <a:off x="378000" y="550800"/>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US" dirty="0" smtClean="0">
                <a:effectLst>
                  <a:reflection blurRad="63500" stA="25000" endPos="40000" dist="12700" dir="5400000" sy="-100000" algn="bl" rotWithShape="0"/>
                </a:effectLst>
              </a:rPr>
              <a:t>Purchase </a:t>
            </a:r>
            <a:r>
              <a:rPr lang="en-US" dirty="0">
                <a:effectLst>
                  <a:reflection blurRad="63500" stA="25000" endPos="40000" dist="12700" dir="5400000" sy="-100000" algn="bl" rotWithShape="0"/>
                </a:effectLst>
              </a:rPr>
              <a:t>P</a:t>
            </a:r>
            <a:r>
              <a:rPr lang="en-US" dirty="0" smtClean="0">
                <a:effectLst>
                  <a:reflection blurRad="63500" stA="25000" endPos="40000" dist="12700" dir="5400000" sy="-100000" algn="bl" rotWithShape="0"/>
                </a:effectLst>
              </a:rPr>
              <a:t>rice </a:t>
            </a:r>
            <a:r>
              <a:rPr lang="en-US" dirty="0">
                <a:effectLst>
                  <a:reflection blurRad="63500" stA="25000" endPos="40000" dist="12700" dir="5400000" sy="-100000" algn="bl" rotWithShape="0"/>
                </a:effectLst>
              </a:rPr>
              <a:t>M</a:t>
            </a:r>
            <a:r>
              <a:rPr lang="en-US" dirty="0" smtClean="0">
                <a:effectLst>
                  <a:reflection blurRad="63500" stA="25000" endPos="40000" dist="12700" dir="5400000" sy="-100000" algn="bl" rotWithShape="0"/>
                </a:effectLst>
              </a:rPr>
              <a:t>echanism: Reserves</a:t>
            </a:r>
            <a:endParaRPr lang="nl-NL" dirty="0">
              <a:effectLst>
                <a:reflection blurRad="63500" stA="25000" endPos="40000" dist="12700" dir="5400000" sy="-100000" algn="bl" rotWithShape="0"/>
              </a:effectLst>
            </a:endParaRPr>
          </a:p>
        </p:txBody>
      </p:sp>
    </p:spTree>
    <p:extLst>
      <p:ext uri="{BB962C8B-B14F-4D97-AF65-F5344CB8AC3E}">
        <p14:creationId xmlns:p14="http://schemas.microsoft.com/office/powerpoint/2010/main" val="25436438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6"/>
          <p:cNvSpPr>
            <a:spLocks noChangeArrowheads="1"/>
          </p:cNvSpPr>
          <p:nvPr>
            <p:custDataLst>
              <p:tags r:id="rId1"/>
            </p:custDataLst>
          </p:nvPr>
        </p:nvSpPr>
        <p:spPr bwMode="auto">
          <a:xfrm>
            <a:off x="253348" y="1128048"/>
            <a:ext cx="2087941" cy="4173160"/>
          </a:xfrm>
          <a:prstGeom prst="rect">
            <a:avLst/>
          </a:prstGeom>
          <a:noFill/>
          <a:ln w="3175" algn="ctr">
            <a:solidFill>
              <a:schemeClr val="accent3"/>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411480" rIns="36000" bIns="36000"/>
          <a:lstStyle/>
          <a:p>
            <a:pPr marL="179388" lvl="1" indent="-179388">
              <a:spcBef>
                <a:spcPct val="40000"/>
              </a:spcBef>
              <a:buClr>
                <a:schemeClr val="accent3"/>
              </a:buClr>
              <a:buFont typeface="Arial" panose="020B0604020202020204" pitchFamily="34" charset="0"/>
              <a:buChar char="•"/>
            </a:pPr>
            <a:endParaRPr lang="en-US" sz="1100" dirty="0" smtClean="0">
              <a:solidFill>
                <a:srgbClr val="000000"/>
              </a:solidFill>
            </a:endParaRPr>
          </a:p>
          <a:p>
            <a:pPr marL="179388" lvl="1" indent="-179388">
              <a:spcBef>
                <a:spcPct val="40000"/>
              </a:spcBef>
              <a:buClr>
                <a:schemeClr val="accent3"/>
              </a:buClr>
              <a:buFont typeface="Arial" panose="020B0604020202020204" pitchFamily="34" charset="0"/>
              <a:buChar char="•"/>
            </a:pPr>
            <a:endParaRPr lang="en-US" sz="1100" dirty="0">
              <a:solidFill>
                <a:srgbClr val="000000"/>
              </a:solidFill>
            </a:endParaRPr>
          </a:p>
          <a:p>
            <a:pPr marL="179388" lvl="1" indent="-179388">
              <a:spcBef>
                <a:spcPct val="40000"/>
              </a:spcBef>
              <a:buClr>
                <a:schemeClr val="accent3"/>
              </a:buClr>
              <a:buFont typeface="Arial" panose="020B0604020202020204" pitchFamily="34" charset="0"/>
              <a:buChar char="•"/>
              <a:defRPr/>
            </a:pPr>
            <a:r>
              <a:rPr lang="en-GB" sz="1100" kern="0" dirty="0" smtClean="0">
                <a:solidFill>
                  <a:sysClr val="windowText" lastClr="000000"/>
                </a:solidFill>
              </a:rPr>
              <a:t>Credit </a:t>
            </a:r>
            <a:r>
              <a:rPr lang="en-GB" sz="1100" kern="0" dirty="0">
                <a:solidFill>
                  <a:sysClr val="windowText" lastClr="000000"/>
                </a:solidFill>
              </a:rPr>
              <a:t>enhancement up to AA equivalent allows competitive pricing compared to other medium-term funding alternatives, and increases funding </a:t>
            </a:r>
            <a:r>
              <a:rPr lang="en-GB" sz="1100" kern="0" dirty="0" smtClean="0">
                <a:solidFill>
                  <a:sysClr val="windowText" lastClr="000000"/>
                </a:solidFill>
              </a:rPr>
              <a:t>capacity</a:t>
            </a:r>
          </a:p>
          <a:p>
            <a:pPr marL="179388" lvl="1" indent="-179388">
              <a:spcBef>
                <a:spcPct val="40000"/>
              </a:spcBef>
              <a:buClr>
                <a:schemeClr val="accent3"/>
              </a:buClr>
              <a:buFont typeface="Arial" panose="020B0604020202020204" pitchFamily="34" charset="0"/>
              <a:buChar char="•"/>
              <a:defRPr/>
            </a:pPr>
            <a:r>
              <a:rPr lang="en-GB" sz="1100" kern="0" dirty="0" smtClean="0">
                <a:solidFill>
                  <a:sysClr val="windowText" lastClr="000000"/>
                </a:solidFill>
              </a:rPr>
              <a:t>Firm </a:t>
            </a:r>
            <a:r>
              <a:rPr lang="en-GB" sz="1100" kern="0" dirty="0">
                <a:solidFill>
                  <a:sysClr val="windowText" lastClr="000000"/>
                </a:solidFill>
              </a:rPr>
              <a:t>1 to 3 year commitment scalable to finance trading </a:t>
            </a:r>
            <a:r>
              <a:rPr lang="en-GB" sz="1100" kern="0" dirty="0" smtClean="0">
                <a:solidFill>
                  <a:sysClr val="windowText" lastClr="000000"/>
                </a:solidFill>
              </a:rPr>
              <a:t>growth</a:t>
            </a:r>
          </a:p>
          <a:p>
            <a:pPr marL="179388" lvl="1" indent="-179388">
              <a:spcBef>
                <a:spcPct val="40000"/>
              </a:spcBef>
              <a:buClr>
                <a:schemeClr val="accent3"/>
              </a:buClr>
              <a:buFont typeface="Arial" panose="020B0604020202020204" pitchFamily="34" charset="0"/>
              <a:buChar char="•"/>
              <a:defRPr/>
            </a:pPr>
            <a:r>
              <a:rPr lang="en-GB" sz="1100" kern="0" dirty="0" smtClean="0">
                <a:solidFill>
                  <a:sysClr val="windowText" lastClr="000000"/>
                </a:solidFill>
              </a:rPr>
              <a:t>(Excess</a:t>
            </a:r>
            <a:r>
              <a:rPr lang="en-GB" sz="1100" kern="0" dirty="0">
                <a:solidFill>
                  <a:sysClr val="windowText" lastClr="000000"/>
                </a:solidFill>
              </a:rPr>
              <a:t>) remain available for your treasury between transfer/settlement dates</a:t>
            </a:r>
          </a:p>
          <a:p>
            <a:pPr marL="0" lvl="1">
              <a:spcBef>
                <a:spcPct val="40000"/>
              </a:spcBef>
              <a:buClr>
                <a:schemeClr val="accent3"/>
              </a:buClr>
              <a:defRPr/>
            </a:pPr>
            <a:endParaRPr lang="en-GB" sz="1100" kern="0" dirty="0">
              <a:solidFill>
                <a:sysClr val="windowText" lastClr="000000"/>
              </a:solidFill>
            </a:endParaRPr>
          </a:p>
        </p:txBody>
      </p:sp>
      <p:sp>
        <p:nvSpPr>
          <p:cNvPr id="11" name="Rectangle 16"/>
          <p:cNvSpPr>
            <a:spLocks noChangeArrowheads="1"/>
          </p:cNvSpPr>
          <p:nvPr>
            <p:custDataLst>
              <p:tags r:id="rId2"/>
            </p:custDataLst>
          </p:nvPr>
        </p:nvSpPr>
        <p:spPr bwMode="auto">
          <a:xfrm>
            <a:off x="2442782" y="1131575"/>
            <a:ext cx="2087941" cy="4169633"/>
          </a:xfrm>
          <a:prstGeom prst="rect">
            <a:avLst/>
          </a:prstGeom>
          <a:noFill/>
          <a:ln w="3175" algn="ctr">
            <a:solidFill>
              <a:schemeClr val="accent1"/>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411480" rIns="36000" bIns="36000"/>
          <a:lstStyle/>
          <a:p>
            <a:pPr marL="179388" lvl="1" indent="-179388">
              <a:spcBef>
                <a:spcPct val="40000"/>
              </a:spcBef>
              <a:buClr>
                <a:schemeClr val="accent1"/>
              </a:buClr>
              <a:buFontTx/>
              <a:buChar char="•"/>
            </a:pPr>
            <a:endParaRPr lang="en-US" sz="1100" dirty="0" smtClean="0">
              <a:solidFill>
                <a:srgbClr val="000000"/>
              </a:solidFill>
            </a:endParaRPr>
          </a:p>
          <a:p>
            <a:pPr marL="179388" lvl="1" indent="-179388">
              <a:spcBef>
                <a:spcPct val="40000"/>
              </a:spcBef>
              <a:buClr>
                <a:schemeClr val="accent1"/>
              </a:buClr>
              <a:buFontTx/>
              <a:buChar char="•"/>
            </a:pPr>
            <a:endParaRPr lang="en-US" sz="1100" dirty="0">
              <a:solidFill>
                <a:srgbClr val="000000"/>
              </a:solidFill>
            </a:endParaRPr>
          </a:p>
          <a:p>
            <a:pPr marL="179388" lvl="1" indent="-179388">
              <a:spcBef>
                <a:spcPct val="40000"/>
              </a:spcBef>
              <a:buClr>
                <a:schemeClr val="accent1"/>
              </a:buClr>
              <a:buFontTx/>
              <a:buChar char="•"/>
              <a:defRPr/>
            </a:pPr>
            <a:r>
              <a:rPr lang="en-GB" sz="1100" kern="0" dirty="0" smtClean="0">
                <a:solidFill>
                  <a:sysClr val="windowText" lastClr="000000"/>
                </a:solidFill>
              </a:rPr>
              <a:t>Possibility </a:t>
            </a:r>
            <a:r>
              <a:rPr lang="en-GB" sz="1100" kern="0" dirty="0">
                <a:solidFill>
                  <a:sysClr val="windowText" lastClr="000000"/>
                </a:solidFill>
              </a:rPr>
              <a:t>to achieve off-balance sheet treatment (de-recognition under IAS 39 or local </a:t>
            </a:r>
            <a:r>
              <a:rPr lang="en-GB" sz="1100" kern="0" dirty="0" smtClean="0">
                <a:solidFill>
                  <a:sysClr val="windowText" lastClr="000000"/>
                </a:solidFill>
              </a:rPr>
              <a:t>GAAP)</a:t>
            </a:r>
          </a:p>
          <a:p>
            <a:pPr marL="361950" lvl="2" indent="-180975">
              <a:spcBef>
                <a:spcPct val="40000"/>
              </a:spcBef>
              <a:buClr>
                <a:schemeClr val="accent1"/>
              </a:buClr>
              <a:buFontTx/>
              <a:buChar char="•"/>
              <a:defRPr/>
            </a:pPr>
            <a:r>
              <a:rPr lang="en-GB" sz="1050" kern="0" dirty="0" smtClean="0">
                <a:solidFill>
                  <a:sysClr val="windowText" lastClr="000000"/>
                </a:solidFill>
              </a:rPr>
              <a:t>for </a:t>
            </a:r>
            <a:r>
              <a:rPr lang="en-GB" sz="1050" kern="0" dirty="0">
                <a:solidFill>
                  <a:sysClr val="windowText" lastClr="000000"/>
                </a:solidFill>
              </a:rPr>
              <a:t>TRPP programmes with credit </a:t>
            </a:r>
            <a:r>
              <a:rPr lang="en-GB" sz="1050" kern="0" dirty="0" smtClean="0">
                <a:solidFill>
                  <a:sysClr val="windowText" lastClr="000000"/>
                </a:solidFill>
              </a:rPr>
              <a:t>insurance</a:t>
            </a:r>
          </a:p>
          <a:p>
            <a:pPr marL="361950" lvl="2" indent="-180975">
              <a:spcBef>
                <a:spcPct val="40000"/>
              </a:spcBef>
              <a:buClr>
                <a:schemeClr val="accent1"/>
              </a:buClr>
              <a:buFontTx/>
              <a:buChar char="•"/>
              <a:defRPr/>
            </a:pPr>
            <a:r>
              <a:rPr lang="en-GB" sz="1050" kern="0" dirty="0" smtClean="0">
                <a:solidFill>
                  <a:sysClr val="windowText" lastClr="000000"/>
                </a:solidFill>
              </a:rPr>
              <a:t>upon </a:t>
            </a:r>
            <a:r>
              <a:rPr lang="en-GB" sz="1050" kern="0" dirty="0">
                <a:solidFill>
                  <a:sysClr val="windowText" lastClr="000000"/>
                </a:solidFill>
              </a:rPr>
              <a:t>substantial transfer of risks and </a:t>
            </a:r>
            <a:r>
              <a:rPr lang="en-GB" sz="1050" kern="0" dirty="0" smtClean="0">
                <a:solidFill>
                  <a:sysClr val="windowText" lastClr="000000"/>
                </a:solidFill>
              </a:rPr>
              <a:t>rewards</a:t>
            </a:r>
          </a:p>
          <a:p>
            <a:pPr marL="179388" lvl="1" indent="-179388">
              <a:spcBef>
                <a:spcPct val="40000"/>
              </a:spcBef>
              <a:buClr>
                <a:schemeClr val="accent1"/>
              </a:buClr>
              <a:buFontTx/>
              <a:buChar char="•"/>
              <a:defRPr/>
            </a:pPr>
            <a:r>
              <a:rPr lang="en-GB" sz="1100" kern="0" dirty="0" smtClean="0">
                <a:solidFill>
                  <a:sysClr val="windowText" lastClr="000000"/>
                </a:solidFill>
              </a:rPr>
              <a:t>Strong balance sheet management tool</a:t>
            </a:r>
          </a:p>
          <a:p>
            <a:pPr marL="361950" lvl="2" indent="-180975">
              <a:spcBef>
                <a:spcPct val="40000"/>
              </a:spcBef>
              <a:buClr>
                <a:schemeClr val="accent1"/>
              </a:buClr>
              <a:buFontTx/>
              <a:buChar char="•"/>
              <a:defRPr/>
            </a:pPr>
            <a:r>
              <a:rPr lang="en-GB" sz="1100" kern="0" dirty="0" smtClean="0">
                <a:solidFill>
                  <a:sysClr val="windowText" lastClr="000000"/>
                </a:solidFill>
              </a:rPr>
              <a:t>improved </a:t>
            </a:r>
            <a:r>
              <a:rPr lang="en-GB" sz="1100" kern="0" dirty="0">
                <a:solidFill>
                  <a:sysClr val="windowText" lastClr="000000"/>
                </a:solidFill>
              </a:rPr>
              <a:t>financial ratios thanks to enhanced working capital </a:t>
            </a:r>
            <a:r>
              <a:rPr lang="en-GB" sz="1100" kern="0" dirty="0" smtClean="0">
                <a:solidFill>
                  <a:sysClr val="windowText" lastClr="000000"/>
                </a:solidFill>
              </a:rPr>
              <a:t>efficiency</a:t>
            </a:r>
          </a:p>
          <a:p>
            <a:pPr marL="361950" lvl="2" indent="-180975">
              <a:spcBef>
                <a:spcPct val="40000"/>
              </a:spcBef>
              <a:buClr>
                <a:schemeClr val="accent1"/>
              </a:buClr>
              <a:buFontTx/>
              <a:buChar char="•"/>
              <a:defRPr/>
            </a:pPr>
            <a:r>
              <a:rPr lang="en-GB" sz="1100" kern="0" dirty="0" smtClean="0">
                <a:solidFill>
                  <a:sysClr val="windowText" lastClr="000000"/>
                </a:solidFill>
              </a:rPr>
              <a:t>lower </a:t>
            </a:r>
            <a:r>
              <a:rPr lang="en-GB" sz="1100" kern="0" dirty="0">
                <a:solidFill>
                  <a:sysClr val="windowText" lastClr="000000"/>
                </a:solidFill>
              </a:rPr>
              <a:t>pricing grid thanks to ratios </a:t>
            </a:r>
            <a:r>
              <a:rPr lang="en-GB" sz="1100" kern="0" dirty="0" smtClean="0">
                <a:solidFill>
                  <a:sysClr val="windowText" lastClr="000000"/>
                </a:solidFill>
              </a:rPr>
              <a:t>enhancement</a:t>
            </a:r>
          </a:p>
          <a:p>
            <a:pPr marL="361950" lvl="2" indent="-180975">
              <a:spcBef>
                <a:spcPct val="40000"/>
              </a:spcBef>
              <a:buClr>
                <a:schemeClr val="accent1"/>
              </a:buClr>
              <a:buFontTx/>
              <a:buChar char="•"/>
              <a:defRPr/>
            </a:pPr>
            <a:r>
              <a:rPr lang="en-GB" sz="1100" kern="0" dirty="0">
                <a:solidFill>
                  <a:sysClr val="windowText" lastClr="000000"/>
                </a:solidFill>
              </a:rPr>
              <a:t>f</a:t>
            </a:r>
            <a:r>
              <a:rPr lang="en-GB" sz="1100" kern="0" dirty="0" smtClean="0">
                <a:solidFill>
                  <a:sysClr val="windowText" lastClr="000000"/>
                </a:solidFill>
              </a:rPr>
              <a:t>inancial covenant </a:t>
            </a:r>
            <a:r>
              <a:rPr lang="en-GB" sz="1100" kern="0" dirty="0">
                <a:solidFill>
                  <a:sysClr val="windowText" lastClr="000000"/>
                </a:solidFill>
              </a:rPr>
              <a:t>management</a:t>
            </a:r>
          </a:p>
          <a:p>
            <a:pPr marL="179388" lvl="1" indent="-179388">
              <a:spcBef>
                <a:spcPct val="40000"/>
              </a:spcBef>
              <a:buClr>
                <a:schemeClr val="accent1"/>
              </a:buClr>
              <a:buFontTx/>
              <a:buChar char="•"/>
              <a:defRPr/>
            </a:pPr>
            <a:endParaRPr lang="en-GB" sz="1100" kern="0" dirty="0" smtClean="0">
              <a:solidFill>
                <a:sysClr val="windowText" lastClr="000000"/>
              </a:solidFill>
            </a:endParaRPr>
          </a:p>
        </p:txBody>
      </p:sp>
      <p:sp>
        <p:nvSpPr>
          <p:cNvPr id="14" name="Rectangle 16"/>
          <p:cNvSpPr>
            <a:spLocks noChangeArrowheads="1"/>
          </p:cNvSpPr>
          <p:nvPr>
            <p:custDataLst>
              <p:tags r:id="rId3"/>
            </p:custDataLst>
          </p:nvPr>
        </p:nvSpPr>
        <p:spPr bwMode="auto">
          <a:xfrm>
            <a:off x="4629816" y="1128048"/>
            <a:ext cx="2087941" cy="4173160"/>
          </a:xfrm>
          <a:prstGeom prst="rect">
            <a:avLst/>
          </a:prstGeom>
          <a:noFill/>
          <a:ln w="3175" algn="ctr">
            <a:solidFill>
              <a:schemeClr val="accent5"/>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411480" rIns="36000" bIns="36000"/>
          <a:lstStyle/>
          <a:p>
            <a:pPr marL="179388" lvl="1" indent="-179388">
              <a:spcBef>
                <a:spcPct val="40000"/>
              </a:spcBef>
              <a:buClr>
                <a:schemeClr val="bg2"/>
              </a:buClr>
              <a:buFontTx/>
              <a:buChar char="•"/>
            </a:pPr>
            <a:endParaRPr lang="en-US" sz="1100" dirty="0" smtClean="0">
              <a:solidFill>
                <a:srgbClr val="000000"/>
              </a:solidFill>
            </a:endParaRPr>
          </a:p>
          <a:p>
            <a:pPr marL="179388" lvl="1" indent="-179388">
              <a:spcBef>
                <a:spcPct val="40000"/>
              </a:spcBef>
              <a:buClr>
                <a:schemeClr val="accent5"/>
              </a:buClr>
              <a:buFontTx/>
              <a:buChar char="•"/>
            </a:pPr>
            <a:endParaRPr lang="en-US" sz="1100" dirty="0">
              <a:solidFill>
                <a:srgbClr val="000000"/>
              </a:solidFill>
            </a:endParaRPr>
          </a:p>
          <a:p>
            <a:pPr marL="179388" lvl="1" indent="-179388">
              <a:spcBef>
                <a:spcPct val="40000"/>
              </a:spcBef>
              <a:buClr>
                <a:schemeClr val="accent5"/>
              </a:buClr>
              <a:buFontTx/>
              <a:buChar char="•"/>
              <a:defRPr/>
            </a:pPr>
            <a:r>
              <a:rPr lang="en-GB" sz="1100" kern="0" dirty="0" smtClean="0">
                <a:solidFill>
                  <a:sysClr val="windowText" lastClr="000000"/>
                </a:solidFill>
              </a:rPr>
              <a:t>Single </a:t>
            </a:r>
            <a:r>
              <a:rPr lang="en-GB" sz="1100" kern="0" dirty="0">
                <a:solidFill>
                  <a:sysClr val="windowText" lastClr="000000"/>
                </a:solidFill>
              </a:rPr>
              <a:t>transaction customised to your specificities and easily adapted at renewal moments</a:t>
            </a:r>
          </a:p>
          <a:p>
            <a:pPr marL="179388" lvl="1" indent="-179388">
              <a:spcBef>
                <a:spcPct val="40000"/>
              </a:spcBef>
              <a:buClr>
                <a:schemeClr val="accent5"/>
              </a:buClr>
              <a:buFontTx/>
              <a:buChar char="•"/>
              <a:defRPr/>
            </a:pPr>
            <a:r>
              <a:rPr lang="en-GB" sz="1100" kern="0" dirty="0">
                <a:solidFill>
                  <a:sysClr val="windowText" lastClr="000000"/>
                </a:solidFill>
              </a:rPr>
              <a:t>Multiple jurisdictions, originators and currencies can be brought under one programme</a:t>
            </a:r>
          </a:p>
          <a:p>
            <a:pPr marL="179388" lvl="1" indent="-179388">
              <a:spcBef>
                <a:spcPct val="40000"/>
              </a:spcBef>
              <a:buClr>
                <a:schemeClr val="accent5"/>
              </a:buClr>
              <a:buFontTx/>
              <a:buChar char="•"/>
              <a:defRPr/>
            </a:pPr>
            <a:r>
              <a:rPr lang="en-GB" sz="1100" kern="0" dirty="0">
                <a:solidFill>
                  <a:sysClr val="windowText" lastClr="000000"/>
                </a:solidFill>
              </a:rPr>
              <a:t>Portfolio approach provides flexibility in terms of pool composition</a:t>
            </a:r>
          </a:p>
          <a:p>
            <a:pPr marL="179388" lvl="1" indent="-179388">
              <a:spcBef>
                <a:spcPct val="40000"/>
              </a:spcBef>
              <a:buClr>
                <a:schemeClr val="accent5"/>
              </a:buClr>
              <a:buFontTx/>
              <a:buChar char="•"/>
              <a:defRPr/>
            </a:pPr>
            <a:r>
              <a:rPr lang="en-GB" sz="1100" kern="0" dirty="0">
                <a:solidFill>
                  <a:sysClr val="windowText" lastClr="000000"/>
                </a:solidFill>
              </a:rPr>
              <a:t>Assignment is typically silent, with no impact on the commercial relationship with the debtors</a:t>
            </a:r>
          </a:p>
          <a:p>
            <a:pPr marL="179388" lvl="1" indent="-179388">
              <a:spcBef>
                <a:spcPct val="40000"/>
              </a:spcBef>
              <a:buClr>
                <a:schemeClr val="bg2"/>
              </a:buClr>
              <a:buFontTx/>
              <a:buChar char="•"/>
              <a:defRPr/>
            </a:pPr>
            <a:endParaRPr lang="en-GB" sz="1100" kern="0" dirty="0">
              <a:solidFill>
                <a:sysClr val="windowText" lastClr="000000"/>
              </a:solidFill>
            </a:endParaRPr>
          </a:p>
        </p:txBody>
      </p:sp>
      <p:sp>
        <p:nvSpPr>
          <p:cNvPr id="17" name="Rectangle 16"/>
          <p:cNvSpPr>
            <a:spLocks noChangeArrowheads="1"/>
          </p:cNvSpPr>
          <p:nvPr>
            <p:custDataLst>
              <p:tags r:id="rId4"/>
            </p:custDataLst>
          </p:nvPr>
        </p:nvSpPr>
        <p:spPr bwMode="auto">
          <a:xfrm>
            <a:off x="6823148" y="1128048"/>
            <a:ext cx="2087941" cy="4173160"/>
          </a:xfrm>
          <a:prstGeom prst="rect">
            <a:avLst/>
          </a:prstGeom>
          <a:noFill/>
          <a:ln w="3175" algn="ctr">
            <a:solidFill>
              <a:schemeClr val="accent6"/>
            </a:solidFill>
            <a:miter lim="800000"/>
            <a:headEnd/>
            <a:tailEnd type="none" w="sm" len="sm"/>
          </a:ln>
          <a:extLst>
            <a:ext uri="{909E8E84-426E-40DD-AFC4-6F175D3DCCD1}">
              <a14:hiddenFill xmlns:a14="http://schemas.microsoft.com/office/drawing/2010/main">
                <a:solidFill>
                  <a:srgbClr val="FFFFFF"/>
                </a:solidFill>
              </a14:hiddenFill>
            </a:ext>
          </a:extLst>
        </p:spPr>
        <p:txBody>
          <a:bodyPr lIns="36000" tIns="411480" rIns="36000" bIns="36000"/>
          <a:lstStyle/>
          <a:p>
            <a:pPr marL="179388" lvl="1" indent="-179388">
              <a:spcBef>
                <a:spcPct val="40000"/>
              </a:spcBef>
              <a:buClr>
                <a:schemeClr val="accent6"/>
              </a:buClr>
              <a:buFontTx/>
              <a:buChar char="•"/>
            </a:pPr>
            <a:endParaRPr lang="en-US" sz="1100" dirty="0" smtClean="0">
              <a:solidFill>
                <a:srgbClr val="000000"/>
              </a:solidFill>
            </a:endParaRPr>
          </a:p>
          <a:p>
            <a:pPr marL="179388" lvl="1" indent="-179388">
              <a:spcBef>
                <a:spcPct val="40000"/>
              </a:spcBef>
              <a:buClr>
                <a:schemeClr val="accent6"/>
              </a:buClr>
              <a:buFontTx/>
              <a:buChar char="•"/>
            </a:pPr>
            <a:endParaRPr lang="en-US" sz="1100" dirty="0">
              <a:solidFill>
                <a:srgbClr val="000000"/>
              </a:solidFill>
            </a:endParaRPr>
          </a:p>
          <a:p>
            <a:pPr marL="179388" lvl="1" indent="-179388">
              <a:spcBef>
                <a:spcPct val="40000"/>
              </a:spcBef>
              <a:buClr>
                <a:schemeClr val="accent6"/>
              </a:buClr>
              <a:buFontTx/>
              <a:buChar char="•"/>
              <a:defRPr/>
            </a:pPr>
            <a:r>
              <a:rPr lang="en-GB" sz="1100" kern="0" dirty="0" smtClean="0">
                <a:solidFill>
                  <a:sysClr val="windowText" lastClr="000000"/>
                </a:solidFill>
              </a:rPr>
              <a:t>Reporting </a:t>
            </a:r>
            <a:r>
              <a:rPr lang="en-GB" sz="1100" kern="0" dirty="0">
                <a:solidFill>
                  <a:sysClr val="windowText" lastClr="000000"/>
                </a:solidFill>
              </a:rPr>
              <a:t>consisting of limited monthly excel files (aggregated information on the portfolio performance)</a:t>
            </a:r>
          </a:p>
          <a:p>
            <a:pPr marL="179388" lvl="1" indent="-179388">
              <a:spcBef>
                <a:spcPct val="40000"/>
              </a:spcBef>
              <a:buClr>
                <a:schemeClr val="accent6"/>
              </a:buClr>
              <a:buFontTx/>
              <a:buChar char="•"/>
              <a:defRPr/>
            </a:pPr>
            <a:r>
              <a:rPr lang="en-GB" sz="1100" kern="0" dirty="0">
                <a:solidFill>
                  <a:sysClr val="windowText" lastClr="000000"/>
                </a:solidFill>
              </a:rPr>
              <a:t>One single contact person at ING</a:t>
            </a:r>
          </a:p>
          <a:p>
            <a:pPr marL="179388" lvl="1" indent="-179388">
              <a:spcBef>
                <a:spcPct val="40000"/>
              </a:spcBef>
              <a:buClr>
                <a:schemeClr val="accent6"/>
              </a:buClr>
              <a:buFontTx/>
              <a:buChar char="•"/>
              <a:defRPr/>
            </a:pPr>
            <a:endParaRPr lang="en-GB" sz="1100" kern="0" dirty="0">
              <a:solidFill>
                <a:sysClr val="windowText" lastClr="000000"/>
              </a:solidFill>
            </a:endParaRPr>
          </a:p>
        </p:txBody>
      </p:sp>
      <p:sp>
        <p:nvSpPr>
          <p:cNvPr id="18" name="Isosceles Triangle 17"/>
          <p:cNvSpPr>
            <a:spLocks noChangeArrowheads="1"/>
          </p:cNvSpPr>
          <p:nvPr/>
        </p:nvSpPr>
        <p:spPr bwMode="auto">
          <a:xfrm flipV="1">
            <a:off x="238903" y="5373216"/>
            <a:ext cx="8704262" cy="274637"/>
          </a:xfrm>
          <a:prstGeom prst="triangle">
            <a:avLst>
              <a:gd name="adj" fmla="val 50328"/>
            </a:avLst>
          </a:prstGeom>
          <a:solidFill>
            <a:schemeClr val="accent2">
              <a:lumMod val="40000"/>
              <a:lumOff val="60000"/>
            </a:schemeClr>
          </a:solidFill>
          <a:ln>
            <a:noFill/>
          </a:ln>
          <a:extLst/>
        </p:spPr>
        <p:txBody>
          <a:bodyPr rot="10800000" wrap="none" lIns="0" tIns="0" rIns="0" bIns="0" anchor="ctr"/>
          <a:lstStyle/>
          <a:p>
            <a:pPr algn="ctr">
              <a:spcBef>
                <a:spcPct val="40000"/>
              </a:spcBef>
              <a:defRPr/>
            </a:pPr>
            <a:endParaRPr lang="en-GB" sz="1000" kern="0" dirty="0">
              <a:solidFill>
                <a:srgbClr val="333333"/>
              </a:solidFill>
              <a:latin typeface="Arial" charset="0"/>
              <a:ea typeface="Arial Unicode MS"/>
              <a:cs typeface="Arial" charset="0"/>
            </a:endParaRPr>
          </a:p>
        </p:txBody>
      </p:sp>
      <p:sp>
        <p:nvSpPr>
          <p:cNvPr id="19" name="Text Box 27"/>
          <p:cNvSpPr txBox="1">
            <a:spLocks noChangeArrowheads="1"/>
          </p:cNvSpPr>
          <p:nvPr/>
        </p:nvSpPr>
        <p:spPr bwMode="auto">
          <a:xfrm>
            <a:off x="1486619" y="5818006"/>
            <a:ext cx="618172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3175" algn="ctr">
                <a:solidFill>
                  <a:schemeClr val="tx1"/>
                </a:solidFill>
                <a:miter lim="800000"/>
                <a:headEnd/>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pPr algn="ctr"/>
            <a:r>
              <a:rPr lang="en-GB" sz="1600" b="1" i="1" dirty="0" smtClean="0">
                <a:solidFill>
                  <a:srgbClr val="333333"/>
                </a:solidFill>
                <a:effectLst>
                  <a:reflection blurRad="6350" stA="35000" endPos="45500" dist="12700" dir="5400000" sy="-100000" algn="bl" rotWithShape="0"/>
                </a:effectLst>
                <a:ea typeface="Arial Unicode MS"/>
                <a:cs typeface="Arial Unicode MS"/>
              </a:rPr>
              <a:t>A powerful tool for managing working capital needs</a:t>
            </a:r>
            <a:endParaRPr lang="en-GB" sz="1600" b="1" i="1" dirty="0">
              <a:solidFill>
                <a:srgbClr val="333333"/>
              </a:solidFill>
              <a:effectLst>
                <a:reflection blurRad="6350" stA="35000" endPos="45500" dist="12700" dir="5400000" sy="-100000" algn="bl" rotWithShape="0"/>
              </a:effectLst>
              <a:ea typeface="Arial Unicode MS"/>
              <a:cs typeface="Arial Unicode MS"/>
            </a:endParaRPr>
          </a:p>
        </p:txBody>
      </p:sp>
      <p:sp>
        <p:nvSpPr>
          <p:cNvPr id="21" name="Slide Number Placeholder 4"/>
          <p:cNvSpPr txBox="1">
            <a:spLocks/>
          </p:cNvSpPr>
          <p:nvPr/>
        </p:nvSpPr>
        <p:spPr bwMode="gray">
          <a:xfrm>
            <a:off x="7108877" y="6568064"/>
            <a:ext cx="253206"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F0D249E-4539-4389-BFED-C99876879B70}" type="slidenum">
              <a:rPr kumimoji="0" lang="en-GB" sz="700" b="0" i="0" u="none" strike="noStrike" kern="1200" cap="none" spc="0" normalizeH="0" baseline="0" noProof="0" smtClean="0">
                <a:ln>
                  <a:noFill/>
                </a:ln>
                <a:solidFill>
                  <a:srgbClr val="000000"/>
                </a:solidFill>
                <a:effectLst/>
                <a:uLnTx/>
                <a:uFillTx/>
                <a:latin typeface="ING M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700" b="0" i="0" u="none" strike="noStrike" kern="1200" cap="none" spc="0" normalizeH="0" baseline="0" noProof="0" dirty="0">
              <a:ln>
                <a:noFill/>
              </a:ln>
              <a:solidFill>
                <a:srgbClr val="000000"/>
              </a:solidFill>
              <a:effectLst/>
              <a:uLnTx/>
              <a:uFillTx/>
              <a:latin typeface="ING Me"/>
              <a:ea typeface="+mn-ea"/>
              <a:cs typeface="+mn-cs"/>
            </a:endParaRPr>
          </a:p>
        </p:txBody>
      </p:sp>
      <p:sp>
        <p:nvSpPr>
          <p:cNvPr id="22" name="Title 7"/>
          <p:cNvSpPr txBox="1">
            <a:spLocks/>
          </p:cNvSpPr>
          <p:nvPr/>
        </p:nvSpPr>
        <p:spPr bwMode="gray">
          <a:xfrm>
            <a:off x="378000" y="550800"/>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nl-BE" dirty="0" smtClean="0">
                <a:effectLst>
                  <a:reflection blurRad="63500" stA="25000" endPos="40000" dist="12700" dir="5400000" sy="-100000" algn="bl" rotWithShape="0"/>
                </a:effectLst>
              </a:rPr>
              <a:t>Benefits</a:t>
            </a:r>
            <a:endParaRPr lang="nl-NL" dirty="0">
              <a:effectLst>
                <a:reflection blurRad="63500" stA="25000" endPos="40000" dist="12700" dir="5400000" sy="-100000" algn="bl" rotWithShape="0"/>
              </a:effectLst>
            </a:endParaRPr>
          </a:p>
        </p:txBody>
      </p:sp>
      <p:sp>
        <p:nvSpPr>
          <p:cNvPr id="20" name="Freeform 10"/>
          <p:cNvSpPr>
            <a:spLocks/>
          </p:cNvSpPr>
          <p:nvPr/>
        </p:nvSpPr>
        <p:spPr bwMode="auto">
          <a:xfrm>
            <a:off x="1698154" y="5604470"/>
            <a:ext cx="209550" cy="704850"/>
          </a:xfrm>
          <a:custGeom>
            <a:avLst/>
            <a:gdLst>
              <a:gd name="T0" fmla="*/ 0 w 190"/>
              <a:gd name="T1" fmla="*/ 710 h 710"/>
              <a:gd name="T2" fmla="*/ 0 w 190"/>
              <a:gd name="T3" fmla="*/ 0 h 710"/>
              <a:gd name="T4" fmla="*/ 190 w 190"/>
              <a:gd name="T5" fmla="*/ 0 h 710"/>
              <a:gd name="T6" fmla="*/ 190 w 190"/>
              <a:gd name="T7" fmla="*/ 64 h 710"/>
              <a:gd name="T8" fmla="*/ 64 w 190"/>
              <a:gd name="T9" fmla="*/ 64 h 710"/>
              <a:gd name="T10" fmla="*/ 64 w 190"/>
              <a:gd name="T11" fmla="*/ 646 h 710"/>
              <a:gd name="T12" fmla="*/ 190 w 190"/>
              <a:gd name="T13" fmla="*/ 646 h 710"/>
              <a:gd name="T14" fmla="*/ 190 w 190"/>
              <a:gd name="T15" fmla="*/ 710 h 710"/>
              <a:gd name="T16" fmla="*/ 0 w 190"/>
              <a:gd name="T17" fmla="*/ 71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0" h="710">
                <a:moveTo>
                  <a:pt x="0" y="710"/>
                </a:moveTo>
                <a:lnTo>
                  <a:pt x="0" y="0"/>
                </a:lnTo>
                <a:lnTo>
                  <a:pt x="190" y="0"/>
                </a:lnTo>
                <a:lnTo>
                  <a:pt x="190" y="64"/>
                </a:lnTo>
                <a:lnTo>
                  <a:pt x="64" y="64"/>
                </a:lnTo>
                <a:lnTo>
                  <a:pt x="64" y="646"/>
                </a:lnTo>
                <a:lnTo>
                  <a:pt x="190" y="646"/>
                </a:lnTo>
                <a:lnTo>
                  <a:pt x="190" y="710"/>
                </a:lnTo>
                <a:lnTo>
                  <a:pt x="0" y="710"/>
                </a:lnTo>
                <a:close/>
              </a:path>
            </a:pathLst>
          </a:custGeom>
          <a:solidFill>
            <a:schemeClr val="accent1"/>
          </a:solidFill>
          <a:ln>
            <a:noFill/>
          </a:ln>
          <a:effectLst>
            <a:reflection blurRad="6350" stA="35000" endPos="35000" dist="25400" dir="5400000" sy="-100000" algn="bl" rotWithShape="0"/>
          </a:effectLst>
          <a:extLst/>
        </p:spPr>
        <p:txBody>
          <a:bodyPr/>
          <a:lstStyle/>
          <a:p>
            <a:endParaRPr lang="en-GB"/>
          </a:p>
        </p:txBody>
      </p:sp>
      <p:sp>
        <p:nvSpPr>
          <p:cNvPr id="23" name="Freeform 11"/>
          <p:cNvSpPr>
            <a:spLocks/>
          </p:cNvSpPr>
          <p:nvPr/>
        </p:nvSpPr>
        <p:spPr bwMode="auto">
          <a:xfrm rot="10800000">
            <a:off x="7236297" y="5604468"/>
            <a:ext cx="206376" cy="693739"/>
          </a:xfrm>
          <a:custGeom>
            <a:avLst/>
            <a:gdLst>
              <a:gd name="T0" fmla="*/ 0 w 190"/>
              <a:gd name="T1" fmla="*/ 710 h 710"/>
              <a:gd name="T2" fmla="*/ 0 w 190"/>
              <a:gd name="T3" fmla="*/ 0 h 710"/>
              <a:gd name="T4" fmla="*/ 190 w 190"/>
              <a:gd name="T5" fmla="*/ 0 h 710"/>
              <a:gd name="T6" fmla="*/ 190 w 190"/>
              <a:gd name="T7" fmla="*/ 64 h 710"/>
              <a:gd name="T8" fmla="*/ 64 w 190"/>
              <a:gd name="T9" fmla="*/ 64 h 710"/>
              <a:gd name="T10" fmla="*/ 64 w 190"/>
              <a:gd name="T11" fmla="*/ 646 h 710"/>
              <a:gd name="T12" fmla="*/ 190 w 190"/>
              <a:gd name="T13" fmla="*/ 646 h 710"/>
              <a:gd name="T14" fmla="*/ 190 w 190"/>
              <a:gd name="T15" fmla="*/ 710 h 710"/>
              <a:gd name="T16" fmla="*/ 0 w 190"/>
              <a:gd name="T17" fmla="*/ 71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0" h="710">
                <a:moveTo>
                  <a:pt x="0" y="710"/>
                </a:moveTo>
                <a:lnTo>
                  <a:pt x="0" y="0"/>
                </a:lnTo>
                <a:lnTo>
                  <a:pt x="190" y="0"/>
                </a:lnTo>
                <a:lnTo>
                  <a:pt x="190" y="64"/>
                </a:lnTo>
                <a:lnTo>
                  <a:pt x="64" y="64"/>
                </a:lnTo>
                <a:lnTo>
                  <a:pt x="64" y="646"/>
                </a:lnTo>
                <a:lnTo>
                  <a:pt x="190" y="646"/>
                </a:lnTo>
                <a:lnTo>
                  <a:pt x="190" y="710"/>
                </a:lnTo>
                <a:lnTo>
                  <a:pt x="0" y="710"/>
                </a:lnTo>
                <a:close/>
              </a:path>
            </a:pathLst>
          </a:custGeom>
          <a:solidFill>
            <a:schemeClr val="accent1"/>
          </a:solidFill>
          <a:ln>
            <a:noFill/>
          </a:ln>
          <a:effectLst>
            <a:reflection blurRad="6350" stA="35000" endPos="35000" dist="25400" dir="5400000" sy="-100000" algn="bl" rotWithShape="0"/>
          </a:effectLst>
          <a:extLst/>
        </p:spPr>
        <p:txBody>
          <a:bodyPr/>
          <a:lstStyle/>
          <a:p>
            <a:endParaRPr lang="en-GB"/>
          </a:p>
        </p:txBody>
      </p:sp>
      <p:sp>
        <p:nvSpPr>
          <p:cNvPr id="3" name="Rectangle 2"/>
          <p:cNvSpPr/>
          <p:nvPr/>
        </p:nvSpPr>
        <p:spPr>
          <a:xfrm>
            <a:off x="2442780" y="1131845"/>
            <a:ext cx="2087942" cy="791571"/>
          </a:xfrm>
          <a:prstGeom prst="rect">
            <a:avLst/>
          </a:prstGeom>
          <a:solidFill>
            <a:schemeClr val="accent1"/>
          </a:solidFill>
          <a:ln w="6350">
            <a:noFill/>
          </a:ln>
          <a:effectLst>
            <a:reflection blurRad="6350" stA="52000" endA="3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4" name="Rectangle 17"/>
          <p:cNvSpPr>
            <a:spLocks noChangeArrowheads="1"/>
          </p:cNvSpPr>
          <p:nvPr>
            <p:custDataLst>
              <p:tags r:id="rId5"/>
            </p:custDataLst>
          </p:nvPr>
        </p:nvSpPr>
        <p:spPr bwMode="auto">
          <a:xfrm>
            <a:off x="2442781" y="1124744"/>
            <a:ext cx="2087941" cy="790902"/>
          </a:xfrm>
          <a:prstGeom prst="rect">
            <a:avLst/>
          </a:prstGeom>
          <a:noFill/>
          <a:ln w="3175" algn="ctr">
            <a:noFill/>
            <a:miter lim="800000"/>
            <a:headEnd/>
            <a:tailEnd type="none" w="sm" len="sm"/>
          </a:ln>
          <a:effectLst/>
        </p:spPr>
        <p:txBody>
          <a:bodyPr wrap="none" lIns="36000" tIns="0" rIns="36000" bIns="0" anchor="ctr"/>
          <a:lstStyle/>
          <a:p>
            <a:pPr algn="ctr">
              <a:spcBef>
                <a:spcPct val="0"/>
              </a:spcBef>
            </a:pPr>
            <a:r>
              <a:rPr lang="en-GB" sz="1200" dirty="0">
                <a:solidFill>
                  <a:prstClr val="white"/>
                </a:solidFill>
                <a:effectLst/>
                <a:ea typeface="Arial Unicode MS"/>
                <a:cs typeface="Arial" pitchFamily="34" charset="0"/>
              </a:rPr>
              <a:t>Off-balance sheet treatment</a:t>
            </a:r>
          </a:p>
        </p:txBody>
      </p:sp>
      <p:sp>
        <p:nvSpPr>
          <p:cNvPr id="25" name="Rectangle 24"/>
          <p:cNvSpPr/>
          <p:nvPr/>
        </p:nvSpPr>
        <p:spPr>
          <a:xfrm>
            <a:off x="4629815" y="1128048"/>
            <a:ext cx="2087942" cy="791571"/>
          </a:xfrm>
          <a:prstGeom prst="rect">
            <a:avLst/>
          </a:prstGeom>
          <a:solidFill>
            <a:schemeClr val="accent5"/>
          </a:solidFill>
          <a:ln w="6350">
            <a:noFill/>
          </a:ln>
          <a:effectLst>
            <a:reflection blurRad="6350" stA="52000" endA="3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6" name="Rectangle 17"/>
          <p:cNvSpPr>
            <a:spLocks noChangeArrowheads="1"/>
          </p:cNvSpPr>
          <p:nvPr>
            <p:custDataLst>
              <p:tags r:id="rId6"/>
            </p:custDataLst>
          </p:nvPr>
        </p:nvSpPr>
        <p:spPr bwMode="auto">
          <a:xfrm>
            <a:off x="4629816" y="1131845"/>
            <a:ext cx="2087941" cy="791571"/>
          </a:xfrm>
          <a:prstGeom prst="rect">
            <a:avLst/>
          </a:prstGeom>
          <a:noFill/>
          <a:ln w="3175" algn="ctr">
            <a:noFill/>
            <a:miter lim="800000"/>
            <a:headEnd/>
            <a:tailEnd type="none" w="sm" len="sm"/>
          </a:ln>
          <a:effectLst/>
        </p:spPr>
        <p:txBody>
          <a:bodyPr wrap="none" lIns="36000" tIns="0" rIns="36000" bIns="0" anchor="ctr"/>
          <a:lstStyle/>
          <a:p>
            <a:pPr algn="ctr"/>
            <a:r>
              <a:rPr lang="en-US" sz="1200" dirty="0" smtClean="0">
                <a:solidFill>
                  <a:srgbClr val="FFFFFF"/>
                </a:solidFill>
                <a:effectLst/>
              </a:rPr>
              <a:t>Flexibility</a:t>
            </a:r>
            <a:endParaRPr lang="en-US" sz="1200" dirty="0">
              <a:solidFill>
                <a:srgbClr val="FFFFFF"/>
              </a:solidFill>
              <a:effectLst/>
            </a:endParaRPr>
          </a:p>
        </p:txBody>
      </p:sp>
      <p:sp>
        <p:nvSpPr>
          <p:cNvPr id="27" name="Rectangle 26"/>
          <p:cNvSpPr/>
          <p:nvPr/>
        </p:nvSpPr>
        <p:spPr>
          <a:xfrm>
            <a:off x="6823148" y="1128048"/>
            <a:ext cx="2087942" cy="791571"/>
          </a:xfrm>
          <a:prstGeom prst="rect">
            <a:avLst/>
          </a:prstGeom>
          <a:solidFill>
            <a:schemeClr val="accent6"/>
          </a:solidFill>
          <a:ln w="6350">
            <a:noFill/>
          </a:ln>
          <a:effectLst>
            <a:reflection blurRad="6350" stA="52000" endA="3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b="1" dirty="0" err="1" smtClean="0">
              <a:solidFill>
                <a:schemeClr val="bg1"/>
              </a:solidFill>
              <a:cs typeface="Arial" panose="020B0604020202020204" pitchFamily="34" charset="0"/>
            </a:endParaRPr>
          </a:p>
        </p:txBody>
      </p:sp>
      <p:sp>
        <p:nvSpPr>
          <p:cNvPr id="28" name="Rectangle 17"/>
          <p:cNvSpPr>
            <a:spLocks noChangeArrowheads="1"/>
          </p:cNvSpPr>
          <p:nvPr>
            <p:custDataLst>
              <p:tags r:id="rId7"/>
            </p:custDataLst>
          </p:nvPr>
        </p:nvSpPr>
        <p:spPr bwMode="auto">
          <a:xfrm>
            <a:off x="6823148" y="1121211"/>
            <a:ext cx="2087941" cy="791571"/>
          </a:xfrm>
          <a:prstGeom prst="rect">
            <a:avLst/>
          </a:prstGeom>
          <a:noFill/>
          <a:ln w="3175" algn="ctr">
            <a:noFill/>
            <a:miter lim="800000"/>
            <a:headEnd/>
            <a:tailEnd type="none" w="sm" len="sm"/>
          </a:ln>
          <a:effectLst/>
        </p:spPr>
        <p:txBody>
          <a:bodyPr wrap="none" lIns="36000" tIns="0" rIns="36000" bIns="0" anchor="ctr"/>
          <a:lstStyle/>
          <a:p>
            <a:pPr algn="ctr"/>
            <a:r>
              <a:rPr lang="en-US" sz="1200" dirty="0" smtClean="0">
                <a:solidFill>
                  <a:srgbClr val="FFFFFF"/>
                </a:solidFill>
              </a:rPr>
              <a:t>Operational Excellence</a:t>
            </a:r>
            <a:endParaRPr lang="en-US" sz="1200" dirty="0">
              <a:solidFill>
                <a:srgbClr val="FFFFFF"/>
              </a:solidFill>
              <a:effectLst/>
            </a:endParaRPr>
          </a:p>
        </p:txBody>
      </p:sp>
      <p:sp>
        <p:nvSpPr>
          <p:cNvPr id="29" name="Rectangle 28"/>
          <p:cNvSpPr/>
          <p:nvPr/>
        </p:nvSpPr>
        <p:spPr>
          <a:xfrm>
            <a:off x="257565" y="1121209"/>
            <a:ext cx="2087942" cy="791571"/>
          </a:xfrm>
          <a:prstGeom prst="rect">
            <a:avLst/>
          </a:prstGeom>
          <a:solidFill>
            <a:schemeClr val="accent3"/>
          </a:solidFill>
          <a:ln w="6350">
            <a:noFill/>
          </a:ln>
          <a:effectLst>
            <a:reflection blurRad="6350" stA="52000" endA="3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0" name="Rectangle 17"/>
          <p:cNvSpPr>
            <a:spLocks noChangeArrowheads="1"/>
          </p:cNvSpPr>
          <p:nvPr>
            <p:custDataLst>
              <p:tags r:id="rId8"/>
            </p:custDataLst>
          </p:nvPr>
        </p:nvSpPr>
        <p:spPr bwMode="auto">
          <a:xfrm>
            <a:off x="253348" y="1121211"/>
            <a:ext cx="2087941" cy="791571"/>
          </a:xfrm>
          <a:prstGeom prst="rect">
            <a:avLst/>
          </a:prstGeom>
          <a:noFill/>
          <a:ln w="3175" algn="ctr">
            <a:noFill/>
            <a:miter lim="800000"/>
            <a:headEnd/>
            <a:tailEnd type="none" w="sm" len="sm"/>
          </a:ln>
          <a:effectLst/>
        </p:spPr>
        <p:txBody>
          <a:bodyPr wrap="none" lIns="36000" tIns="0" rIns="36000" bIns="0" anchor="ctr"/>
          <a:lstStyle/>
          <a:p>
            <a:pPr algn="ctr"/>
            <a:r>
              <a:rPr lang="en-US" sz="1200" dirty="0" smtClean="0">
                <a:solidFill>
                  <a:srgbClr val="FFFFFF"/>
                </a:solidFill>
                <a:effectLst/>
              </a:rPr>
              <a:t>Funding</a:t>
            </a:r>
            <a:endParaRPr lang="en-US" sz="1200" dirty="0">
              <a:solidFill>
                <a:srgbClr val="FFFFFF"/>
              </a:solidFill>
              <a:effectLst/>
            </a:endParaRPr>
          </a:p>
        </p:txBody>
      </p:sp>
    </p:spTree>
    <p:extLst>
      <p:ext uri="{BB962C8B-B14F-4D97-AF65-F5344CB8AC3E}">
        <p14:creationId xmlns:p14="http://schemas.microsoft.com/office/powerpoint/2010/main" val="42196474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063429" y="1453030"/>
            <a:ext cx="6574043" cy="184666"/>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marL="1588" lvl="2" indent="0" algn="just">
              <a:buClr>
                <a:schemeClr val="accent1"/>
              </a:buClr>
              <a:buNone/>
            </a:pPr>
            <a:r>
              <a:rPr lang="en-GB" dirty="0" smtClean="0"/>
              <a:t>The cash flow right of the sold receivables isn’t </a:t>
            </a:r>
            <a:r>
              <a:rPr lang="en-GB" b="1" dirty="0" smtClean="0"/>
              <a:t>expired</a:t>
            </a:r>
            <a:r>
              <a:rPr lang="en-GB" dirty="0" smtClean="0"/>
              <a:t> yet + allowed </a:t>
            </a:r>
            <a:r>
              <a:rPr lang="en-GB" b="1" dirty="0" smtClean="0"/>
              <a:t>collection</a:t>
            </a:r>
            <a:r>
              <a:rPr lang="en-GB" dirty="0" smtClean="0"/>
              <a:t> of the seller</a:t>
            </a:r>
            <a:endParaRPr lang="en-GB" dirty="0"/>
          </a:p>
        </p:txBody>
      </p:sp>
      <p:sp>
        <p:nvSpPr>
          <p:cNvPr id="29" name="Slide Number Placeholder 4"/>
          <p:cNvSpPr txBox="1">
            <a:spLocks/>
          </p:cNvSpPr>
          <p:nvPr/>
        </p:nvSpPr>
        <p:spPr bwMode="gray">
          <a:xfrm>
            <a:off x="7108877" y="6568064"/>
            <a:ext cx="253206"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F0D249E-4539-4389-BFED-C99876879B70}" type="slidenum">
              <a:rPr kumimoji="0" lang="en-GB" sz="700" b="0" i="0" u="none" strike="noStrike" kern="1200" cap="none" spc="0" normalizeH="0" baseline="0" smtClean="0">
                <a:ln>
                  <a:noFill/>
                </a:ln>
                <a:solidFill>
                  <a:srgbClr val="000000"/>
                </a:solidFill>
                <a:effectLst/>
                <a:uLnTx/>
                <a:uFillTx/>
                <a:latin typeface="ING M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700" b="0" i="0" u="none" strike="noStrike" kern="1200" cap="none" spc="0" normalizeH="0" baseline="0" dirty="0">
              <a:ln>
                <a:noFill/>
              </a:ln>
              <a:solidFill>
                <a:srgbClr val="000000"/>
              </a:solidFill>
              <a:effectLst/>
              <a:uLnTx/>
              <a:uFillTx/>
              <a:latin typeface="ING Me"/>
              <a:ea typeface="+mn-ea"/>
              <a:cs typeface="+mn-cs"/>
            </a:endParaRPr>
          </a:p>
        </p:txBody>
      </p:sp>
      <p:sp>
        <p:nvSpPr>
          <p:cNvPr id="45" name="Title 7"/>
          <p:cNvSpPr txBox="1">
            <a:spLocks/>
          </p:cNvSpPr>
          <p:nvPr/>
        </p:nvSpPr>
        <p:spPr bwMode="gray">
          <a:xfrm>
            <a:off x="378000" y="550800"/>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smtClean="0">
                <a:solidFill>
                  <a:schemeClr val="accent6"/>
                </a:solidFill>
                <a:effectLst>
                  <a:reflection blurRad="63500" stA="25000" endPos="40000" dist="12700" dir="5400000" sy="-100000" algn="bl" rotWithShape="0"/>
                </a:effectLst>
              </a:rPr>
              <a:t>IFRS</a:t>
            </a:r>
            <a:r>
              <a:rPr lang="en-GB" dirty="0" smtClean="0">
                <a:effectLst>
                  <a:reflection blurRad="63500" stA="25000" endPos="40000" dist="12700" dir="5400000" sy="-100000" algn="bl" rotWithShape="0"/>
                </a:effectLst>
              </a:rPr>
              <a:t> vs. </a:t>
            </a:r>
            <a:r>
              <a:rPr lang="en-GB" dirty="0" smtClean="0">
                <a:solidFill>
                  <a:schemeClr val="accent4"/>
                </a:solidFill>
                <a:effectLst>
                  <a:reflection blurRad="63500" stA="25000" endPos="40000" dist="12700" dir="5400000" sy="-100000" algn="bl" rotWithShape="0"/>
                </a:effectLst>
              </a:rPr>
              <a:t>USGAAP</a:t>
            </a:r>
            <a:r>
              <a:rPr lang="en-GB" dirty="0" smtClean="0">
                <a:effectLst>
                  <a:reflection blurRad="63500" stA="25000" endPos="40000" dist="12700" dir="5400000" sy="-100000" algn="bl" rotWithShape="0"/>
                </a:effectLst>
              </a:rPr>
              <a:t> Off-Balance sheet principles</a:t>
            </a:r>
            <a:endParaRPr lang="en-GB" dirty="0">
              <a:effectLst>
                <a:reflection blurRad="63500" stA="25000" endPos="40000" dist="12700" dir="5400000" sy="-100000" algn="bl" rotWithShape="0"/>
              </a:effectLst>
            </a:endParaRPr>
          </a:p>
        </p:txBody>
      </p:sp>
      <p:sp>
        <p:nvSpPr>
          <p:cNvPr id="6" name="Rounded Rectangle 5"/>
          <p:cNvSpPr/>
          <p:nvPr/>
        </p:nvSpPr>
        <p:spPr>
          <a:xfrm>
            <a:off x="402613" y="1221888"/>
            <a:ext cx="1505051" cy="679654"/>
          </a:xfrm>
          <a:prstGeom prst="roundRect">
            <a:avLst>
              <a:gd name="adj" fmla="val 9178"/>
            </a:avLst>
          </a:prstGeom>
          <a:solidFill>
            <a:schemeClr val="accent6"/>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a:solidFill>
                <a:schemeClr val="bg1"/>
              </a:solidFill>
              <a:cs typeface="Arial" panose="020B0604020202020204" pitchFamily="34" charset="0"/>
            </a:endParaRPr>
          </a:p>
        </p:txBody>
      </p:sp>
      <p:sp>
        <p:nvSpPr>
          <p:cNvPr id="40" name="Rectangle 39"/>
          <p:cNvSpPr/>
          <p:nvPr/>
        </p:nvSpPr>
        <p:spPr>
          <a:xfrm>
            <a:off x="402613" y="3111351"/>
            <a:ext cx="1505051" cy="461665"/>
          </a:xfrm>
          <a:prstGeom prst="rect">
            <a:avLst/>
          </a:prstGeom>
        </p:spPr>
        <p:txBody>
          <a:bodyPr wrap="square" anchor="ctr">
            <a:spAutoFit/>
          </a:bodyPr>
          <a:lstStyle/>
          <a:p>
            <a:pPr algn="ctr" defTabSz="358775" fontAlgn="base">
              <a:spcBef>
                <a:spcPct val="40000"/>
              </a:spcBef>
              <a:spcAft>
                <a:spcPct val="0"/>
              </a:spcAft>
              <a:buClr>
                <a:prstClr val="white"/>
              </a:buClr>
            </a:pPr>
            <a:r>
              <a:rPr lang="en-GB" sz="1200" dirty="0" smtClean="0">
                <a:solidFill>
                  <a:prstClr val="white"/>
                </a:solidFill>
                <a:ea typeface="Arial Unicode MS" pitchFamily="34" charset="-128"/>
                <a:cs typeface="Arial Unicode MS" pitchFamily="34" charset="-128"/>
              </a:rPr>
              <a:t>Pricing and Funding</a:t>
            </a:r>
            <a:endParaRPr lang="en-GB" sz="1200" dirty="0">
              <a:solidFill>
                <a:prstClr val="white"/>
              </a:solidFill>
              <a:ea typeface="Arial Unicode MS" pitchFamily="34" charset="-128"/>
              <a:cs typeface="Arial Unicode MS" pitchFamily="34" charset="-128"/>
            </a:endParaRPr>
          </a:p>
        </p:txBody>
      </p:sp>
      <p:sp>
        <p:nvSpPr>
          <p:cNvPr id="43" name="Rounded Rectangle 42"/>
          <p:cNvSpPr/>
          <p:nvPr/>
        </p:nvSpPr>
        <p:spPr>
          <a:xfrm>
            <a:off x="1952443" y="1214464"/>
            <a:ext cx="6796021" cy="687078"/>
          </a:xfrm>
          <a:prstGeom prst="roundRect">
            <a:avLst>
              <a:gd name="adj" fmla="val 9178"/>
            </a:avLst>
          </a:prstGeom>
          <a:noFill/>
          <a:ln w="12700">
            <a:solidFill>
              <a:schemeClr val="accent6"/>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smtClean="0">
              <a:solidFill>
                <a:schemeClr val="bg1"/>
              </a:solidFill>
              <a:cs typeface="Arial" panose="020B0604020202020204" pitchFamily="34" charset="0"/>
            </a:endParaRP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874" y="-712357"/>
            <a:ext cx="712357" cy="712357"/>
          </a:xfrm>
          <a:prstGeom prst="rect">
            <a:avLst/>
          </a:prstGeom>
        </p:spPr>
      </p:pic>
      <p:sp>
        <p:nvSpPr>
          <p:cNvPr id="34" name="Rounded Rectangle 33"/>
          <p:cNvSpPr/>
          <p:nvPr/>
        </p:nvSpPr>
        <p:spPr>
          <a:xfrm>
            <a:off x="402613" y="2023293"/>
            <a:ext cx="1505051" cy="679654"/>
          </a:xfrm>
          <a:prstGeom prst="roundRect">
            <a:avLst>
              <a:gd name="adj" fmla="val 9178"/>
            </a:avLst>
          </a:prstGeom>
          <a:solidFill>
            <a:schemeClr val="accent6"/>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a:solidFill>
                <a:schemeClr val="bg1"/>
              </a:solidFill>
              <a:cs typeface="Arial" panose="020B0604020202020204" pitchFamily="34" charset="0"/>
            </a:endParaRPr>
          </a:p>
        </p:txBody>
      </p:sp>
      <p:sp>
        <p:nvSpPr>
          <p:cNvPr id="36" name="Rounded Rectangle 35"/>
          <p:cNvSpPr/>
          <p:nvPr/>
        </p:nvSpPr>
        <p:spPr>
          <a:xfrm>
            <a:off x="1952443" y="2015869"/>
            <a:ext cx="6796021" cy="687078"/>
          </a:xfrm>
          <a:prstGeom prst="roundRect">
            <a:avLst>
              <a:gd name="adj" fmla="val 9178"/>
            </a:avLst>
          </a:prstGeom>
          <a:noFill/>
          <a:ln w="12700">
            <a:solidFill>
              <a:schemeClr val="accent6"/>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smtClean="0">
              <a:solidFill>
                <a:schemeClr val="bg1"/>
              </a:solidFill>
              <a:cs typeface="Arial" panose="020B0604020202020204" pitchFamily="34" charset="0"/>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798" y="1990590"/>
            <a:ext cx="712357" cy="712357"/>
          </a:xfrm>
          <a:prstGeom prst="rect">
            <a:avLst/>
          </a:prstGeom>
        </p:spPr>
      </p:pic>
      <p:sp>
        <p:nvSpPr>
          <p:cNvPr id="39" name="TextBox 38"/>
          <p:cNvSpPr txBox="1"/>
          <p:nvPr/>
        </p:nvSpPr>
        <p:spPr>
          <a:xfrm>
            <a:off x="2063429" y="2174224"/>
            <a:ext cx="6574043" cy="369332"/>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marL="1588" lvl="2" indent="0" algn="just">
              <a:buClr>
                <a:schemeClr val="accent1"/>
              </a:buClr>
              <a:buNone/>
            </a:pPr>
            <a:r>
              <a:rPr lang="en-GB" dirty="0" smtClean="0"/>
              <a:t>Cash flows can be </a:t>
            </a:r>
            <a:r>
              <a:rPr lang="en-GB" b="1" dirty="0" smtClean="0"/>
              <a:t>passed through</a:t>
            </a:r>
            <a:r>
              <a:rPr lang="en-GB" dirty="0" smtClean="0"/>
              <a:t> when collection were received without material delay and selling or pledging the assets is no longer allowed.</a:t>
            </a:r>
            <a:endParaRPr lang="en-GB" b="1" dirty="0"/>
          </a:p>
        </p:txBody>
      </p:sp>
      <p:sp>
        <p:nvSpPr>
          <p:cNvPr id="50" name="Rounded Rectangle 49"/>
          <p:cNvSpPr/>
          <p:nvPr/>
        </p:nvSpPr>
        <p:spPr>
          <a:xfrm>
            <a:off x="402613" y="2854929"/>
            <a:ext cx="1505051" cy="679654"/>
          </a:xfrm>
          <a:prstGeom prst="roundRect">
            <a:avLst>
              <a:gd name="adj" fmla="val 9178"/>
            </a:avLst>
          </a:prstGeom>
          <a:solidFill>
            <a:schemeClr val="accent6"/>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a:solidFill>
                <a:schemeClr val="bg1"/>
              </a:solidFill>
              <a:cs typeface="Arial" panose="020B0604020202020204" pitchFamily="34" charset="0"/>
            </a:endParaRPr>
          </a:p>
        </p:txBody>
      </p:sp>
      <p:sp>
        <p:nvSpPr>
          <p:cNvPr id="51" name="Rounded Rectangle 50"/>
          <p:cNvSpPr/>
          <p:nvPr/>
        </p:nvSpPr>
        <p:spPr>
          <a:xfrm>
            <a:off x="1952443" y="2847505"/>
            <a:ext cx="6796021" cy="687078"/>
          </a:xfrm>
          <a:prstGeom prst="roundRect">
            <a:avLst>
              <a:gd name="adj" fmla="val 9178"/>
            </a:avLst>
          </a:prstGeom>
          <a:noFill/>
          <a:ln w="12700">
            <a:solidFill>
              <a:schemeClr val="accent6"/>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smtClean="0">
              <a:solidFill>
                <a:schemeClr val="bg1"/>
              </a:solidFill>
              <a:cs typeface="Arial" panose="020B0604020202020204" pitchFamily="34" charset="0"/>
            </a:endParaRPr>
          </a:p>
        </p:txBody>
      </p:sp>
      <p:pic>
        <p:nvPicPr>
          <p:cNvPr id="52" name="Picture 5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798" y="2822226"/>
            <a:ext cx="712357" cy="712357"/>
          </a:xfrm>
          <a:prstGeom prst="rect">
            <a:avLst/>
          </a:prstGeom>
        </p:spPr>
      </p:pic>
      <p:sp>
        <p:nvSpPr>
          <p:cNvPr id="53" name="TextBox 52"/>
          <p:cNvSpPr txBox="1"/>
          <p:nvPr/>
        </p:nvSpPr>
        <p:spPr>
          <a:xfrm>
            <a:off x="2063429" y="3086071"/>
            <a:ext cx="6574043" cy="184666"/>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marL="1588" lvl="2" indent="0" algn="just">
              <a:buClr>
                <a:schemeClr val="accent1"/>
              </a:buClr>
              <a:buNone/>
            </a:pPr>
            <a:r>
              <a:rPr lang="en-GB" dirty="0" smtClean="0"/>
              <a:t>A substantial part of the </a:t>
            </a:r>
            <a:r>
              <a:rPr lang="en-GB" b="1" dirty="0" smtClean="0"/>
              <a:t>risks</a:t>
            </a:r>
            <a:r>
              <a:rPr lang="en-GB" dirty="0" smtClean="0"/>
              <a:t> (credit, FX and yield risk) and </a:t>
            </a:r>
            <a:r>
              <a:rPr lang="en-GB" b="1" dirty="0" smtClean="0"/>
              <a:t>rewards</a:t>
            </a:r>
            <a:r>
              <a:rPr lang="en-GB" dirty="0" smtClean="0"/>
              <a:t> should be transferred </a:t>
            </a:r>
            <a:endParaRPr lang="en-GB" dirty="0"/>
          </a:p>
        </p:txBody>
      </p:sp>
      <p:sp>
        <p:nvSpPr>
          <p:cNvPr id="57" name="Rounded Rectangle 56"/>
          <p:cNvSpPr/>
          <p:nvPr/>
        </p:nvSpPr>
        <p:spPr>
          <a:xfrm>
            <a:off x="7243413" y="3711844"/>
            <a:ext cx="1505051" cy="679654"/>
          </a:xfrm>
          <a:prstGeom prst="roundRect">
            <a:avLst>
              <a:gd name="adj" fmla="val 9178"/>
            </a:avLst>
          </a:prstGeom>
          <a:solidFill>
            <a:schemeClr val="accent4"/>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a:solidFill>
                <a:schemeClr val="bg1"/>
              </a:solidFill>
              <a:cs typeface="Arial" panose="020B0604020202020204" pitchFamily="34" charset="0"/>
            </a:endParaRPr>
          </a:p>
        </p:txBody>
      </p:sp>
      <p:pic>
        <p:nvPicPr>
          <p:cNvPr id="58" name="Picture 5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5598" y="3679141"/>
            <a:ext cx="712357" cy="712357"/>
          </a:xfrm>
          <a:prstGeom prst="rect">
            <a:avLst/>
          </a:prstGeom>
        </p:spPr>
      </p:pic>
      <p:sp>
        <p:nvSpPr>
          <p:cNvPr id="59" name="Rounded Rectangle 58"/>
          <p:cNvSpPr/>
          <p:nvPr/>
        </p:nvSpPr>
        <p:spPr>
          <a:xfrm>
            <a:off x="7243413" y="4513249"/>
            <a:ext cx="1505051" cy="679654"/>
          </a:xfrm>
          <a:prstGeom prst="roundRect">
            <a:avLst>
              <a:gd name="adj" fmla="val 9178"/>
            </a:avLst>
          </a:prstGeom>
          <a:solidFill>
            <a:schemeClr val="accent4"/>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a:solidFill>
                <a:schemeClr val="bg1"/>
              </a:solidFill>
              <a:cs typeface="Arial" panose="020B0604020202020204" pitchFamily="34" charset="0"/>
            </a:endParaRPr>
          </a:p>
        </p:txBody>
      </p:sp>
      <p:pic>
        <p:nvPicPr>
          <p:cNvPr id="60" name="Picture 5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5598" y="4480546"/>
            <a:ext cx="712357" cy="712357"/>
          </a:xfrm>
          <a:prstGeom prst="rect">
            <a:avLst/>
          </a:prstGeom>
        </p:spPr>
      </p:pic>
      <p:sp>
        <p:nvSpPr>
          <p:cNvPr id="61" name="Rounded Rectangle 60"/>
          <p:cNvSpPr/>
          <p:nvPr/>
        </p:nvSpPr>
        <p:spPr>
          <a:xfrm>
            <a:off x="7243413" y="5344885"/>
            <a:ext cx="1505051" cy="679654"/>
          </a:xfrm>
          <a:prstGeom prst="roundRect">
            <a:avLst>
              <a:gd name="adj" fmla="val 9178"/>
            </a:avLst>
          </a:prstGeom>
          <a:solidFill>
            <a:schemeClr val="accent4"/>
          </a:solidFill>
          <a:ln w="6350">
            <a:noFill/>
          </a:ln>
          <a:effectLst>
            <a:reflection stA="42000" endPos="21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a:solidFill>
                <a:schemeClr val="bg1"/>
              </a:solidFill>
              <a:cs typeface="Arial" panose="020B0604020202020204" pitchFamily="34" charset="0"/>
            </a:endParaRPr>
          </a:p>
        </p:txBody>
      </p:sp>
      <p:pic>
        <p:nvPicPr>
          <p:cNvPr id="62" name="Picture 6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15598" y="5312182"/>
            <a:ext cx="712357" cy="712357"/>
          </a:xfrm>
          <a:prstGeom prst="rect">
            <a:avLst/>
          </a:prstGeom>
        </p:spPr>
      </p:pic>
      <p:sp>
        <p:nvSpPr>
          <p:cNvPr id="63" name="TextBox 62"/>
          <p:cNvSpPr txBox="1"/>
          <p:nvPr/>
        </p:nvSpPr>
        <p:spPr>
          <a:xfrm>
            <a:off x="488986" y="3950410"/>
            <a:ext cx="6574043" cy="184666"/>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marL="1588" lvl="2" indent="0" algn="r">
              <a:buClr>
                <a:schemeClr val="accent1"/>
              </a:buClr>
              <a:buNone/>
            </a:pPr>
            <a:r>
              <a:rPr lang="en-GB" dirty="0" smtClean="0"/>
              <a:t>The asset must be </a:t>
            </a:r>
            <a:r>
              <a:rPr lang="en-GB" b="1" dirty="0" smtClean="0"/>
              <a:t>isolated</a:t>
            </a:r>
            <a:r>
              <a:rPr lang="en-GB" dirty="0" smtClean="0"/>
              <a:t> even in case of the seller’s bankruptcy by a true sale</a:t>
            </a:r>
            <a:endParaRPr lang="en-GB" dirty="0"/>
          </a:p>
        </p:txBody>
      </p:sp>
      <p:sp>
        <p:nvSpPr>
          <p:cNvPr id="64" name="Rounded Rectangle 63"/>
          <p:cNvSpPr/>
          <p:nvPr/>
        </p:nvSpPr>
        <p:spPr>
          <a:xfrm>
            <a:off x="378000" y="3711844"/>
            <a:ext cx="6796021" cy="687078"/>
          </a:xfrm>
          <a:prstGeom prst="roundRect">
            <a:avLst>
              <a:gd name="adj" fmla="val 9178"/>
            </a:avLst>
          </a:prstGeom>
          <a:noFill/>
          <a:ln w="12700">
            <a:solidFill>
              <a:schemeClr val="accent4"/>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smtClean="0">
              <a:solidFill>
                <a:schemeClr val="bg1"/>
              </a:solidFill>
              <a:cs typeface="Arial" panose="020B0604020202020204" pitchFamily="34" charset="0"/>
            </a:endParaRPr>
          </a:p>
        </p:txBody>
      </p:sp>
      <p:sp>
        <p:nvSpPr>
          <p:cNvPr id="65" name="Rounded Rectangle 64"/>
          <p:cNvSpPr/>
          <p:nvPr/>
        </p:nvSpPr>
        <p:spPr>
          <a:xfrm>
            <a:off x="378000" y="4513249"/>
            <a:ext cx="6796021" cy="687078"/>
          </a:xfrm>
          <a:prstGeom prst="roundRect">
            <a:avLst>
              <a:gd name="adj" fmla="val 9178"/>
            </a:avLst>
          </a:prstGeom>
          <a:noFill/>
          <a:ln w="12700">
            <a:solidFill>
              <a:schemeClr val="accent4"/>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smtClean="0">
              <a:solidFill>
                <a:schemeClr val="bg1"/>
              </a:solidFill>
              <a:cs typeface="Arial" panose="020B0604020202020204" pitchFamily="34" charset="0"/>
            </a:endParaRPr>
          </a:p>
        </p:txBody>
      </p:sp>
      <p:sp>
        <p:nvSpPr>
          <p:cNvPr id="66" name="TextBox 65"/>
          <p:cNvSpPr txBox="1"/>
          <p:nvPr/>
        </p:nvSpPr>
        <p:spPr>
          <a:xfrm>
            <a:off x="488986" y="4744117"/>
            <a:ext cx="6574043" cy="184666"/>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marL="1588" lvl="2" indent="0" algn="r">
              <a:buClr>
                <a:schemeClr val="accent1"/>
              </a:buClr>
              <a:buNone/>
            </a:pPr>
            <a:r>
              <a:rPr lang="en-GB" dirty="0" smtClean="0"/>
              <a:t>The purchase should be free the sell or </a:t>
            </a:r>
            <a:r>
              <a:rPr lang="en-GB" b="1" dirty="0" smtClean="0"/>
              <a:t>pledge</a:t>
            </a:r>
            <a:r>
              <a:rPr lang="en-GB" dirty="0" smtClean="0"/>
              <a:t> the acquired receivables</a:t>
            </a:r>
            <a:endParaRPr lang="en-GB" b="1" dirty="0"/>
          </a:p>
        </p:txBody>
      </p:sp>
      <p:sp>
        <p:nvSpPr>
          <p:cNvPr id="67" name="Rounded Rectangle 66"/>
          <p:cNvSpPr/>
          <p:nvPr/>
        </p:nvSpPr>
        <p:spPr>
          <a:xfrm>
            <a:off x="378000" y="5344885"/>
            <a:ext cx="6796021" cy="687078"/>
          </a:xfrm>
          <a:prstGeom prst="roundRect">
            <a:avLst>
              <a:gd name="adj" fmla="val 9178"/>
            </a:avLst>
          </a:prstGeom>
          <a:noFill/>
          <a:ln w="12700">
            <a:solidFill>
              <a:schemeClr val="accent4"/>
            </a:solidFill>
          </a:ln>
          <a:effectLst>
            <a:reflection blurRad="6350" stA="45000" endPos="32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smtClean="0">
              <a:solidFill>
                <a:schemeClr val="bg1"/>
              </a:solidFill>
              <a:cs typeface="Arial" panose="020B0604020202020204" pitchFamily="34" charset="0"/>
            </a:endParaRPr>
          </a:p>
        </p:txBody>
      </p:sp>
      <p:sp>
        <p:nvSpPr>
          <p:cNvPr id="68" name="TextBox 67"/>
          <p:cNvSpPr txBox="1"/>
          <p:nvPr/>
        </p:nvSpPr>
        <p:spPr>
          <a:xfrm>
            <a:off x="488986" y="5583451"/>
            <a:ext cx="6574043" cy="184666"/>
          </a:xfrm>
          <a:prstGeom prst="rect">
            <a:avLst/>
          </a:prstGeom>
          <a:noFill/>
        </p:spPr>
        <p:txBody>
          <a:bodyPr wrap="square" lIns="0" tIns="0" rIns="0" bIns="0" rtlCol="0">
            <a:spAutoFit/>
          </a:bodyPr>
          <a:lstStyle>
            <a:defPPr>
              <a:defRPr lang="en-US"/>
            </a:defPPr>
            <a:lvl1pPr>
              <a:defRPr sz="1200">
                <a:solidFill>
                  <a:srgbClr val="333333"/>
                </a:solidFill>
                <a:ea typeface="Arial Unicode MS" pitchFamily="34" charset="-128"/>
                <a:cs typeface="Arial Unicode MS" pitchFamily="34" charset="-128"/>
              </a:defRPr>
            </a:lvl1pPr>
            <a:lvl3pPr marL="173038" lvl="2" indent="-171450" defTabSz="358775" fontAlgn="base">
              <a:spcBef>
                <a:spcPct val="40000"/>
              </a:spcBef>
              <a:spcAft>
                <a:spcPct val="0"/>
              </a:spcAft>
              <a:buFont typeface="Arial" panose="020B0604020202020204" pitchFamily="34" charset="0"/>
              <a:buChar char="•"/>
              <a:defRPr sz="1200">
                <a:solidFill>
                  <a:srgbClr val="333333"/>
                </a:solidFill>
                <a:ea typeface="Arial Unicode MS" pitchFamily="34" charset="-128"/>
                <a:cs typeface="Arial Unicode MS" pitchFamily="34" charset="-128"/>
              </a:defRPr>
            </a:lvl3pPr>
          </a:lstStyle>
          <a:p>
            <a:pPr marL="1588" lvl="2" indent="0" algn="r">
              <a:buClr>
                <a:schemeClr val="accent1"/>
              </a:buClr>
              <a:buNone/>
            </a:pPr>
            <a:r>
              <a:rPr lang="en-GB" dirty="0" smtClean="0"/>
              <a:t>There must be </a:t>
            </a:r>
            <a:r>
              <a:rPr lang="en-GB" b="1" dirty="0" smtClean="0"/>
              <a:t>no repurchase agreement </a:t>
            </a:r>
            <a:r>
              <a:rPr lang="en-GB" dirty="0" smtClean="0"/>
              <a:t>of  repurchase option</a:t>
            </a:r>
            <a:endParaRPr lang="en-GB" dirty="0"/>
          </a:p>
        </p:txBody>
      </p:sp>
      <p:pic>
        <p:nvPicPr>
          <p:cNvPr id="69" name="Picture 6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798" y="1208819"/>
            <a:ext cx="712357" cy="712357"/>
          </a:xfrm>
          <a:prstGeom prst="rect">
            <a:avLst/>
          </a:prstGeom>
        </p:spPr>
      </p:pic>
    </p:spTree>
    <p:extLst>
      <p:ext uri="{BB962C8B-B14F-4D97-AF65-F5344CB8AC3E}">
        <p14:creationId xmlns:p14="http://schemas.microsoft.com/office/powerpoint/2010/main" val="75791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5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fade">
                                      <p:cBhvr>
                                        <p:cTn id="13" dur="500"/>
                                        <p:tgtEl>
                                          <p:spTgt spid="4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par>
                                <p:cTn id="20" presetID="10" presetClass="entr" presetSubtype="0" fill="hold" nodeType="withEffect">
                                  <p:stCondLst>
                                    <p:cond delay="25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250"/>
                                  </p:stCondLst>
                                  <p:childTnLst>
                                    <p:set>
                                      <p:cBhvr>
                                        <p:cTn id="24" dur="1" fill="hold">
                                          <p:stCondLst>
                                            <p:cond delay="0"/>
                                          </p:stCondLst>
                                        </p:cTn>
                                        <p:tgtEl>
                                          <p:spTgt spid="36"/>
                                        </p:tgtEl>
                                        <p:attrNameLst>
                                          <p:attrName>style.visibility</p:attrName>
                                        </p:attrNameLst>
                                      </p:cBhvr>
                                      <p:to>
                                        <p:strVal val="visible"/>
                                      </p:to>
                                    </p:set>
                                    <p:animEffect transition="in" filter="fade">
                                      <p:cBhvr>
                                        <p:cTn id="25" dur="500"/>
                                        <p:tgtEl>
                                          <p:spTgt spid="36"/>
                                        </p:tgtEl>
                                      </p:cBhvr>
                                    </p:animEffect>
                                  </p:childTnLst>
                                </p:cTn>
                              </p:par>
                              <p:par>
                                <p:cTn id="26" presetID="10" presetClass="entr" presetSubtype="0" fill="hold" grpId="0" nodeType="withEffect">
                                  <p:stCondLst>
                                    <p:cond delay="25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par>
                                <p:cTn id="29" presetID="10" presetClass="entr" presetSubtype="0" fill="hold" nodeType="withEffect">
                                  <p:stCondLst>
                                    <p:cond delay="50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par>
                                <p:cTn id="32" presetID="10" presetClass="entr" presetSubtype="0" fill="hold" grpId="0" nodeType="withEffect">
                                  <p:stCondLst>
                                    <p:cond delay="500"/>
                                  </p:stCondLst>
                                  <p:childTnLst>
                                    <p:set>
                                      <p:cBhvr>
                                        <p:cTn id="33" dur="1" fill="hold">
                                          <p:stCondLst>
                                            <p:cond delay="0"/>
                                          </p:stCondLst>
                                        </p:cTn>
                                        <p:tgtEl>
                                          <p:spTgt spid="50"/>
                                        </p:tgtEl>
                                        <p:attrNameLst>
                                          <p:attrName>style.visibility</p:attrName>
                                        </p:attrNameLst>
                                      </p:cBhvr>
                                      <p:to>
                                        <p:strVal val="visible"/>
                                      </p:to>
                                    </p:set>
                                    <p:animEffect transition="in" filter="fade">
                                      <p:cBhvr>
                                        <p:cTn id="34" dur="500"/>
                                        <p:tgtEl>
                                          <p:spTgt spid="50"/>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par>
                                <p:cTn id="38" presetID="10" presetClass="entr" presetSubtype="0" fill="hold" grpId="0" nodeType="withEffect">
                                  <p:stCondLst>
                                    <p:cond delay="500"/>
                                  </p:stCondLst>
                                  <p:childTnLst>
                                    <p:set>
                                      <p:cBhvr>
                                        <p:cTn id="39" dur="1" fill="hold">
                                          <p:stCondLst>
                                            <p:cond delay="0"/>
                                          </p:stCondLst>
                                        </p:cTn>
                                        <p:tgtEl>
                                          <p:spTgt spid="51"/>
                                        </p:tgtEl>
                                        <p:attrNameLst>
                                          <p:attrName>style.visibility</p:attrName>
                                        </p:attrNameLst>
                                      </p:cBhvr>
                                      <p:to>
                                        <p:strVal val="visible"/>
                                      </p:to>
                                    </p:set>
                                    <p:animEffect transition="in" filter="fade">
                                      <p:cBhvr>
                                        <p:cTn id="40" dur="500"/>
                                        <p:tgtEl>
                                          <p:spTgt spid="51"/>
                                        </p:tgtEl>
                                      </p:cBhvr>
                                    </p:animEffect>
                                  </p:childTnLst>
                                </p:cTn>
                              </p:par>
                              <p:par>
                                <p:cTn id="41" presetID="10" presetClass="entr" presetSubtype="0" fill="hold" grpId="0" nodeType="withEffect">
                                  <p:stCondLst>
                                    <p:cond delay="750"/>
                                  </p:stCondLst>
                                  <p:childTnLst>
                                    <p:set>
                                      <p:cBhvr>
                                        <p:cTn id="42" dur="1" fill="hold">
                                          <p:stCondLst>
                                            <p:cond delay="0"/>
                                          </p:stCondLst>
                                        </p:cTn>
                                        <p:tgtEl>
                                          <p:spTgt spid="63"/>
                                        </p:tgtEl>
                                        <p:attrNameLst>
                                          <p:attrName>style.visibility</p:attrName>
                                        </p:attrNameLst>
                                      </p:cBhvr>
                                      <p:to>
                                        <p:strVal val="visible"/>
                                      </p:to>
                                    </p:set>
                                    <p:animEffect transition="in" filter="fade">
                                      <p:cBhvr>
                                        <p:cTn id="43" dur="500"/>
                                        <p:tgtEl>
                                          <p:spTgt spid="63"/>
                                        </p:tgtEl>
                                      </p:cBhvr>
                                    </p:animEffect>
                                  </p:childTnLst>
                                </p:cTn>
                              </p:par>
                              <p:par>
                                <p:cTn id="44" presetID="10" presetClass="entr" presetSubtype="0" fill="hold" nodeType="withEffect">
                                  <p:stCondLst>
                                    <p:cond delay="750"/>
                                  </p:stCondLst>
                                  <p:childTnLst>
                                    <p:set>
                                      <p:cBhvr>
                                        <p:cTn id="45" dur="1" fill="hold">
                                          <p:stCondLst>
                                            <p:cond delay="0"/>
                                          </p:stCondLst>
                                        </p:cTn>
                                        <p:tgtEl>
                                          <p:spTgt spid="58"/>
                                        </p:tgtEl>
                                        <p:attrNameLst>
                                          <p:attrName>style.visibility</p:attrName>
                                        </p:attrNameLst>
                                      </p:cBhvr>
                                      <p:to>
                                        <p:strVal val="visible"/>
                                      </p:to>
                                    </p:set>
                                    <p:animEffect transition="in" filter="fade">
                                      <p:cBhvr>
                                        <p:cTn id="46" dur="500"/>
                                        <p:tgtEl>
                                          <p:spTgt spid="58"/>
                                        </p:tgtEl>
                                      </p:cBhvr>
                                    </p:animEffect>
                                  </p:childTnLst>
                                </p:cTn>
                              </p:par>
                              <p:par>
                                <p:cTn id="47" presetID="10" presetClass="entr" presetSubtype="0" fill="hold" grpId="0" nodeType="withEffect">
                                  <p:stCondLst>
                                    <p:cond delay="750"/>
                                  </p:stCondLst>
                                  <p:childTnLst>
                                    <p:set>
                                      <p:cBhvr>
                                        <p:cTn id="48" dur="1" fill="hold">
                                          <p:stCondLst>
                                            <p:cond delay="0"/>
                                          </p:stCondLst>
                                        </p:cTn>
                                        <p:tgtEl>
                                          <p:spTgt spid="57"/>
                                        </p:tgtEl>
                                        <p:attrNameLst>
                                          <p:attrName>style.visibility</p:attrName>
                                        </p:attrNameLst>
                                      </p:cBhvr>
                                      <p:to>
                                        <p:strVal val="visible"/>
                                      </p:to>
                                    </p:set>
                                    <p:animEffect transition="in" filter="fade">
                                      <p:cBhvr>
                                        <p:cTn id="49" dur="500"/>
                                        <p:tgtEl>
                                          <p:spTgt spid="57"/>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64"/>
                                        </p:tgtEl>
                                        <p:attrNameLst>
                                          <p:attrName>style.visibility</p:attrName>
                                        </p:attrNameLst>
                                      </p:cBhvr>
                                      <p:to>
                                        <p:strVal val="visible"/>
                                      </p:to>
                                    </p:set>
                                    <p:animEffect transition="in" filter="fade">
                                      <p:cBhvr>
                                        <p:cTn id="52" dur="500"/>
                                        <p:tgtEl>
                                          <p:spTgt spid="64"/>
                                        </p:tgtEl>
                                      </p:cBhvr>
                                    </p:animEffect>
                                  </p:childTnLst>
                                </p:cTn>
                              </p:par>
                              <p:par>
                                <p:cTn id="53" presetID="10" presetClass="entr" presetSubtype="0" fill="hold" grpId="0" nodeType="withEffect">
                                  <p:stCondLst>
                                    <p:cond delay="1000"/>
                                  </p:stCondLst>
                                  <p:childTnLst>
                                    <p:set>
                                      <p:cBhvr>
                                        <p:cTn id="54" dur="1" fill="hold">
                                          <p:stCondLst>
                                            <p:cond delay="0"/>
                                          </p:stCondLst>
                                        </p:cTn>
                                        <p:tgtEl>
                                          <p:spTgt spid="66"/>
                                        </p:tgtEl>
                                        <p:attrNameLst>
                                          <p:attrName>style.visibility</p:attrName>
                                        </p:attrNameLst>
                                      </p:cBhvr>
                                      <p:to>
                                        <p:strVal val="visible"/>
                                      </p:to>
                                    </p:set>
                                    <p:animEffect transition="in" filter="fade">
                                      <p:cBhvr>
                                        <p:cTn id="55" dur="500"/>
                                        <p:tgtEl>
                                          <p:spTgt spid="66"/>
                                        </p:tgtEl>
                                      </p:cBhvr>
                                    </p:animEffect>
                                  </p:childTnLst>
                                </p:cTn>
                              </p:par>
                              <p:par>
                                <p:cTn id="56" presetID="10" presetClass="entr" presetSubtype="0" fill="hold" grpId="0" nodeType="withEffect">
                                  <p:stCondLst>
                                    <p:cond delay="1000"/>
                                  </p:stCondLst>
                                  <p:childTnLst>
                                    <p:set>
                                      <p:cBhvr>
                                        <p:cTn id="57" dur="1" fill="hold">
                                          <p:stCondLst>
                                            <p:cond delay="0"/>
                                          </p:stCondLst>
                                        </p:cTn>
                                        <p:tgtEl>
                                          <p:spTgt spid="65"/>
                                        </p:tgtEl>
                                        <p:attrNameLst>
                                          <p:attrName>style.visibility</p:attrName>
                                        </p:attrNameLst>
                                      </p:cBhvr>
                                      <p:to>
                                        <p:strVal val="visible"/>
                                      </p:to>
                                    </p:set>
                                    <p:animEffect transition="in" filter="fade">
                                      <p:cBhvr>
                                        <p:cTn id="58" dur="500"/>
                                        <p:tgtEl>
                                          <p:spTgt spid="65"/>
                                        </p:tgtEl>
                                      </p:cBhvr>
                                    </p:animEffect>
                                  </p:childTnLst>
                                </p:cTn>
                              </p:par>
                              <p:par>
                                <p:cTn id="59" presetID="10" presetClass="entr" presetSubtype="0" fill="hold" grpId="0" nodeType="withEffect">
                                  <p:stCondLst>
                                    <p:cond delay="1000"/>
                                  </p:stCondLst>
                                  <p:childTnLst>
                                    <p:set>
                                      <p:cBhvr>
                                        <p:cTn id="60" dur="1" fill="hold">
                                          <p:stCondLst>
                                            <p:cond delay="0"/>
                                          </p:stCondLst>
                                        </p:cTn>
                                        <p:tgtEl>
                                          <p:spTgt spid="59"/>
                                        </p:tgtEl>
                                        <p:attrNameLst>
                                          <p:attrName>style.visibility</p:attrName>
                                        </p:attrNameLst>
                                      </p:cBhvr>
                                      <p:to>
                                        <p:strVal val="visible"/>
                                      </p:to>
                                    </p:set>
                                    <p:animEffect transition="in" filter="fade">
                                      <p:cBhvr>
                                        <p:cTn id="61" dur="500"/>
                                        <p:tgtEl>
                                          <p:spTgt spid="59"/>
                                        </p:tgtEl>
                                      </p:cBhvr>
                                    </p:animEffect>
                                  </p:childTnLst>
                                </p:cTn>
                              </p:par>
                              <p:par>
                                <p:cTn id="62" presetID="10" presetClass="entr" presetSubtype="0" fill="hold" nodeType="withEffect">
                                  <p:stCondLst>
                                    <p:cond delay="100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500"/>
                                        <p:tgtEl>
                                          <p:spTgt spid="60"/>
                                        </p:tgtEl>
                                      </p:cBhvr>
                                    </p:animEffect>
                                  </p:childTnLst>
                                </p:cTn>
                              </p:par>
                              <p:par>
                                <p:cTn id="65" presetID="10" presetClass="entr" presetSubtype="0" fill="hold" grpId="0" nodeType="withEffect">
                                  <p:stCondLst>
                                    <p:cond delay="1250"/>
                                  </p:stCondLst>
                                  <p:childTnLst>
                                    <p:set>
                                      <p:cBhvr>
                                        <p:cTn id="66" dur="1" fill="hold">
                                          <p:stCondLst>
                                            <p:cond delay="0"/>
                                          </p:stCondLst>
                                        </p:cTn>
                                        <p:tgtEl>
                                          <p:spTgt spid="67"/>
                                        </p:tgtEl>
                                        <p:attrNameLst>
                                          <p:attrName>style.visibility</p:attrName>
                                        </p:attrNameLst>
                                      </p:cBhvr>
                                      <p:to>
                                        <p:strVal val="visible"/>
                                      </p:to>
                                    </p:set>
                                    <p:animEffect transition="in" filter="fade">
                                      <p:cBhvr>
                                        <p:cTn id="67" dur="500"/>
                                        <p:tgtEl>
                                          <p:spTgt spid="67"/>
                                        </p:tgtEl>
                                      </p:cBhvr>
                                    </p:animEffect>
                                  </p:childTnLst>
                                </p:cTn>
                              </p:par>
                              <p:par>
                                <p:cTn id="68" presetID="10" presetClass="entr" presetSubtype="0" fill="hold" grpId="0" nodeType="withEffect">
                                  <p:stCondLst>
                                    <p:cond delay="1250"/>
                                  </p:stCondLst>
                                  <p:childTnLst>
                                    <p:set>
                                      <p:cBhvr>
                                        <p:cTn id="69" dur="1" fill="hold">
                                          <p:stCondLst>
                                            <p:cond delay="0"/>
                                          </p:stCondLst>
                                        </p:cTn>
                                        <p:tgtEl>
                                          <p:spTgt spid="68"/>
                                        </p:tgtEl>
                                        <p:attrNameLst>
                                          <p:attrName>style.visibility</p:attrName>
                                        </p:attrNameLst>
                                      </p:cBhvr>
                                      <p:to>
                                        <p:strVal val="visible"/>
                                      </p:to>
                                    </p:set>
                                    <p:animEffect transition="in" filter="fade">
                                      <p:cBhvr>
                                        <p:cTn id="70" dur="500"/>
                                        <p:tgtEl>
                                          <p:spTgt spid="68"/>
                                        </p:tgtEl>
                                      </p:cBhvr>
                                    </p:animEffect>
                                  </p:childTnLst>
                                </p:cTn>
                              </p:par>
                              <p:par>
                                <p:cTn id="71" presetID="10" presetClass="entr" presetSubtype="0" fill="hold" nodeType="withEffect">
                                  <p:stCondLst>
                                    <p:cond delay="1250"/>
                                  </p:stCondLst>
                                  <p:childTnLst>
                                    <p:set>
                                      <p:cBhvr>
                                        <p:cTn id="72" dur="1" fill="hold">
                                          <p:stCondLst>
                                            <p:cond delay="0"/>
                                          </p:stCondLst>
                                        </p:cTn>
                                        <p:tgtEl>
                                          <p:spTgt spid="62"/>
                                        </p:tgtEl>
                                        <p:attrNameLst>
                                          <p:attrName>style.visibility</p:attrName>
                                        </p:attrNameLst>
                                      </p:cBhvr>
                                      <p:to>
                                        <p:strVal val="visible"/>
                                      </p:to>
                                    </p:set>
                                    <p:animEffect transition="in" filter="fade">
                                      <p:cBhvr>
                                        <p:cTn id="73" dur="500"/>
                                        <p:tgtEl>
                                          <p:spTgt spid="62"/>
                                        </p:tgtEl>
                                      </p:cBhvr>
                                    </p:animEffect>
                                  </p:childTnLst>
                                </p:cTn>
                              </p:par>
                              <p:par>
                                <p:cTn id="74" presetID="10" presetClass="entr" presetSubtype="0" fill="hold" grpId="0" nodeType="withEffect">
                                  <p:stCondLst>
                                    <p:cond delay="1250"/>
                                  </p:stCondLst>
                                  <p:childTnLst>
                                    <p:set>
                                      <p:cBhvr>
                                        <p:cTn id="75" dur="1" fill="hold">
                                          <p:stCondLst>
                                            <p:cond delay="0"/>
                                          </p:stCondLst>
                                        </p:cTn>
                                        <p:tgtEl>
                                          <p:spTgt spid="61"/>
                                        </p:tgtEl>
                                        <p:attrNameLst>
                                          <p:attrName>style.visibility</p:attrName>
                                        </p:attrNameLst>
                                      </p:cBhvr>
                                      <p:to>
                                        <p:strVal val="visible"/>
                                      </p:to>
                                    </p:set>
                                    <p:animEffect transition="in" filter="fade">
                                      <p:cBhvr>
                                        <p:cTn id="76" dur="500"/>
                                        <p:tgtEl>
                                          <p:spTgt spid="61"/>
                                        </p:tgtEl>
                                      </p:cBhvr>
                                    </p:animEffect>
                                  </p:childTnLst>
                                </p:cTn>
                              </p:par>
                              <p:par>
                                <p:cTn id="77" presetID="10" presetClass="entr" presetSubtype="0" fill="hold" nodeType="withEffect">
                                  <p:stCondLst>
                                    <p:cond delay="250"/>
                                  </p:stCondLst>
                                  <p:childTnLst>
                                    <p:set>
                                      <p:cBhvr>
                                        <p:cTn id="78" dur="1" fill="hold">
                                          <p:stCondLst>
                                            <p:cond delay="0"/>
                                          </p:stCondLst>
                                        </p:cTn>
                                        <p:tgtEl>
                                          <p:spTgt spid="69"/>
                                        </p:tgtEl>
                                        <p:attrNameLst>
                                          <p:attrName>style.visibility</p:attrName>
                                        </p:attrNameLst>
                                      </p:cBhvr>
                                      <p:to>
                                        <p:strVal val="visible"/>
                                      </p:to>
                                    </p:set>
                                    <p:animEffect transition="in" filter="fade">
                                      <p:cBhvr>
                                        <p:cTn id="7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6" grpId="0" animBg="1"/>
      <p:bldP spid="43" grpId="0" animBg="1"/>
      <p:bldP spid="34" grpId="0" animBg="1"/>
      <p:bldP spid="36" grpId="0" animBg="1"/>
      <p:bldP spid="39" grpId="0"/>
      <p:bldP spid="50" grpId="0" animBg="1"/>
      <p:bldP spid="51" grpId="0" animBg="1"/>
      <p:bldP spid="53" grpId="0"/>
      <p:bldP spid="57" grpId="0" animBg="1"/>
      <p:bldP spid="59" grpId="0" animBg="1"/>
      <p:bldP spid="61" grpId="0" animBg="1"/>
      <p:bldP spid="63" grpId="0"/>
      <p:bldP spid="64" grpId="0" animBg="1"/>
      <p:bldP spid="65" grpId="0" animBg="1"/>
      <p:bldP spid="66" grpId="0"/>
      <p:bldP spid="67" grpId="0" animBg="1"/>
      <p:bldP spid="6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ounded Rectangle 51"/>
          <p:cNvSpPr/>
          <p:nvPr/>
        </p:nvSpPr>
        <p:spPr>
          <a:xfrm>
            <a:off x="90965" y="3068960"/>
            <a:ext cx="1812605" cy="3213082"/>
          </a:xfrm>
          <a:prstGeom prst="roundRect">
            <a:avLst>
              <a:gd name="adj" fmla="val 0"/>
            </a:avLst>
          </a:prstGeom>
          <a:solidFill>
            <a:srgbClr val="FF6200"/>
          </a:solidFill>
          <a:ln w="6350">
            <a:solidFill>
              <a:srgbClr val="FF62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4" name="Rounded Rectangle 53"/>
          <p:cNvSpPr/>
          <p:nvPr/>
        </p:nvSpPr>
        <p:spPr>
          <a:xfrm>
            <a:off x="90965" y="3068960"/>
            <a:ext cx="1812605" cy="683332"/>
          </a:xfrm>
          <a:prstGeom prst="roundRect">
            <a:avLst>
              <a:gd name="adj" fmla="val 0"/>
            </a:avLst>
          </a:prstGeom>
          <a:solidFill>
            <a:schemeClr val="bg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22" name="Rectangle 21"/>
          <p:cNvSpPr/>
          <p:nvPr/>
        </p:nvSpPr>
        <p:spPr>
          <a:xfrm>
            <a:off x="194575" y="3795001"/>
            <a:ext cx="1825227" cy="270843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lvl="1" eaLnBrk="0" hangingPunct="0">
              <a:spcBef>
                <a:spcPct val="40000"/>
              </a:spcBef>
            </a:pPr>
            <a:r>
              <a:rPr lang="en-US" altLang="ko-KR" sz="1000" b="1" dirty="0">
                <a:solidFill>
                  <a:prstClr val="white"/>
                </a:solidFill>
                <a:ea typeface="Gulim" pitchFamily="34" charset="-127"/>
                <a:cs typeface="Arial Unicode MS" pitchFamily="34" charset="-128"/>
              </a:rPr>
              <a:t>Maximum limit amount:</a:t>
            </a:r>
            <a:r>
              <a:rPr lang="en-US" altLang="ko-KR" sz="1000" dirty="0">
                <a:solidFill>
                  <a:prstClr val="white"/>
                </a:solidFill>
                <a:ea typeface="Gulim" pitchFamily="34" charset="-127"/>
                <a:cs typeface="Arial Unicode MS" pitchFamily="34" charset="-128"/>
              </a:rPr>
              <a:t> </a:t>
            </a:r>
          </a:p>
          <a:p>
            <a:pPr marL="171450" lvl="1" indent="-171450" eaLnBrk="0" hangingPunct="0">
              <a:spcBef>
                <a:spcPct val="40000"/>
              </a:spcBef>
              <a:buFont typeface="Arial" panose="020B0604020202020204" pitchFamily="34" charset="0"/>
              <a:buChar char="•"/>
            </a:pPr>
            <a:r>
              <a:rPr lang="en-US" altLang="ko-KR" sz="1000" dirty="0">
                <a:solidFill>
                  <a:prstClr val="white"/>
                </a:solidFill>
                <a:ea typeface="Gulim" pitchFamily="34" charset="-127"/>
                <a:cs typeface="Arial Unicode MS" pitchFamily="34" charset="-128"/>
              </a:rPr>
              <a:t>EUR </a:t>
            </a:r>
            <a:r>
              <a:rPr lang="en-US" altLang="ko-KR" sz="1000" dirty="0" smtClean="0">
                <a:solidFill>
                  <a:prstClr val="white"/>
                </a:solidFill>
                <a:ea typeface="Gulim" pitchFamily="34" charset="-127"/>
                <a:cs typeface="Arial Unicode MS" pitchFamily="34" charset="-128"/>
              </a:rPr>
              <a:t>40 </a:t>
            </a:r>
            <a:r>
              <a:rPr lang="en-US" altLang="ko-KR" sz="1000" dirty="0" err="1">
                <a:solidFill>
                  <a:prstClr val="white"/>
                </a:solidFill>
                <a:ea typeface="Gulim" pitchFamily="34" charset="-127"/>
                <a:cs typeface="Arial Unicode MS" pitchFamily="34" charset="-128"/>
              </a:rPr>
              <a:t>mln</a:t>
            </a:r>
            <a:r>
              <a:rPr lang="en-US" altLang="ko-KR" sz="1000" dirty="0">
                <a:solidFill>
                  <a:prstClr val="white"/>
                </a:solidFill>
                <a:ea typeface="Gulim" pitchFamily="34" charset="-127"/>
                <a:cs typeface="Arial Unicode MS" pitchFamily="34" charset="-128"/>
              </a:rPr>
              <a:t> </a:t>
            </a:r>
            <a:r>
              <a:rPr lang="en-US" altLang="ko-KR" sz="1000" dirty="0" smtClean="0">
                <a:solidFill>
                  <a:prstClr val="white"/>
                </a:solidFill>
                <a:ea typeface="Gulim" pitchFamily="34" charset="-127"/>
                <a:cs typeface="Arial Unicode MS" pitchFamily="34" charset="-128"/>
              </a:rPr>
              <a:t>equivalent</a:t>
            </a:r>
            <a:endParaRPr lang="en-US" altLang="ko-KR" sz="1000" dirty="0">
              <a:solidFill>
                <a:prstClr val="white"/>
              </a:solidFill>
              <a:ea typeface="Gulim" pitchFamily="34" charset="-127"/>
              <a:cs typeface="Arial Unicode MS" pitchFamily="34" charset="-128"/>
            </a:endParaRPr>
          </a:p>
          <a:p>
            <a:pPr marL="171450" lvl="1" indent="-171450" eaLnBrk="0" hangingPunct="0">
              <a:spcBef>
                <a:spcPct val="40000"/>
              </a:spcBef>
              <a:buFont typeface="Arial" panose="020B0604020202020204" pitchFamily="34" charset="0"/>
              <a:buChar char="•"/>
            </a:pPr>
            <a:r>
              <a:rPr lang="en-US" altLang="ko-KR" sz="1000" dirty="0">
                <a:solidFill>
                  <a:prstClr val="white"/>
                </a:solidFill>
                <a:ea typeface="Gulim" pitchFamily="34" charset="-127"/>
                <a:cs typeface="Arial Unicode MS" pitchFamily="34" charset="-128"/>
              </a:rPr>
              <a:t>Funded in </a:t>
            </a:r>
            <a:r>
              <a:rPr lang="en-US" altLang="ko-KR" sz="1000" dirty="0" smtClean="0">
                <a:solidFill>
                  <a:prstClr val="white"/>
                </a:solidFill>
                <a:ea typeface="Gulim" pitchFamily="34" charset="-127"/>
                <a:cs typeface="Arial Unicode MS" pitchFamily="34" charset="-128"/>
              </a:rPr>
              <a:t>EUR and PLN</a:t>
            </a:r>
            <a:endParaRPr lang="en-US" altLang="ko-KR" sz="1000" dirty="0">
              <a:solidFill>
                <a:prstClr val="white"/>
              </a:solidFill>
              <a:ea typeface="Gulim" pitchFamily="34" charset="-127"/>
              <a:cs typeface="Arial Unicode MS" pitchFamily="34" charset="-128"/>
            </a:endParaRPr>
          </a:p>
          <a:p>
            <a:pPr marL="0" lvl="1" eaLnBrk="0" hangingPunct="0">
              <a:spcBef>
                <a:spcPct val="40000"/>
              </a:spcBef>
            </a:pPr>
            <a:r>
              <a:rPr lang="en-US" altLang="ko-KR" sz="1000" b="1" dirty="0">
                <a:solidFill>
                  <a:prstClr val="white"/>
                </a:solidFill>
                <a:ea typeface="Gulim" pitchFamily="34" charset="-127"/>
                <a:cs typeface="Arial Unicode MS" pitchFamily="34" charset="-128"/>
              </a:rPr>
              <a:t>Commitment:</a:t>
            </a:r>
          </a:p>
          <a:p>
            <a:pPr marL="171450" lvl="1" indent="-171450" eaLnBrk="0" hangingPunct="0">
              <a:spcBef>
                <a:spcPct val="40000"/>
              </a:spcBef>
              <a:buFont typeface="Arial" panose="020B0604020202020204" pitchFamily="34" charset="0"/>
              <a:buChar char="•"/>
            </a:pPr>
            <a:r>
              <a:rPr lang="nl-BE" altLang="ko-KR" sz="1000" dirty="0" err="1" smtClean="0">
                <a:solidFill>
                  <a:prstClr val="white"/>
                </a:solidFill>
                <a:ea typeface="Gulim" pitchFamily="34" charset="-127"/>
                <a:cs typeface="Arial Unicode MS" pitchFamily="34" charset="-128"/>
              </a:rPr>
              <a:t>Uncommitted</a:t>
            </a:r>
            <a:endParaRPr lang="en-US" altLang="ko-KR" sz="1000" dirty="0">
              <a:solidFill>
                <a:prstClr val="white"/>
              </a:solidFill>
              <a:ea typeface="Gulim" pitchFamily="34" charset="-127"/>
              <a:cs typeface="Arial Unicode MS" pitchFamily="34" charset="-128"/>
            </a:endParaRPr>
          </a:p>
          <a:p>
            <a:pPr marL="0" lvl="1" eaLnBrk="0" hangingPunct="0">
              <a:spcBef>
                <a:spcPct val="40000"/>
              </a:spcBef>
            </a:pPr>
            <a:r>
              <a:rPr lang="en-US" altLang="ko-KR" sz="1000" b="1" dirty="0">
                <a:solidFill>
                  <a:prstClr val="white"/>
                </a:solidFill>
                <a:ea typeface="Gulim" pitchFamily="34" charset="-127"/>
                <a:cs typeface="Arial Unicode MS" pitchFamily="34" charset="-128"/>
              </a:rPr>
              <a:t>Originators: </a:t>
            </a:r>
          </a:p>
          <a:p>
            <a:pPr marL="171450" lvl="1" indent="-171450" eaLnBrk="0" hangingPunct="0">
              <a:spcBef>
                <a:spcPct val="40000"/>
              </a:spcBef>
              <a:buFont typeface="Arial" panose="020B0604020202020204" pitchFamily="34" charset="0"/>
              <a:buChar char="•"/>
            </a:pPr>
            <a:r>
              <a:rPr lang="fr-BE" altLang="en-US" sz="1000" dirty="0" err="1">
                <a:solidFill>
                  <a:prstClr val="white"/>
                </a:solidFill>
                <a:ea typeface="Gulim" pitchFamily="34" charset="-127"/>
                <a:cs typeface="Arial Unicode MS" pitchFamily="34" charset="-128"/>
              </a:rPr>
              <a:t>Based</a:t>
            </a:r>
            <a:r>
              <a:rPr lang="fr-BE" altLang="en-US" sz="1000" dirty="0">
                <a:solidFill>
                  <a:prstClr val="white"/>
                </a:solidFill>
                <a:ea typeface="Gulim" pitchFamily="34" charset="-127"/>
                <a:cs typeface="Arial Unicode MS" pitchFamily="34" charset="-128"/>
              </a:rPr>
              <a:t> </a:t>
            </a:r>
            <a:r>
              <a:rPr lang="fr-BE" altLang="en-US" sz="1000">
                <a:solidFill>
                  <a:prstClr val="white"/>
                </a:solidFill>
                <a:ea typeface="Gulim" pitchFamily="34" charset="-127"/>
                <a:cs typeface="Arial Unicode MS" pitchFamily="34" charset="-128"/>
              </a:rPr>
              <a:t>in </a:t>
            </a:r>
            <a:r>
              <a:rPr lang="fr-BE" altLang="en-US" sz="1000" smtClean="0">
                <a:solidFill>
                  <a:prstClr val="white"/>
                </a:solidFill>
                <a:ea typeface="Gulim" pitchFamily="34" charset="-127"/>
                <a:cs typeface="Arial Unicode MS" pitchFamily="34" charset="-128"/>
              </a:rPr>
              <a:t>Latvia &amp; Poland</a:t>
            </a:r>
            <a:endParaRPr lang="en-GB" sz="1000" dirty="0">
              <a:solidFill>
                <a:prstClr val="white"/>
              </a:solidFill>
              <a:ea typeface="Gulim" pitchFamily="34" charset="-127"/>
              <a:cs typeface="Arial Unicode MS" pitchFamily="34" charset="-128"/>
            </a:endParaRPr>
          </a:p>
          <a:p>
            <a:pPr marL="0" lvl="1" eaLnBrk="0" hangingPunct="0">
              <a:spcBef>
                <a:spcPct val="40000"/>
              </a:spcBef>
            </a:pPr>
            <a:r>
              <a:rPr lang="en-US" altLang="ko-KR" sz="1000" b="1" dirty="0" smtClean="0">
                <a:solidFill>
                  <a:prstClr val="white"/>
                </a:solidFill>
                <a:ea typeface="Gulim" pitchFamily="34" charset="-127"/>
                <a:cs typeface="Arial Unicode MS" pitchFamily="34" charset="-128"/>
              </a:rPr>
              <a:t>Specificity:</a:t>
            </a:r>
            <a:r>
              <a:rPr lang="en-US" altLang="ko-KR" sz="1000" dirty="0" smtClean="0">
                <a:solidFill>
                  <a:prstClr val="white"/>
                </a:solidFill>
                <a:ea typeface="Gulim" pitchFamily="34" charset="-127"/>
                <a:cs typeface="Arial Unicode MS" pitchFamily="34" charset="-128"/>
              </a:rPr>
              <a:t> </a:t>
            </a:r>
            <a:endParaRPr lang="en-US" altLang="ko-KR" sz="1000" dirty="0">
              <a:solidFill>
                <a:prstClr val="white"/>
              </a:solidFill>
              <a:ea typeface="Gulim" pitchFamily="34" charset="-127"/>
              <a:cs typeface="Arial Unicode MS" pitchFamily="34" charset="-128"/>
            </a:endParaRPr>
          </a:p>
          <a:p>
            <a:pPr marL="171450" lvl="1" indent="-171450" eaLnBrk="0" hangingPunct="0">
              <a:spcBef>
                <a:spcPct val="40000"/>
              </a:spcBef>
              <a:buFont typeface="Arial" panose="020B0604020202020204" pitchFamily="34" charset="0"/>
              <a:buChar char="•"/>
            </a:pPr>
            <a:r>
              <a:rPr lang="en-US" altLang="ko-KR" sz="1000" dirty="0">
                <a:solidFill>
                  <a:prstClr val="white"/>
                </a:solidFill>
                <a:ea typeface="Gulim" pitchFamily="34" charset="-127"/>
                <a:cs typeface="Arial Unicode MS" pitchFamily="34" charset="-128"/>
              </a:rPr>
              <a:t>Long structuring and  detailed explanatory process. </a:t>
            </a:r>
          </a:p>
          <a:p>
            <a:pPr marL="171450" lvl="1" indent="-171450" eaLnBrk="0" hangingPunct="0">
              <a:spcBef>
                <a:spcPct val="40000"/>
              </a:spcBef>
              <a:buFont typeface="Arial" panose="020B0604020202020204" pitchFamily="34" charset="0"/>
              <a:buChar char="•"/>
            </a:pPr>
            <a:endParaRPr lang="nl-BE" altLang="ko-KR" sz="1000" dirty="0">
              <a:solidFill>
                <a:prstClr val="white"/>
              </a:solidFill>
              <a:ea typeface="Gulim" pitchFamily="34" charset="-127"/>
              <a:cs typeface="Arial Unicode MS" pitchFamily="34" charset="-128"/>
            </a:endParaRPr>
          </a:p>
          <a:p>
            <a:pPr marL="171450" lvl="1" indent="-171450" eaLnBrk="0" hangingPunct="0">
              <a:spcBef>
                <a:spcPct val="40000"/>
              </a:spcBef>
              <a:buFont typeface="Arial" panose="020B0604020202020204" pitchFamily="34" charset="0"/>
              <a:buChar char="•"/>
            </a:pPr>
            <a:endParaRPr lang="en-US" altLang="ko-KR" sz="1000" dirty="0">
              <a:solidFill>
                <a:prstClr val="white"/>
              </a:solidFill>
              <a:ea typeface="Gulim" pitchFamily="34" charset="-127"/>
              <a:cs typeface="Arial Unicode MS" pitchFamily="34" charset="-128"/>
            </a:endParaRPr>
          </a:p>
        </p:txBody>
      </p:sp>
      <p:sp>
        <p:nvSpPr>
          <p:cNvPr id="21" name="Slide Number Placeholder 3"/>
          <p:cNvSpPr txBox="1">
            <a:spLocks/>
          </p:cNvSpPr>
          <p:nvPr/>
        </p:nvSpPr>
        <p:spPr bwMode="gray">
          <a:xfrm>
            <a:off x="7108877" y="6568064"/>
            <a:ext cx="253206"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97307E5-2C04-405B-9080-162FB0E4A4E7}" type="slidenum">
              <a:rPr lang="en-GB">
                <a:solidFill>
                  <a:srgbClr val="000000"/>
                </a:solidFill>
              </a:rPr>
              <a:pPr>
                <a:defRPr/>
              </a:pPr>
              <a:t>18</a:t>
            </a:fld>
            <a:endParaRPr lang="en-GB" dirty="0">
              <a:solidFill>
                <a:srgbClr val="000000"/>
              </a:solidFill>
            </a:endParaRPr>
          </a:p>
        </p:txBody>
      </p:sp>
      <p:sp>
        <p:nvSpPr>
          <p:cNvPr id="23" name="Title 6"/>
          <p:cNvSpPr txBox="1">
            <a:spLocks/>
          </p:cNvSpPr>
          <p:nvPr/>
        </p:nvSpPr>
        <p:spPr>
          <a:xfrm>
            <a:off x="395214" y="427135"/>
            <a:ext cx="8474400" cy="345600"/>
          </a:xfrm>
          <a:prstGeom prst="rect">
            <a:avLst/>
          </a:prstGeom>
        </p:spPr>
        <p:txBody>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sz="2000" b="1" dirty="0">
                <a:solidFill>
                  <a:srgbClr val="FF6200"/>
                </a:solidFill>
              </a:rPr>
              <a:t>Case</a:t>
            </a:r>
            <a:r>
              <a:rPr lang="en-GB" sz="2000" b="1">
                <a:solidFill>
                  <a:srgbClr val="FF6200"/>
                </a:solidFill>
              </a:rPr>
              <a:t>: </a:t>
            </a:r>
            <a:r>
              <a:rPr lang="en-GB" sz="2000" b="1" smtClean="0">
                <a:solidFill>
                  <a:srgbClr val="FF6200"/>
                </a:solidFill>
              </a:rPr>
              <a:t>Russian steel </a:t>
            </a:r>
            <a:r>
              <a:rPr lang="en-GB" sz="2000" b="1" dirty="0" smtClean="0">
                <a:solidFill>
                  <a:srgbClr val="FF6200"/>
                </a:solidFill>
              </a:rPr>
              <a:t>producer</a:t>
            </a:r>
            <a:endParaRPr lang="en-GB" sz="2000" b="1" dirty="0">
              <a:solidFill>
                <a:srgbClr val="FF6200"/>
              </a:solidFill>
            </a:endParaRPr>
          </a:p>
        </p:txBody>
      </p:sp>
      <p:sp>
        <p:nvSpPr>
          <p:cNvPr id="24" name="Text Placeholder 7"/>
          <p:cNvSpPr txBox="1">
            <a:spLocks/>
          </p:cNvSpPr>
          <p:nvPr/>
        </p:nvSpPr>
        <p:spPr>
          <a:xfrm>
            <a:off x="378000" y="743400"/>
            <a:ext cx="8474400" cy="187200"/>
          </a:xfrm>
          <a:prstGeom prst="rect">
            <a:avLst/>
          </a:prstGeom>
        </p:spPr>
        <p:txBody>
          <a:bodyPr/>
          <a:lstStyle>
            <a:lvl1pPr marL="0" indent="0" algn="l" defTabSz="914400" rtl="0" eaLnBrk="1" latinLnBrk="0" hangingPunct="1">
              <a:lnSpc>
                <a:spcPct val="100000"/>
              </a:lnSpc>
              <a:spcBef>
                <a:spcPts val="400"/>
              </a:spcBef>
              <a:spcAft>
                <a:spcPts val="0"/>
              </a:spcAft>
              <a:buFont typeface="Arial" panose="020B0604020202020204" pitchFamily="34" charset="0"/>
              <a:buNone/>
              <a:defRPr sz="1000" b="1" kern="1200" baseline="0">
                <a:solidFill>
                  <a:schemeClr val="tx2"/>
                </a:solidFill>
                <a:latin typeface="+mn-lt"/>
                <a:ea typeface="+mn-ea"/>
                <a:cs typeface="ING Me" panose="02000506040000020004" pitchFamily="2" charset="0"/>
              </a:defRPr>
            </a:lvl1pPr>
            <a:lvl2pPr marL="0" indent="0" algn="l" defTabSz="914400" rtl="0" eaLnBrk="1" latinLnBrk="0" hangingPunct="1">
              <a:lnSpc>
                <a:spcPct val="100000"/>
              </a:lnSpc>
              <a:spcBef>
                <a:spcPts val="400"/>
              </a:spcBef>
              <a:spcAft>
                <a:spcPts val="0"/>
              </a:spcAft>
              <a:buFont typeface="Arial" panose="020B0604020202020204" pitchFamily="34" charset="0"/>
              <a:buNone/>
              <a:defRPr sz="900" b="0" kern="1200" baseline="0">
                <a:solidFill>
                  <a:schemeClr val="tx1"/>
                </a:solidFill>
                <a:latin typeface="+mn-lt"/>
                <a:ea typeface="+mn-ea"/>
                <a:cs typeface="ING Me" panose="02000506040000020004" pitchFamily="2" charset="0"/>
              </a:defRPr>
            </a:lvl2pPr>
            <a:lvl3pPr marL="88900" indent="-88900" algn="l" defTabSz="914400" rtl="0" eaLnBrk="1" latinLnBrk="0" hangingPunct="1">
              <a:lnSpc>
                <a:spcPct val="100000"/>
              </a:lnSpc>
              <a:spcBef>
                <a:spcPts val="400"/>
              </a:spcBef>
              <a:spcAft>
                <a:spcPts val="0"/>
              </a:spcAft>
              <a:buClr>
                <a:schemeClr val="tx1"/>
              </a:buClr>
              <a:buFont typeface="ING Me" panose="02000506040000020004" pitchFamily="2" charset="0"/>
              <a:buChar char="•"/>
              <a:defRPr sz="900" kern="1200" baseline="0">
                <a:solidFill>
                  <a:schemeClr val="tx1"/>
                </a:solidFill>
                <a:latin typeface="+mn-lt"/>
                <a:ea typeface="+mn-ea"/>
                <a:cs typeface="ING Me" panose="02000506040000020004" pitchFamily="2" charset="0"/>
              </a:defRPr>
            </a:lvl3pPr>
            <a:lvl4pPr marL="179388"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4pPr>
            <a:lvl5pPr marL="2698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rgbClr val="FF6600"/>
                </a:solidFill>
                <a:ea typeface="Arial Unicode MS" pitchFamily="34" charset="-128"/>
                <a:cs typeface="Arial Unicode MS" pitchFamily="34" charset="-128"/>
              </a:rPr>
              <a:t>EUR 40 </a:t>
            </a:r>
            <a:r>
              <a:rPr lang="en-US" sz="1400" dirty="0" smtClean="0">
                <a:solidFill>
                  <a:srgbClr val="FF6600"/>
                </a:solidFill>
                <a:ea typeface="Arial Unicode MS" pitchFamily="34" charset="-128"/>
                <a:cs typeface="Arial Unicode MS" pitchFamily="34" charset="-128"/>
              </a:rPr>
              <a:t>Million </a:t>
            </a:r>
            <a:r>
              <a:rPr lang="en-US" sz="1400" dirty="0">
                <a:solidFill>
                  <a:srgbClr val="FF6600"/>
                </a:solidFill>
                <a:ea typeface="Arial Unicode MS" pitchFamily="34" charset="-128"/>
                <a:cs typeface="Arial Unicode MS" pitchFamily="34" charset="-128"/>
              </a:rPr>
              <a:t>multi-currency (EUR &amp; PLN) trade receivables purchase </a:t>
            </a:r>
            <a:r>
              <a:rPr lang="en-US" sz="1400" dirty="0" err="1">
                <a:solidFill>
                  <a:srgbClr val="FF6600"/>
                </a:solidFill>
                <a:ea typeface="Arial Unicode MS" pitchFamily="34" charset="-128"/>
                <a:cs typeface="Arial Unicode MS" pitchFamily="34" charset="-128"/>
              </a:rPr>
              <a:t>programme</a:t>
            </a:r>
            <a:r>
              <a:rPr lang="en-US" sz="1400" dirty="0">
                <a:solidFill>
                  <a:srgbClr val="FF6600"/>
                </a:solidFill>
                <a:ea typeface="Arial Unicode MS" pitchFamily="34" charset="-128"/>
                <a:cs typeface="Arial Unicode MS" pitchFamily="34" charset="-128"/>
              </a:rPr>
              <a:t> (TRPP)</a:t>
            </a:r>
          </a:p>
        </p:txBody>
      </p:sp>
      <p:sp>
        <p:nvSpPr>
          <p:cNvPr id="4" name="Rectangle 3"/>
          <p:cNvSpPr/>
          <p:nvPr/>
        </p:nvSpPr>
        <p:spPr>
          <a:xfrm>
            <a:off x="142692" y="3251312"/>
            <a:ext cx="1680833" cy="369332"/>
          </a:xfrm>
          <a:prstGeom prst="rect">
            <a:avLst/>
          </a:prstGeom>
        </p:spPr>
        <p:txBody>
          <a:bodyPr wrap="square">
            <a:spAutoFit/>
          </a:bodyPr>
          <a:lstStyle/>
          <a:p>
            <a:pPr algn="ctr"/>
            <a:r>
              <a:rPr lang="en-US" altLang="ko-KR" b="1" dirty="0">
                <a:solidFill>
                  <a:srgbClr val="FF6200"/>
                </a:solidFill>
                <a:ea typeface="Gulim" pitchFamily="34" charset="-127"/>
                <a:cs typeface="Arial Unicode MS" pitchFamily="34" charset="-128"/>
              </a:rPr>
              <a:t>Key Terms</a:t>
            </a:r>
            <a:endParaRPr lang="en-US" b="1" dirty="0">
              <a:solidFill>
                <a:srgbClr val="FF6200"/>
              </a:solidFill>
            </a:endParaRPr>
          </a:p>
        </p:txBody>
      </p:sp>
      <p:grpSp>
        <p:nvGrpSpPr>
          <p:cNvPr id="10" name="Group 9"/>
          <p:cNvGrpSpPr/>
          <p:nvPr/>
        </p:nvGrpSpPr>
        <p:grpSpPr>
          <a:xfrm>
            <a:off x="1963607" y="1218358"/>
            <a:ext cx="2231843" cy="5063685"/>
            <a:chOff x="2016308" y="1295357"/>
            <a:chExt cx="2231843" cy="4972050"/>
          </a:xfrm>
        </p:grpSpPr>
        <p:sp>
          <p:nvSpPr>
            <p:cNvPr id="2" name="Rounded Rectangle 1"/>
            <p:cNvSpPr/>
            <p:nvPr/>
          </p:nvSpPr>
          <p:spPr>
            <a:xfrm>
              <a:off x="2016309" y="1295357"/>
              <a:ext cx="2231842" cy="4972050"/>
            </a:xfrm>
            <a:prstGeom prst="roundRect">
              <a:avLst>
                <a:gd name="adj" fmla="val 0"/>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4" name="Rounded Rectangle 43"/>
            <p:cNvSpPr/>
            <p:nvPr/>
          </p:nvSpPr>
          <p:spPr>
            <a:xfrm>
              <a:off x="2016308" y="1299286"/>
              <a:ext cx="2231843" cy="880136"/>
            </a:xfrm>
            <a:prstGeom prst="roundRect">
              <a:avLst>
                <a:gd name="adj" fmla="val 0"/>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7" name="Rounded Rectangle 46"/>
            <p:cNvSpPr/>
            <p:nvPr/>
          </p:nvSpPr>
          <p:spPr>
            <a:xfrm>
              <a:off x="2105687" y="2203083"/>
              <a:ext cx="2044271" cy="3950933"/>
            </a:xfrm>
            <a:prstGeom prst="roundRect">
              <a:avLst>
                <a:gd name="adj" fmla="val 0"/>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5" name="Rectangle 54"/>
            <p:cNvSpPr/>
            <p:nvPr/>
          </p:nvSpPr>
          <p:spPr>
            <a:xfrm>
              <a:off x="2457623" y="1561194"/>
              <a:ext cx="1309974" cy="400110"/>
            </a:xfrm>
            <a:prstGeom prst="rect">
              <a:avLst/>
            </a:prstGeom>
          </p:spPr>
          <p:txBody>
            <a:bodyPr wrap="none">
              <a:spAutoFit/>
            </a:bodyPr>
            <a:lstStyle/>
            <a:p>
              <a:r>
                <a:rPr lang="en-US" altLang="ko-KR" sz="2000" dirty="0">
                  <a:solidFill>
                    <a:prstClr val="white"/>
                  </a:solidFill>
                  <a:ea typeface="Gulim" pitchFamily="34" charset="-127"/>
                  <a:cs typeface="Arial Unicode MS" pitchFamily="34" charset="-128"/>
                </a:rPr>
                <a:t>The Client</a:t>
              </a:r>
              <a:endParaRPr lang="en-US" sz="2000" dirty="0">
                <a:solidFill>
                  <a:prstClr val="white"/>
                </a:solidFill>
              </a:endParaRPr>
            </a:p>
          </p:txBody>
        </p:sp>
        <p:sp>
          <p:nvSpPr>
            <p:cNvPr id="5" name="Rectangle 4"/>
            <p:cNvSpPr/>
            <p:nvPr/>
          </p:nvSpPr>
          <p:spPr>
            <a:xfrm>
              <a:off x="2174640" y="2345525"/>
              <a:ext cx="1953546" cy="3822918"/>
            </a:xfrm>
            <a:prstGeom prst="rect">
              <a:avLst/>
            </a:prstGeom>
          </p:spPr>
          <p:txBody>
            <a:bodyPr wrap="square">
              <a:spAutoFit/>
            </a:bodyPr>
            <a:lstStyle/>
            <a:p>
              <a:pPr marL="171450" indent="-171450">
                <a:buClr>
                  <a:srgbClr val="FF6200"/>
                </a:buClr>
                <a:buFont typeface="Arial" panose="020B0604020202020204" pitchFamily="34" charset="0"/>
                <a:buChar char="•"/>
              </a:pPr>
              <a:r>
                <a:rPr lang="en-US" sz="950" dirty="0" smtClean="0">
                  <a:solidFill>
                    <a:srgbClr val="333333"/>
                  </a:solidFill>
                </a:rPr>
                <a:t>The Company </a:t>
              </a:r>
              <a:r>
                <a:rPr lang="en-US" sz="950" smtClean="0">
                  <a:solidFill>
                    <a:srgbClr val="333333"/>
                  </a:solidFill>
                </a:rPr>
                <a:t>is one of the largest Russian </a:t>
              </a:r>
              <a:r>
                <a:rPr lang="en-US" sz="950" dirty="0">
                  <a:solidFill>
                    <a:srgbClr val="333333"/>
                  </a:solidFill>
                </a:rPr>
                <a:t>vertically integrated </a:t>
              </a:r>
              <a:r>
                <a:rPr lang="en-US" sz="950">
                  <a:solidFill>
                    <a:srgbClr val="333333"/>
                  </a:solidFill>
                </a:rPr>
                <a:t>steel </a:t>
              </a:r>
              <a:r>
                <a:rPr lang="en-US" sz="950" smtClean="0">
                  <a:solidFill>
                    <a:srgbClr val="333333"/>
                  </a:solidFill>
                </a:rPr>
                <a:t>producers </a:t>
              </a:r>
              <a:r>
                <a:rPr lang="en-US" sz="950" dirty="0">
                  <a:solidFill>
                    <a:srgbClr val="333333"/>
                  </a:solidFill>
                </a:rPr>
                <a:t>measured over its crude </a:t>
              </a:r>
              <a:r>
                <a:rPr lang="en-US" sz="950">
                  <a:solidFill>
                    <a:srgbClr val="333333"/>
                  </a:solidFill>
                </a:rPr>
                <a:t>steel </a:t>
              </a:r>
              <a:r>
                <a:rPr lang="en-US" sz="950" smtClean="0">
                  <a:solidFill>
                    <a:srgbClr val="333333"/>
                  </a:solidFill>
                </a:rPr>
                <a:t>production and market capitalisation. </a:t>
              </a:r>
              <a:endParaRPr lang="en-US" sz="950" dirty="0" smtClean="0">
                <a:solidFill>
                  <a:srgbClr val="333333"/>
                </a:solidFill>
              </a:endParaRPr>
            </a:p>
            <a:p>
              <a:pPr marL="171450" indent="-171450">
                <a:buClr>
                  <a:srgbClr val="FF6200"/>
                </a:buClr>
                <a:buFont typeface="Arial" panose="020B0604020202020204" pitchFamily="34" charset="0"/>
                <a:buChar char="•"/>
              </a:pPr>
              <a:endParaRPr lang="en-US" sz="950" dirty="0" smtClean="0">
                <a:solidFill>
                  <a:srgbClr val="333333"/>
                </a:solidFill>
              </a:endParaRPr>
            </a:p>
            <a:p>
              <a:pPr marL="171450" indent="-171450">
                <a:buClr>
                  <a:srgbClr val="FF6200"/>
                </a:buClr>
                <a:buFont typeface="Arial" panose="020B0604020202020204" pitchFamily="34" charset="0"/>
                <a:buChar char="•"/>
              </a:pPr>
              <a:r>
                <a:rPr lang="en-US" sz="950" dirty="0" smtClean="0">
                  <a:solidFill>
                    <a:srgbClr val="333333"/>
                  </a:solidFill>
                </a:rPr>
                <a:t>The Company </a:t>
              </a:r>
              <a:r>
                <a:rPr lang="en-US" sz="950" dirty="0">
                  <a:solidFill>
                    <a:srgbClr val="333333"/>
                  </a:solidFill>
                </a:rPr>
                <a:t>is one of the lowest costs producers in the world with unique vertically integrated business structure. </a:t>
              </a:r>
              <a:endParaRPr lang="en-US" sz="950" dirty="0" smtClean="0">
                <a:solidFill>
                  <a:srgbClr val="333333"/>
                </a:solidFill>
              </a:endParaRPr>
            </a:p>
            <a:p>
              <a:pPr marL="171450" indent="-171450">
                <a:buClr>
                  <a:srgbClr val="FF6200"/>
                </a:buClr>
                <a:buFont typeface="Arial" panose="020B0604020202020204" pitchFamily="34" charset="0"/>
                <a:buChar char="•"/>
              </a:pPr>
              <a:endParaRPr lang="en-US" sz="950" dirty="0" smtClean="0">
                <a:solidFill>
                  <a:srgbClr val="333333"/>
                </a:solidFill>
              </a:endParaRPr>
            </a:p>
            <a:p>
              <a:pPr marL="171450" indent="-171450">
                <a:buClr>
                  <a:srgbClr val="FF6200"/>
                </a:buClr>
                <a:buFont typeface="Arial" panose="020B0604020202020204" pitchFamily="34" charset="0"/>
                <a:buChar char="•"/>
              </a:pPr>
              <a:r>
                <a:rPr lang="en-US" sz="950" dirty="0" smtClean="0">
                  <a:solidFill>
                    <a:srgbClr val="333333"/>
                  </a:solidFill>
                </a:rPr>
                <a:t>The Company </a:t>
              </a:r>
              <a:r>
                <a:rPr lang="en-US" sz="950" dirty="0">
                  <a:solidFill>
                    <a:srgbClr val="333333"/>
                  </a:solidFill>
                </a:rPr>
                <a:t>enjoys a favorable geographic location (proximity to both the local markets and the main export routes; the Group's revenue is highly diversified over the world: Russia - 59%, Europe - 21%, N. America - 4% and remaining 16% of sales spread over Asia, S. America and Africa </a:t>
              </a:r>
            </a:p>
            <a:p>
              <a:pPr>
                <a:buClr>
                  <a:srgbClr val="FF6200"/>
                </a:buClr>
              </a:pPr>
              <a:endParaRPr lang="en-US" sz="950" dirty="0">
                <a:solidFill>
                  <a:srgbClr val="333333"/>
                </a:solidFill>
              </a:endParaRPr>
            </a:p>
          </p:txBody>
        </p:sp>
      </p:grpSp>
      <p:grpSp>
        <p:nvGrpSpPr>
          <p:cNvPr id="11" name="Group 10"/>
          <p:cNvGrpSpPr/>
          <p:nvPr/>
        </p:nvGrpSpPr>
        <p:grpSpPr>
          <a:xfrm>
            <a:off x="4274738" y="1218357"/>
            <a:ext cx="2515401" cy="5063685"/>
            <a:chOff x="4317122" y="1295357"/>
            <a:chExt cx="2515401" cy="4972050"/>
          </a:xfrm>
        </p:grpSpPr>
        <p:sp>
          <p:nvSpPr>
            <p:cNvPr id="42" name="Rounded Rectangle 41"/>
            <p:cNvSpPr/>
            <p:nvPr/>
          </p:nvSpPr>
          <p:spPr>
            <a:xfrm>
              <a:off x="4317814" y="1295357"/>
              <a:ext cx="2505831" cy="4972050"/>
            </a:xfrm>
            <a:prstGeom prst="roundRect">
              <a:avLst>
                <a:gd name="adj" fmla="val 0"/>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5" name="Rounded Rectangle 44"/>
            <p:cNvSpPr/>
            <p:nvPr/>
          </p:nvSpPr>
          <p:spPr>
            <a:xfrm>
              <a:off x="4317122" y="1295357"/>
              <a:ext cx="2515401" cy="893931"/>
            </a:xfrm>
            <a:prstGeom prst="roundRect">
              <a:avLst>
                <a:gd name="adj" fmla="val 0"/>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ln w="0"/>
                <a:solidFill>
                  <a:srgbClr val="333333"/>
                </a:solidFill>
                <a:effectLst>
                  <a:outerShdw blurRad="38100" dist="19050" dir="2700000" algn="tl" rotWithShape="0">
                    <a:srgbClr val="333333">
                      <a:alpha val="40000"/>
                    </a:srgbClr>
                  </a:outerShdw>
                </a:effectLst>
              </a:endParaRPr>
            </a:p>
          </p:txBody>
        </p:sp>
        <p:sp>
          <p:nvSpPr>
            <p:cNvPr id="49" name="Rounded Rectangle 48"/>
            <p:cNvSpPr/>
            <p:nvPr/>
          </p:nvSpPr>
          <p:spPr>
            <a:xfrm>
              <a:off x="4407742" y="2257513"/>
              <a:ext cx="2325974" cy="3948560"/>
            </a:xfrm>
            <a:prstGeom prst="roundRect">
              <a:avLst>
                <a:gd name="adj" fmla="val 0"/>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6" name="Rectangle 55"/>
            <p:cNvSpPr/>
            <p:nvPr/>
          </p:nvSpPr>
          <p:spPr>
            <a:xfrm>
              <a:off x="4548048" y="1556038"/>
              <a:ext cx="2045362" cy="400110"/>
            </a:xfrm>
            <a:prstGeom prst="rect">
              <a:avLst/>
            </a:prstGeom>
          </p:spPr>
          <p:txBody>
            <a:bodyPr wrap="square">
              <a:spAutoFit/>
            </a:bodyPr>
            <a:lstStyle/>
            <a:p>
              <a:r>
                <a:rPr lang="en-US" altLang="ko-KR" sz="2000" dirty="0">
                  <a:solidFill>
                    <a:prstClr val="white"/>
                  </a:solidFill>
                  <a:ea typeface="Gulim" pitchFamily="34" charset="-127"/>
                  <a:cs typeface="Arial Unicode MS" pitchFamily="34" charset="-128"/>
                </a:rPr>
                <a:t>The Transaction</a:t>
              </a:r>
              <a:endParaRPr lang="en-US" sz="2000" dirty="0">
                <a:solidFill>
                  <a:prstClr val="white"/>
                </a:solidFill>
              </a:endParaRPr>
            </a:p>
          </p:txBody>
        </p:sp>
        <p:sp>
          <p:nvSpPr>
            <p:cNvPr id="7" name="Rectangle 6"/>
            <p:cNvSpPr/>
            <p:nvPr/>
          </p:nvSpPr>
          <p:spPr>
            <a:xfrm>
              <a:off x="4408198" y="2288070"/>
              <a:ext cx="2325975" cy="2674531"/>
            </a:xfrm>
            <a:prstGeom prst="rect">
              <a:avLst/>
            </a:prstGeom>
          </p:spPr>
          <p:txBody>
            <a:bodyPr wrap="square">
              <a:spAutoFit/>
            </a:bodyPr>
            <a:lstStyle/>
            <a:p>
              <a:pPr marL="171450" indent="-171450">
                <a:buClr>
                  <a:srgbClr val="FF6200"/>
                </a:buClr>
                <a:buFont typeface="Arial" panose="020B0604020202020204" pitchFamily="34" charset="0"/>
                <a:buChar char="•"/>
              </a:pPr>
              <a:r>
                <a:rPr lang="en-US" altLang="ko-KR" sz="950" dirty="0">
                  <a:solidFill>
                    <a:srgbClr val="333333"/>
                  </a:solidFill>
                </a:rPr>
                <a:t>EUR 40 million multi-currency (EUR and PLN) TRPP for </a:t>
              </a:r>
              <a:r>
                <a:rPr lang="en-US" altLang="ko-KR" sz="950" dirty="0" smtClean="0">
                  <a:solidFill>
                    <a:srgbClr val="333333"/>
                  </a:solidFill>
                </a:rPr>
                <a:t>the Company.</a:t>
              </a:r>
            </a:p>
            <a:p>
              <a:pPr marL="171450" indent="-171450">
                <a:buClr>
                  <a:srgbClr val="FF6200"/>
                </a:buClr>
                <a:buFont typeface="Arial" panose="020B0604020202020204" pitchFamily="34" charset="0"/>
                <a:buChar char="•"/>
              </a:pPr>
              <a:endParaRPr lang="en-US" altLang="ko-KR" sz="950" dirty="0">
                <a:solidFill>
                  <a:srgbClr val="333333"/>
                </a:solidFill>
              </a:endParaRPr>
            </a:p>
            <a:p>
              <a:pPr marL="171450" indent="-171450">
                <a:buClr>
                  <a:srgbClr val="FF6200"/>
                </a:buClr>
                <a:buFont typeface="Arial" panose="020B0604020202020204" pitchFamily="34" charset="0"/>
                <a:buChar char="•"/>
              </a:pPr>
              <a:r>
                <a:rPr lang="en-US" altLang="ko-KR" sz="950" dirty="0">
                  <a:solidFill>
                    <a:srgbClr val="333333"/>
                  </a:solidFill>
                </a:rPr>
                <a:t>the Company </a:t>
              </a:r>
              <a:r>
                <a:rPr lang="en-US" altLang="ko-KR" sz="950" dirty="0" smtClean="0">
                  <a:solidFill>
                    <a:srgbClr val="333333"/>
                  </a:solidFill>
                </a:rPr>
                <a:t>has </a:t>
              </a:r>
              <a:r>
                <a:rPr lang="en-US" altLang="ko-KR" sz="950" dirty="0">
                  <a:solidFill>
                    <a:srgbClr val="333333"/>
                  </a:solidFill>
                </a:rPr>
                <a:t>successfully stepped into its first Receivables </a:t>
              </a:r>
              <a:r>
                <a:rPr lang="en-US" altLang="ko-KR" sz="950" dirty="0" err="1">
                  <a:solidFill>
                    <a:srgbClr val="333333"/>
                  </a:solidFill>
                </a:rPr>
                <a:t>Securitisation</a:t>
              </a:r>
              <a:r>
                <a:rPr lang="en-US" altLang="ko-KR" sz="950" dirty="0" smtClean="0">
                  <a:solidFill>
                    <a:srgbClr val="333333"/>
                  </a:solidFill>
                </a:rPr>
                <a:t>.</a:t>
              </a:r>
            </a:p>
            <a:p>
              <a:pPr marL="171450" indent="-171450">
                <a:buClr>
                  <a:srgbClr val="FF6200"/>
                </a:buClr>
                <a:buFont typeface="Arial" panose="020B0604020202020204" pitchFamily="34" charset="0"/>
                <a:buChar char="•"/>
              </a:pPr>
              <a:endParaRPr lang="en-US" altLang="ko-KR" sz="950" dirty="0">
                <a:solidFill>
                  <a:srgbClr val="333333"/>
                </a:solidFill>
              </a:endParaRPr>
            </a:p>
            <a:p>
              <a:pPr marL="171450" indent="-171450">
                <a:buClr>
                  <a:srgbClr val="FF6200"/>
                </a:buClr>
                <a:buFont typeface="Arial" panose="020B0604020202020204" pitchFamily="34" charset="0"/>
                <a:buChar char="•"/>
              </a:pPr>
              <a:r>
                <a:rPr lang="en-US" sz="950">
                  <a:solidFill>
                    <a:srgbClr val="333333"/>
                  </a:solidFill>
                </a:rPr>
                <a:t>the Company’s objectives were to provide working capital optimization via innovative tool “Receivable Securitization”. That is why </a:t>
              </a:r>
              <a:r>
                <a:rPr lang="en-US" sz="950">
                  <a:solidFill>
                    <a:srgbClr val="333333"/>
                  </a:solidFill>
                </a:rPr>
                <a:t> IFRS </a:t>
              </a:r>
              <a:r>
                <a:rPr lang="en-US" sz="950">
                  <a:solidFill>
                    <a:srgbClr val="333333"/>
                  </a:solidFill>
                </a:rPr>
                <a:t>treatment of the tool as off-balance transaction was critical for </a:t>
              </a:r>
              <a:r>
                <a:rPr lang="en-US" sz="950">
                  <a:solidFill>
                    <a:srgbClr val="333333"/>
                  </a:solidFill>
                </a:rPr>
                <a:t>the </a:t>
              </a:r>
              <a:r>
                <a:rPr lang="en-US" sz="950" smtClean="0">
                  <a:solidFill>
                    <a:srgbClr val="333333"/>
                  </a:solidFill>
                </a:rPr>
                <a:t>Company. It allows to </a:t>
              </a:r>
              <a:r>
                <a:rPr lang="en-US" sz="950">
                  <a:solidFill>
                    <a:srgbClr val="333333"/>
                  </a:solidFill>
                </a:rPr>
                <a:t>diversify the Company’s Free Cash Flow resources </a:t>
              </a:r>
              <a:r>
                <a:rPr lang="en-US" sz="950">
                  <a:solidFill>
                    <a:srgbClr val="333333"/>
                  </a:solidFill>
                </a:rPr>
                <a:t>with creation </a:t>
              </a:r>
              <a:r>
                <a:rPr lang="en-US" sz="950">
                  <a:solidFill>
                    <a:srgbClr val="333333"/>
                  </a:solidFill>
                </a:rPr>
                <a:t>of a tool that can grow with the working capital needs of the </a:t>
              </a:r>
              <a:r>
                <a:rPr lang="en-US" sz="950">
                  <a:solidFill>
                    <a:srgbClr val="333333"/>
                  </a:solidFill>
                </a:rPr>
                <a:t>company.</a:t>
              </a:r>
              <a:endParaRPr lang="nl-BE" sz="950" dirty="0">
                <a:solidFill>
                  <a:srgbClr val="333333"/>
                </a:solidFill>
              </a:endParaRPr>
            </a:p>
          </p:txBody>
        </p:sp>
      </p:grpSp>
      <p:grpSp>
        <p:nvGrpSpPr>
          <p:cNvPr id="9" name="Group 8"/>
          <p:cNvGrpSpPr/>
          <p:nvPr/>
        </p:nvGrpSpPr>
        <p:grpSpPr>
          <a:xfrm>
            <a:off x="6850285" y="1218358"/>
            <a:ext cx="2231842" cy="5063685"/>
            <a:chOff x="6759913" y="1295357"/>
            <a:chExt cx="2231842" cy="4972050"/>
          </a:xfrm>
        </p:grpSpPr>
        <p:sp>
          <p:nvSpPr>
            <p:cNvPr id="43" name="Rounded Rectangle 42"/>
            <p:cNvSpPr/>
            <p:nvPr/>
          </p:nvSpPr>
          <p:spPr>
            <a:xfrm>
              <a:off x="6759913" y="1295357"/>
              <a:ext cx="2231842" cy="4972050"/>
            </a:xfrm>
            <a:prstGeom prst="roundRect">
              <a:avLst>
                <a:gd name="adj" fmla="val 0"/>
              </a:avLst>
            </a:prstGeom>
            <a:no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6" name="Rounded Rectangle 45"/>
            <p:cNvSpPr/>
            <p:nvPr/>
          </p:nvSpPr>
          <p:spPr>
            <a:xfrm>
              <a:off x="6759913" y="1299287"/>
              <a:ext cx="2231841" cy="880136"/>
            </a:xfrm>
            <a:prstGeom prst="roundRect">
              <a:avLst>
                <a:gd name="adj" fmla="val 0"/>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1" name="Rounded Rectangle 50"/>
            <p:cNvSpPr/>
            <p:nvPr/>
          </p:nvSpPr>
          <p:spPr>
            <a:xfrm>
              <a:off x="6853697" y="2513852"/>
              <a:ext cx="2044271" cy="3637791"/>
            </a:xfrm>
            <a:prstGeom prst="roundRect">
              <a:avLst>
                <a:gd name="adj" fmla="val 0"/>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7" name="Rectangle 56"/>
            <p:cNvSpPr/>
            <p:nvPr/>
          </p:nvSpPr>
          <p:spPr>
            <a:xfrm>
              <a:off x="7165541" y="1354383"/>
              <a:ext cx="1378904" cy="400110"/>
            </a:xfrm>
            <a:prstGeom prst="rect">
              <a:avLst/>
            </a:prstGeom>
          </p:spPr>
          <p:txBody>
            <a:bodyPr wrap="none">
              <a:spAutoFit/>
            </a:bodyPr>
            <a:lstStyle/>
            <a:p>
              <a:r>
                <a:rPr lang="en-US" altLang="ko-KR" sz="2000" dirty="0">
                  <a:solidFill>
                    <a:prstClr val="white"/>
                  </a:solidFill>
                  <a:ea typeface="Gulim" pitchFamily="34" charset="-127"/>
                  <a:cs typeface="Arial Unicode MS" pitchFamily="34" charset="-128"/>
                </a:rPr>
                <a:t>ING’s Role:</a:t>
              </a:r>
              <a:endParaRPr lang="en-US" sz="2000" dirty="0">
                <a:solidFill>
                  <a:prstClr val="white"/>
                </a:solidFill>
              </a:endParaRPr>
            </a:p>
          </p:txBody>
        </p:sp>
        <p:sp>
          <p:nvSpPr>
            <p:cNvPr id="8" name="Rectangle 7"/>
            <p:cNvSpPr/>
            <p:nvPr/>
          </p:nvSpPr>
          <p:spPr>
            <a:xfrm>
              <a:off x="6945205" y="2303082"/>
              <a:ext cx="1848133" cy="2674531"/>
            </a:xfrm>
            <a:prstGeom prst="rect">
              <a:avLst/>
            </a:prstGeom>
          </p:spPr>
          <p:txBody>
            <a:bodyPr wrap="square">
              <a:spAutoFit/>
            </a:bodyPr>
            <a:lstStyle/>
            <a:p>
              <a:pPr algn="ctr"/>
              <a:r>
                <a:rPr lang="en-US" altLang="ko-KR" sz="950" dirty="0">
                  <a:solidFill>
                    <a:srgbClr val="333333"/>
                  </a:solidFill>
                </a:rPr>
                <a:t>Work included:</a:t>
              </a:r>
              <a:br>
                <a:rPr lang="en-US" altLang="ko-KR" sz="950" dirty="0">
                  <a:solidFill>
                    <a:srgbClr val="333333"/>
                  </a:solidFill>
                </a:rPr>
              </a:br>
              <a:endParaRPr lang="en-US" altLang="ko-KR" sz="950" dirty="0">
                <a:solidFill>
                  <a:srgbClr val="333333"/>
                </a:solidFill>
              </a:endParaRPr>
            </a:p>
            <a:p>
              <a:pPr marL="171450" indent="-171450">
                <a:buClr>
                  <a:schemeClr val="accent1"/>
                </a:buClr>
                <a:buFont typeface="Arial" panose="020B0604020202020204" pitchFamily="34" charset="0"/>
                <a:buChar char="•"/>
              </a:pPr>
              <a:r>
                <a:rPr lang="en-US" altLang="ko-KR" sz="950" dirty="0" smtClean="0">
                  <a:solidFill>
                    <a:srgbClr val="333333"/>
                  </a:solidFill>
                </a:rPr>
                <a:t>Deal </a:t>
              </a:r>
              <a:r>
                <a:rPr lang="en-US" altLang="ko-KR" sz="950" dirty="0">
                  <a:solidFill>
                    <a:srgbClr val="333333"/>
                  </a:solidFill>
                </a:rPr>
                <a:t>structure and strategy to implied AAA </a:t>
              </a:r>
              <a:r>
                <a:rPr lang="en-US" altLang="ko-KR" sz="950" dirty="0" smtClean="0">
                  <a:solidFill>
                    <a:srgbClr val="333333"/>
                  </a:solidFill>
                </a:rPr>
                <a:t>level</a:t>
              </a:r>
            </a:p>
            <a:p>
              <a:pPr marL="171450" indent="-171450">
                <a:buClr>
                  <a:schemeClr val="accent1"/>
                </a:buClr>
                <a:buFont typeface="Arial" panose="020B0604020202020204" pitchFamily="34" charset="0"/>
                <a:buChar char="•"/>
              </a:pPr>
              <a:endParaRPr lang="en-US" altLang="ko-KR" sz="950" dirty="0">
                <a:solidFill>
                  <a:srgbClr val="333333"/>
                </a:solidFill>
              </a:endParaRPr>
            </a:p>
            <a:p>
              <a:pPr marL="171450" indent="-171450">
                <a:buClr>
                  <a:schemeClr val="accent1"/>
                </a:buClr>
                <a:buFont typeface="Arial" panose="020B0604020202020204" pitchFamily="34" charset="0"/>
                <a:buChar char="•"/>
              </a:pPr>
              <a:r>
                <a:rPr lang="en-US" altLang="ko-KR" sz="950" dirty="0" smtClean="0">
                  <a:solidFill>
                    <a:srgbClr val="333333"/>
                  </a:solidFill>
                </a:rPr>
                <a:t>ING </a:t>
              </a:r>
              <a:r>
                <a:rPr lang="en-US" altLang="ko-KR" sz="950" dirty="0">
                  <a:solidFill>
                    <a:srgbClr val="333333"/>
                  </a:solidFill>
                </a:rPr>
                <a:t>acted as Sole Arranger and Lender</a:t>
              </a:r>
              <a:r>
                <a:rPr lang="en-US" altLang="ko-KR" sz="950" dirty="0" smtClean="0">
                  <a:solidFill>
                    <a:srgbClr val="333333"/>
                  </a:solidFill>
                </a:rPr>
                <a:t>.</a:t>
              </a:r>
            </a:p>
            <a:p>
              <a:pPr marL="171450" indent="-171450">
                <a:buClr>
                  <a:schemeClr val="accent1"/>
                </a:buClr>
                <a:buFont typeface="Arial" panose="020B0604020202020204" pitchFamily="34" charset="0"/>
                <a:buChar char="•"/>
              </a:pPr>
              <a:endParaRPr lang="en-US" altLang="ko-KR" sz="950" dirty="0">
                <a:solidFill>
                  <a:srgbClr val="333333"/>
                </a:solidFill>
              </a:endParaRPr>
            </a:p>
            <a:p>
              <a:pPr marL="171450" indent="-171450">
                <a:buClr>
                  <a:schemeClr val="accent1"/>
                </a:buClr>
                <a:buFont typeface="Arial" panose="020B0604020202020204" pitchFamily="34" charset="0"/>
                <a:buChar char="•"/>
              </a:pPr>
              <a:r>
                <a:rPr lang="en-US" altLang="ko-KR" sz="950" dirty="0" smtClean="0">
                  <a:solidFill>
                    <a:srgbClr val="333333"/>
                  </a:solidFill>
                </a:rPr>
                <a:t>ING </a:t>
              </a:r>
              <a:r>
                <a:rPr lang="en-US" altLang="ko-KR" sz="950" dirty="0">
                  <a:solidFill>
                    <a:srgbClr val="333333"/>
                  </a:solidFill>
                </a:rPr>
                <a:t>provided </a:t>
              </a:r>
              <a:r>
                <a:rPr lang="en-US" altLang="ko-KR" sz="950" dirty="0" smtClean="0">
                  <a:solidFill>
                    <a:srgbClr val="333333"/>
                  </a:solidFill>
                </a:rPr>
                <a:t>the Company </a:t>
              </a:r>
              <a:r>
                <a:rPr lang="en-US" altLang="ko-KR" sz="950" dirty="0">
                  <a:solidFill>
                    <a:srgbClr val="333333"/>
                  </a:solidFill>
                </a:rPr>
                <a:t>with a detailed explanation on all structural elements</a:t>
              </a:r>
              <a:r>
                <a:rPr lang="en-US" altLang="ko-KR" sz="950" dirty="0" smtClean="0">
                  <a:solidFill>
                    <a:srgbClr val="333333"/>
                  </a:solidFill>
                </a:rPr>
                <a:t>.</a:t>
              </a:r>
            </a:p>
            <a:p>
              <a:pPr marL="171450" indent="-171450">
                <a:buClr>
                  <a:schemeClr val="accent1"/>
                </a:buClr>
                <a:buFont typeface="Arial" panose="020B0604020202020204" pitchFamily="34" charset="0"/>
                <a:buChar char="•"/>
              </a:pPr>
              <a:endParaRPr lang="en-US" altLang="ko-KR" sz="950" dirty="0">
                <a:solidFill>
                  <a:srgbClr val="333333"/>
                </a:solidFill>
              </a:endParaRPr>
            </a:p>
            <a:p>
              <a:pPr marL="171450" indent="-171450">
                <a:buClr>
                  <a:schemeClr val="accent1"/>
                </a:buClr>
                <a:buFont typeface="Arial" panose="020B0604020202020204" pitchFamily="34" charset="0"/>
                <a:buChar char="•"/>
              </a:pPr>
              <a:r>
                <a:rPr lang="en-US" altLang="ko-KR" sz="950" dirty="0" smtClean="0">
                  <a:solidFill>
                    <a:srgbClr val="333333"/>
                  </a:solidFill>
                </a:rPr>
                <a:t>Very </a:t>
              </a:r>
              <a:r>
                <a:rPr lang="en-US" altLang="ko-KR" sz="950" dirty="0">
                  <a:solidFill>
                    <a:srgbClr val="333333"/>
                  </a:solidFill>
                </a:rPr>
                <a:t>successful collaboration between the central  WCS team and the local Moscow Clients and TSS teams</a:t>
              </a:r>
              <a:r>
                <a:rPr lang="en-US" altLang="ko-KR" sz="950" dirty="0" smtClean="0">
                  <a:solidFill>
                    <a:srgbClr val="333333"/>
                  </a:solidFill>
                </a:rPr>
                <a:t>.</a:t>
              </a:r>
            </a:p>
            <a:p>
              <a:pPr marL="171450" indent="-171450">
                <a:buClr>
                  <a:schemeClr val="accent1"/>
                </a:buClr>
                <a:buFont typeface="Arial" panose="020B0604020202020204" pitchFamily="34" charset="0"/>
                <a:buChar char="•"/>
              </a:pPr>
              <a:endParaRPr lang="en-US" altLang="ko-KR" sz="950" dirty="0">
                <a:solidFill>
                  <a:srgbClr val="333333"/>
                </a:solidFill>
              </a:endParaRPr>
            </a:p>
          </p:txBody>
        </p:sp>
      </p:grpSp>
      <p:sp>
        <p:nvSpPr>
          <p:cNvPr id="58" name="Rectangle 57"/>
          <p:cNvSpPr/>
          <p:nvPr/>
        </p:nvSpPr>
        <p:spPr>
          <a:xfrm>
            <a:off x="6915194" y="1565165"/>
            <a:ext cx="2045362" cy="523220"/>
          </a:xfrm>
          <a:prstGeom prst="rect">
            <a:avLst/>
          </a:prstGeom>
        </p:spPr>
        <p:txBody>
          <a:bodyPr wrap="square">
            <a:spAutoFit/>
          </a:bodyPr>
          <a:lstStyle/>
          <a:p>
            <a:pPr algn="ctr"/>
            <a:r>
              <a:rPr lang="en-US" altLang="ko-KR" sz="1400" b="1" dirty="0">
                <a:solidFill>
                  <a:prstClr val="white"/>
                </a:solidFill>
                <a:ea typeface="Gulim" pitchFamily="34" charset="-127"/>
                <a:cs typeface="Arial Unicode MS" pitchFamily="34" charset="-128"/>
              </a:rPr>
              <a:t>Sole-arranger &amp;</a:t>
            </a:r>
            <a:br>
              <a:rPr lang="en-US" altLang="ko-KR" sz="1400" b="1" dirty="0">
                <a:solidFill>
                  <a:prstClr val="white"/>
                </a:solidFill>
                <a:ea typeface="Gulim" pitchFamily="34" charset="-127"/>
                <a:cs typeface="Arial Unicode MS" pitchFamily="34" charset="-128"/>
              </a:rPr>
            </a:br>
            <a:r>
              <a:rPr lang="en-US" altLang="ko-KR" sz="1400" b="1" dirty="0">
                <a:solidFill>
                  <a:prstClr val="white"/>
                </a:solidFill>
                <a:ea typeface="Gulim" pitchFamily="34" charset="-127"/>
                <a:cs typeface="Arial Unicode MS" pitchFamily="34" charset="-128"/>
              </a:rPr>
              <a:t> Sole-lender</a:t>
            </a:r>
            <a:endParaRPr lang="en-US" sz="1400" b="1" dirty="0">
              <a:solidFill>
                <a:prstClr val="white"/>
              </a:solidFill>
            </a:endParaRPr>
          </a:p>
        </p:txBody>
      </p:sp>
      <p:grpSp>
        <p:nvGrpSpPr>
          <p:cNvPr id="48" name="Group 7"/>
          <p:cNvGrpSpPr>
            <a:grpSpLocks/>
          </p:cNvGrpSpPr>
          <p:nvPr/>
        </p:nvGrpSpPr>
        <p:grpSpPr bwMode="auto">
          <a:xfrm>
            <a:off x="20549" y="1226254"/>
            <a:ext cx="1911830" cy="1797056"/>
            <a:chOff x="179469" y="3179763"/>
            <a:chExt cx="1425495" cy="1376362"/>
          </a:xfrm>
        </p:grpSpPr>
        <p:sp>
          <p:nvSpPr>
            <p:cNvPr id="53" name="AutoShape 169"/>
            <p:cNvSpPr>
              <a:spLocks noChangeAspect="1" noChangeArrowheads="1" noTextEdit="1"/>
            </p:cNvSpPr>
            <p:nvPr/>
          </p:nvSpPr>
          <p:spPr bwMode="auto">
            <a:xfrm>
              <a:off x="219075" y="3186113"/>
              <a:ext cx="136842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2800">
                <a:solidFill>
                  <a:srgbClr val="333333"/>
                </a:solidFill>
                <a:cs typeface="ING Me" panose="02000506040000020004" pitchFamily="2" charset="0"/>
              </a:endParaRPr>
            </a:p>
          </p:txBody>
        </p:sp>
        <p:sp>
          <p:nvSpPr>
            <p:cNvPr id="59" name="Rectangle 170"/>
            <p:cNvSpPr>
              <a:spLocks noChangeArrowheads="1"/>
            </p:cNvSpPr>
            <p:nvPr/>
          </p:nvSpPr>
          <p:spPr bwMode="auto">
            <a:xfrm>
              <a:off x="219075" y="3179763"/>
              <a:ext cx="1385888" cy="1368425"/>
            </a:xfrm>
            <a:prstGeom prst="rect">
              <a:avLst/>
            </a:prstGeom>
            <a:solidFill>
              <a:srgbClr val="E4E4E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endParaRPr lang="en-US" altLang="nl-BE" sz="1200" b="0" baseline="0">
                <a:solidFill>
                  <a:srgbClr val="333333"/>
                </a:solidFill>
                <a:latin typeface="ING Me" panose="02000506040000020004" pitchFamily="2" charset="0"/>
                <a:ea typeface="Geneva"/>
                <a:cs typeface="ING Me" panose="02000506040000020004" pitchFamily="2" charset="0"/>
              </a:endParaRPr>
            </a:p>
          </p:txBody>
        </p:sp>
        <p:sp>
          <p:nvSpPr>
            <p:cNvPr id="60" name="Rectangle 171"/>
            <p:cNvSpPr>
              <a:spLocks noChangeArrowheads="1"/>
            </p:cNvSpPr>
            <p:nvPr/>
          </p:nvSpPr>
          <p:spPr bwMode="auto">
            <a:xfrm>
              <a:off x="219075" y="3179763"/>
              <a:ext cx="1385888" cy="179387"/>
            </a:xfrm>
            <a:prstGeom prst="rect">
              <a:avLst/>
            </a:prstGeom>
            <a:solidFill>
              <a:srgbClr val="60A6D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endParaRPr lang="en-US" altLang="nl-BE" sz="800" b="0" baseline="0">
                <a:solidFill>
                  <a:srgbClr val="333333"/>
                </a:solidFill>
                <a:latin typeface="ING Me" panose="02000506040000020004" pitchFamily="2" charset="0"/>
                <a:ea typeface="Geneva"/>
                <a:cs typeface="ING Me" panose="02000506040000020004" pitchFamily="2" charset="0"/>
              </a:endParaRPr>
            </a:p>
          </p:txBody>
        </p:sp>
        <p:sp>
          <p:nvSpPr>
            <p:cNvPr id="61" name="Line 172"/>
            <p:cNvSpPr>
              <a:spLocks noChangeShapeType="1"/>
            </p:cNvSpPr>
            <p:nvPr/>
          </p:nvSpPr>
          <p:spPr bwMode="auto">
            <a:xfrm>
              <a:off x="219075" y="4421925"/>
              <a:ext cx="1368425" cy="0"/>
            </a:xfrm>
            <a:prstGeom prst="line">
              <a:avLst/>
            </a:prstGeom>
            <a:noFill/>
            <a:ln w="4763">
              <a:solidFill>
                <a:srgbClr val="FFFFFF"/>
              </a:solidFill>
              <a:round/>
              <a:headEnd/>
              <a:tailEnd/>
            </a:ln>
            <a:extLst>
              <a:ext uri="{909E8E84-426E-40DD-AFC4-6F175D3DCCD1}">
                <a14:hiddenFill xmlns:a14="http://schemas.microsoft.com/office/drawing/2010/main">
                  <a:noFill/>
                </a14:hiddenFill>
              </a:ext>
            </a:extLst>
          </p:spPr>
          <p:txBody>
            <a:bodyPr/>
            <a:lstStyle/>
            <a:p>
              <a:endParaRPr lang="en-GB" sz="2800">
                <a:solidFill>
                  <a:srgbClr val="333333"/>
                </a:solidFill>
                <a:cs typeface="ING Me" panose="02000506040000020004" pitchFamily="2" charset="0"/>
              </a:endParaRPr>
            </a:p>
          </p:txBody>
        </p:sp>
        <p:sp>
          <p:nvSpPr>
            <p:cNvPr id="62" name="Rectangle 174"/>
            <p:cNvSpPr>
              <a:spLocks noChangeArrowheads="1"/>
            </p:cNvSpPr>
            <p:nvPr/>
          </p:nvSpPr>
          <p:spPr bwMode="auto">
            <a:xfrm>
              <a:off x="252413" y="4450083"/>
              <a:ext cx="1290846" cy="8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100000"/>
                </a:spcBef>
                <a:tabLst>
                  <a:tab pos="1976438" algn="l"/>
                </a:tabLst>
              </a:pPr>
              <a:r>
                <a:rPr lang="en-US" sz="700" dirty="0">
                  <a:solidFill>
                    <a:srgbClr val="333333"/>
                  </a:solidFill>
                </a:rPr>
                <a:t>Iron, Steel Mills &amp; Ferroalloy Manufacturing </a:t>
              </a:r>
              <a:endParaRPr lang="en-US" altLang="nl-BE" sz="700" dirty="0">
                <a:solidFill>
                  <a:srgbClr val="87B3C1"/>
                </a:solidFill>
                <a:ea typeface="Geneva"/>
                <a:cs typeface="ING Me" panose="02000506040000020004" pitchFamily="2" charset="0"/>
              </a:endParaRPr>
            </a:p>
          </p:txBody>
        </p:sp>
        <p:sp>
          <p:nvSpPr>
            <p:cNvPr id="63" name="Rectangle 175"/>
            <p:cNvSpPr>
              <a:spLocks noChangeArrowheads="1"/>
            </p:cNvSpPr>
            <p:nvPr/>
          </p:nvSpPr>
          <p:spPr bwMode="auto">
            <a:xfrm>
              <a:off x="252413" y="3227388"/>
              <a:ext cx="665742" cy="11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1000" b="0" baseline="0" smtClean="0">
                  <a:solidFill>
                    <a:srgbClr val="FFFFFF"/>
                  </a:solidFill>
                  <a:latin typeface="ING Me" panose="02000506040000020004" pitchFamily="2" charset="0"/>
                  <a:ea typeface="Geneva"/>
                  <a:cs typeface="ING Me" panose="02000506040000020004" pitchFamily="2" charset="0"/>
                </a:rPr>
                <a:t>Latvia &amp; Poland</a:t>
              </a:r>
              <a:endParaRPr lang="en-US" altLang="nl-BE" sz="1000" b="0" baseline="0" dirty="0">
                <a:solidFill>
                  <a:srgbClr val="333333"/>
                </a:solidFill>
                <a:latin typeface="ING Me" panose="02000506040000020004" pitchFamily="2" charset="0"/>
                <a:ea typeface="Geneva"/>
                <a:cs typeface="ING Me" panose="02000506040000020004" pitchFamily="2" charset="0"/>
              </a:endParaRPr>
            </a:p>
          </p:txBody>
        </p:sp>
        <p:sp>
          <p:nvSpPr>
            <p:cNvPr id="64" name="Rectangle 177"/>
            <p:cNvSpPr>
              <a:spLocks noChangeArrowheads="1"/>
            </p:cNvSpPr>
            <p:nvPr/>
          </p:nvSpPr>
          <p:spPr bwMode="auto">
            <a:xfrm>
              <a:off x="252413" y="3382963"/>
              <a:ext cx="638252" cy="11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100000"/>
                </a:spcBef>
                <a:spcAft>
                  <a:spcPct val="0"/>
                </a:spcAft>
                <a:tabLst>
                  <a:tab pos="1976438" algn="l"/>
                </a:tabLst>
              </a:pPr>
              <a:r>
                <a:rPr lang="en-US" altLang="nl-BE" sz="1000" b="1" dirty="0" smtClean="0">
                  <a:solidFill>
                    <a:srgbClr val="737589"/>
                  </a:solidFill>
                  <a:ea typeface="Geneva"/>
                  <a:cs typeface="ING Me" panose="02000506040000020004" pitchFamily="2" charset="0"/>
                </a:rPr>
                <a:t>Steel Producer</a:t>
              </a:r>
              <a:endParaRPr lang="en-US" altLang="nl-BE" sz="1000" b="1" dirty="0">
                <a:solidFill>
                  <a:srgbClr val="737589"/>
                </a:solidFill>
                <a:ea typeface="Geneva"/>
                <a:cs typeface="ING Me" panose="02000506040000020004" pitchFamily="2" charset="0"/>
              </a:endParaRPr>
            </a:p>
          </p:txBody>
        </p:sp>
        <p:sp>
          <p:nvSpPr>
            <p:cNvPr id="65" name="Rectangle 178"/>
            <p:cNvSpPr>
              <a:spLocks noChangeArrowheads="1"/>
            </p:cNvSpPr>
            <p:nvPr/>
          </p:nvSpPr>
          <p:spPr bwMode="auto">
            <a:xfrm>
              <a:off x="252413" y="3490913"/>
              <a:ext cx="493630" cy="11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1000" baseline="0" dirty="0">
                  <a:solidFill>
                    <a:srgbClr val="737589"/>
                  </a:solidFill>
                  <a:latin typeface="ING Me" panose="02000506040000020004" pitchFamily="2" charset="0"/>
                  <a:ea typeface="Geneva"/>
                  <a:cs typeface="ING Me" panose="02000506040000020004" pitchFamily="2" charset="0"/>
                </a:rPr>
                <a:t>EUR 40 Mio</a:t>
              </a:r>
              <a:endParaRPr lang="en-US" altLang="nl-BE" sz="1000" b="0" baseline="0" dirty="0">
                <a:solidFill>
                  <a:srgbClr val="333333"/>
                </a:solidFill>
                <a:latin typeface="ING Me" panose="02000506040000020004" pitchFamily="2" charset="0"/>
                <a:ea typeface="Geneva"/>
                <a:cs typeface="ING Me" panose="02000506040000020004" pitchFamily="2" charset="0"/>
              </a:endParaRPr>
            </a:p>
          </p:txBody>
        </p:sp>
        <p:sp>
          <p:nvSpPr>
            <p:cNvPr id="66" name="Rectangle 180"/>
            <p:cNvSpPr>
              <a:spLocks noChangeArrowheads="1"/>
            </p:cNvSpPr>
            <p:nvPr/>
          </p:nvSpPr>
          <p:spPr bwMode="auto">
            <a:xfrm>
              <a:off x="252413" y="4326055"/>
              <a:ext cx="1253795" cy="9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800" b="0" baseline="0" dirty="0">
                  <a:solidFill>
                    <a:srgbClr val="737589"/>
                  </a:solidFill>
                  <a:latin typeface="ING Me" panose="02000506040000020004" pitchFamily="2" charset="0"/>
                  <a:ea typeface="Geneva"/>
                  <a:cs typeface="ING Me" panose="02000506040000020004" pitchFamily="2" charset="0"/>
                </a:rPr>
                <a:t>Lead Arranger and Liquidity Provider</a:t>
              </a:r>
              <a:endParaRPr lang="en-US" altLang="nl-BE" sz="800" b="0" baseline="0" dirty="0">
                <a:solidFill>
                  <a:srgbClr val="333333"/>
                </a:solidFill>
                <a:latin typeface="ING Me" panose="02000506040000020004" pitchFamily="2" charset="0"/>
                <a:ea typeface="Geneva"/>
                <a:cs typeface="ING Me" panose="02000506040000020004" pitchFamily="2" charset="0"/>
              </a:endParaRPr>
            </a:p>
          </p:txBody>
        </p:sp>
        <p:sp>
          <p:nvSpPr>
            <p:cNvPr id="67" name="Rectangle 320"/>
            <p:cNvSpPr>
              <a:spLocks noChangeArrowheads="1"/>
            </p:cNvSpPr>
            <p:nvPr/>
          </p:nvSpPr>
          <p:spPr bwMode="auto">
            <a:xfrm>
              <a:off x="776288" y="3227388"/>
              <a:ext cx="762000" cy="11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pPr algn="r"/>
              <a:r>
                <a:rPr lang="en-US" altLang="nl-BE" sz="1000" b="0" baseline="0" dirty="0">
                  <a:solidFill>
                    <a:srgbClr val="FFFFFF"/>
                  </a:solidFill>
                  <a:latin typeface="ING Me" panose="02000506040000020004" pitchFamily="2" charset="0"/>
                  <a:ea typeface="Geneva"/>
                  <a:cs typeface="ING Me" panose="02000506040000020004" pitchFamily="2" charset="0"/>
                </a:rPr>
                <a:t>2015- …</a:t>
              </a:r>
              <a:endParaRPr lang="en-US" altLang="nl-BE" sz="1000" b="0" baseline="0" dirty="0">
                <a:solidFill>
                  <a:srgbClr val="333333"/>
                </a:solidFill>
                <a:latin typeface="ING Me" panose="02000506040000020004" pitchFamily="2" charset="0"/>
                <a:ea typeface="Geneva"/>
                <a:cs typeface="ING Me" panose="02000506040000020004" pitchFamily="2" charset="0"/>
              </a:endParaRPr>
            </a:p>
          </p:txBody>
        </p:sp>
        <p:sp>
          <p:nvSpPr>
            <p:cNvPr id="68" name="Rectangle 248"/>
            <p:cNvSpPr>
              <a:spLocks noChangeArrowheads="1"/>
            </p:cNvSpPr>
            <p:nvPr/>
          </p:nvSpPr>
          <p:spPr bwMode="auto">
            <a:xfrm>
              <a:off x="252413" y="3600450"/>
              <a:ext cx="1045825" cy="2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900" b="0" baseline="0" dirty="0">
                  <a:solidFill>
                    <a:srgbClr val="737589"/>
                  </a:solidFill>
                  <a:latin typeface="ING Me" panose="02000506040000020004" pitchFamily="2" charset="0"/>
                  <a:ea typeface="Geneva"/>
                  <a:cs typeface="ING Me" panose="02000506040000020004" pitchFamily="2" charset="0"/>
                </a:rPr>
                <a:t>Trade receivables purchase</a:t>
              </a:r>
              <a:br>
                <a:rPr lang="en-US" altLang="nl-BE" sz="900" b="0" baseline="0" dirty="0">
                  <a:solidFill>
                    <a:srgbClr val="737589"/>
                  </a:solidFill>
                  <a:latin typeface="ING Me" panose="02000506040000020004" pitchFamily="2" charset="0"/>
                  <a:ea typeface="Geneva"/>
                  <a:cs typeface="ING Me" panose="02000506040000020004" pitchFamily="2" charset="0"/>
                </a:rPr>
              </a:br>
              <a:r>
                <a:rPr lang="en-US" altLang="nl-BE" sz="900" b="0" baseline="0" dirty="0" err="1">
                  <a:solidFill>
                    <a:srgbClr val="737589"/>
                  </a:solidFill>
                  <a:latin typeface="ING Me" panose="02000506040000020004" pitchFamily="2" charset="0"/>
                  <a:ea typeface="Geneva"/>
                  <a:cs typeface="ING Me" panose="02000506040000020004" pitchFamily="2" charset="0"/>
                </a:rPr>
                <a:t>programme</a:t>
              </a:r>
              <a:endParaRPr lang="en-US" altLang="nl-BE" sz="900" b="0" baseline="0" dirty="0">
                <a:solidFill>
                  <a:srgbClr val="333333"/>
                </a:solidFill>
                <a:latin typeface="ING Me" panose="02000506040000020004" pitchFamily="2" charset="0"/>
                <a:ea typeface="Geneva"/>
                <a:cs typeface="ING Me" panose="02000506040000020004" pitchFamily="2" charset="0"/>
              </a:endParaRPr>
            </a:p>
          </p:txBody>
        </p:sp>
        <p:sp>
          <p:nvSpPr>
            <p:cNvPr id="69" name="Rectangle 269"/>
            <p:cNvSpPr>
              <a:spLocks noChangeArrowheads="1"/>
            </p:cNvSpPr>
            <p:nvPr/>
          </p:nvSpPr>
          <p:spPr bwMode="auto">
            <a:xfrm>
              <a:off x="179469" y="4138027"/>
              <a:ext cx="1425495" cy="15717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endParaRPr lang="en-US" altLang="nl-BE" sz="1050" b="0" baseline="0">
                <a:solidFill>
                  <a:srgbClr val="FF0000"/>
                </a:solidFill>
                <a:latin typeface="ING Me" panose="02000506040000020004" pitchFamily="2" charset="0"/>
                <a:ea typeface="Geneva"/>
                <a:cs typeface="ING Me" panose="02000506040000020004" pitchFamily="2" charset="0"/>
              </a:endParaRPr>
            </a:p>
          </p:txBody>
        </p:sp>
      </p:grpSp>
      <p:pic>
        <p:nvPicPr>
          <p:cNvPr id="41" name="Picture 8" descr="http://im2-tub-ru.yandex.net/i?id=d48536ae664e0298f1aa1a0cda5742fe&amp;n=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90416"/>
            <a:ext cx="1593656" cy="621020"/>
          </a:xfrm>
          <a:prstGeom prst="rect">
            <a:avLst/>
          </a:prstGeom>
          <a:noFill/>
          <a:ln>
            <a:noFill/>
          </a:ln>
          <a:effectLst>
            <a:outerShdw blurRad="50800" dist="38100" dir="5400000" algn="t" rotWithShape="0">
              <a:schemeClr val="bg1">
                <a:alpha val="4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688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ounded Rectangle 51"/>
          <p:cNvSpPr/>
          <p:nvPr/>
        </p:nvSpPr>
        <p:spPr>
          <a:xfrm>
            <a:off x="90968" y="3068961"/>
            <a:ext cx="1812605" cy="3213083"/>
          </a:xfrm>
          <a:prstGeom prst="roundRect">
            <a:avLst>
              <a:gd name="adj" fmla="val 0"/>
            </a:avLst>
          </a:prstGeom>
          <a:solidFill>
            <a:srgbClr val="FF6200"/>
          </a:solidFill>
          <a:ln w="6350">
            <a:solidFill>
              <a:srgbClr val="FF62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4" name="Rounded Rectangle 53"/>
          <p:cNvSpPr/>
          <p:nvPr/>
        </p:nvSpPr>
        <p:spPr>
          <a:xfrm>
            <a:off x="90968" y="3068961"/>
            <a:ext cx="1812605" cy="683332"/>
          </a:xfrm>
          <a:prstGeom prst="roundRect">
            <a:avLst>
              <a:gd name="adj" fmla="val 0"/>
            </a:avLst>
          </a:prstGeom>
          <a:solidFill>
            <a:schemeClr val="bg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22" name="Rectangle 21"/>
          <p:cNvSpPr/>
          <p:nvPr/>
        </p:nvSpPr>
        <p:spPr>
          <a:xfrm>
            <a:off x="194578" y="3795002"/>
            <a:ext cx="1825227" cy="264687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lvl="1" eaLnBrk="0" hangingPunct="0">
              <a:spcBef>
                <a:spcPct val="40000"/>
              </a:spcBef>
            </a:pPr>
            <a:r>
              <a:rPr lang="en-US" altLang="ko-KR" sz="1000" b="1" dirty="0">
                <a:solidFill>
                  <a:prstClr val="white"/>
                </a:solidFill>
                <a:ea typeface="Gulim" pitchFamily="34" charset="-127"/>
                <a:cs typeface="Arial Unicode MS" pitchFamily="34" charset="-128"/>
              </a:rPr>
              <a:t>Maximum limit amount:</a:t>
            </a:r>
            <a:r>
              <a:rPr lang="en-US" altLang="ko-KR" sz="1000" dirty="0">
                <a:solidFill>
                  <a:prstClr val="white"/>
                </a:solidFill>
                <a:ea typeface="Gulim" pitchFamily="34" charset="-127"/>
                <a:cs typeface="Arial Unicode MS" pitchFamily="34" charset="-128"/>
              </a:rPr>
              <a:t> </a:t>
            </a:r>
          </a:p>
          <a:p>
            <a:pPr marL="171446" lvl="1" indent="-171446" eaLnBrk="0" hangingPunct="0">
              <a:spcBef>
                <a:spcPct val="40000"/>
              </a:spcBef>
              <a:buFont typeface="Arial" panose="020B0604020202020204" pitchFamily="34" charset="0"/>
              <a:buChar char="•"/>
            </a:pPr>
            <a:r>
              <a:rPr lang="en-US" altLang="ko-KR" sz="1000" dirty="0">
                <a:solidFill>
                  <a:prstClr val="white"/>
                </a:solidFill>
                <a:ea typeface="Gulim" pitchFamily="34" charset="-127"/>
                <a:cs typeface="Arial Unicode MS" pitchFamily="34" charset="-128"/>
              </a:rPr>
              <a:t>EUR </a:t>
            </a:r>
            <a:r>
              <a:rPr lang="en-US" altLang="ko-KR" sz="1000" dirty="0" smtClean="0">
                <a:solidFill>
                  <a:prstClr val="white"/>
                </a:solidFill>
                <a:ea typeface="Gulim" pitchFamily="34" charset="-127"/>
                <a:cs typeface="Arial Unicode MS" pitchFamily="34" charset="-128"/>
              </a:rPr>
              <a:t>60 </a:t>
            </a:r>
            <a:r>
              <a:rPr lang="en-US" altLang="ko-KR" sz="1000" dirty="0" err="1">
                <a:solidFill>
                  <a:prstClr val="white"/>
                </a:solidFill>
                <a:ea typeface="Gulim" pitchFamily="34" charset="-127"/>
                <a:cs typeface="Arial Unicode MS" pitchFamily="34" charset="-128"/>
              </a:rPr>
              <a:t>mln</a:t>
            </a:r>
            <a:r>
              <a:rPr lang="en-US" altLang="ko-KR" sz="1000" dirty="0">
                <a:solidFill>
                  <a:prstClr val="white"/>
                </a:solidFill>
                <a:ea typeface="Gulim" pitchFamily="34" charset="-127"/>
                <a:cs typeface="Arial Unicode MS" pitchFamily="34" charset="-128"/>
              </a:rPr>
              <a:t> equivalent</a:t>
            </a:r>
          </a:p>
          <a:p>
            <a:pPr marL="171446" lvl="1" indent="-171446" eaLnBrk="0" hangingPunct="0">
              <a:spcBef>
                <a:spcPct val="40000"/>
              </a:spcBef>
              <a:buFont typeface="Arial" panose="020B0604020202020204" pitchFamily="34" charset="0"/>
              <a:buChar char="•"/>
            </a:pPr>
            <a:r>
              <a:rPr lang="en-US" altLang="ko-KR" sz="1000" dirty="0">
                <a:solidFill>
                  <a:prstClr val="white"/>
                </a:solidFill>
                <a:ea typeface="Gulim" pitchFamily="34" charset="-127"/>
                <a:cs typeface="Arial Unicode MS" pitchFamily="34" charset="-128"/>
              </a:rPr>
              <a:t>Funded in EUR and USD</a:t>
            </a:r>
          </a:p>
          <a:p>
            <a:pPr marL="0" lvl="1" eaLnBrk="0" hangingPunct="0">
              <a:spcBef>
                <a:spcPct val="40000"/>
              </a:spcBef>
            </a:pPr>
            <a:r>
              <a:rPr lang="en-US" altLang="ko-KR" sz="1000" b="1" dirty="0">
                <a:solidFill>
                  <a:prstClr val="white"/>
                </a:solidFill>
                <a:ea typeface="Gulim" pitchFamily="34" charset="-127"/>
                <a:cs typeface="Arial Unicode MS" pitchFamily="34" charset="-128"/>
              </a:rPr>
              <a:t>Commitment:</a:t>
            </a:r>
          </a:p>
          <a:p>
            <a:pPr marL="171446" lvl="1" indent="-171446" eaLnBrk="0" hangingPunct="0">
              <a:spcBef>
                <a:spcPct val="40000"/>
              </a:spcBef>
              <a:buFont typeface="Arial" panose="020B0604020202020204" pitchFamily="34" charset="0"/>
              <a:buChar char="•"/>
            </a:pPr>
            <a:r>
              <a:rPr lang="nl-BE" altLang="ko-KR" sz="1000" dirty="0" err="1">
                <a:solidFill>
                  <a:prstClr val="white"/>
                </a:solidFill>
                <a:ea typeface="Gulim" pitchFamily="34" charset="-127"/>
                <a:cs typeface="Arial Unicode MS" pitchFamily="34" charset="-128"/>
              </a:rPr>
              <a:t>Uncommitted</a:t>
            </a:r>
            <a:endParaRPr lang="en-US" altLang="ko-KR" sz="1000" dirty="0">
              <a:solidFill>
                <a:prstClr val="white"/>
              </a:solidFill>
              <a:ea typeface="Gulim" pitchFamily="34" charset="-127"/>
              <a:cs typeface="Arial Unicode MS" pitchFamily="34" charset="-128"/>
            </a:endParaRPr>
          </a:p>
          <a:p>
            <a:pPr marL="0" lvl="1" eaLnBrk="0" hangingPunct="0">
              <a:spcBef>
                <a:spcPct val="40000"/>
              </a:spcBef>
            </a:pPr>
            <a:r>
              <a:rPr lang="en-US" altLang="ko-KR" sz="1000" b="1" dirty="0">
                <a:solidFill>
                  <a:prstClr val="white"/>
                </a:solidFill>
                <a:ea typeface="Gulim" pitchFamily="34" charset="-127"/>
                <a:cs typeface="Arial Unicode MS" pitchFamily="34" charset="-128"/>
              </a:rPr>
              <a:t>Originators: </a:t>
            </a:r>
          </a:p>
          <a:p>
            <a:pPr marL="171446" lvl="1" indent="-171446" eaLnBrk="0" hangingPunct="0">
              <a:spcBef>
                <a:spcPct val="40000"/>
              </a:spcBef>
              <a:buFont typeface="Arial" panose="020B0604020202020204" pitchFamily="34" charset="0"/>
              <a:buChar char="•"/>
            </a:pPr>
            <a:r>
              <a:rPr lang="en-US" altLang="en-US" sz="1000" dirty="0">
                <a:solidFill>
                  <a:prstClr val="white"/>
                </a:solidFill>
                <a:ea typeface="Gulim" pitchFamily="34" charset="-127"/>
                <a:cs typeface="Arial Unicode MS" pitchFamily="34" charset="-128"/>
              </a:rPr>
              <a:t>Austrian subsidiary of Russian leading petrochemicals’ producer</a:t>
            </a:r>
          </a:p>
          <a:p>
            <a:pPr marL="0" lvl="1" eaLnBrk="0" hangingPunct="0">
              <a:spcBef>
                <a:spcPct val="40000"/>
              </a:spcBef>
            </a:pPr>
            <a:r>
              <a:rPr lang="en-US" altLang="ko-KR" sz="1000" b="1" dirty="0">
                <a:solidFill>
                  <a:prstClr val="white"/>
                </a:solidFill>
                <a:ea typeface="Gulim" pitchFamily="34" charset="-127"/>
                <a:cs typeface="Arial Unicode MS" pitchFamily="34" charset="-128"/>
              </a:rPr>
              <a:t>Specificity:</a:t>
            </a:r>
            <a:r>
              <a:rPr lang="en-US" altLang="ko-KR" sz="1000" dirty="0">
                <a:solidFill>
                  <a:prstClr val="white"/>
                </a:solidFill>
                <a:ea typeface="Gulim" pitchFamily="34" charset="-127"/>
                <a:cs typeface="Arial Unicode MS" pitchFamily="34" charset="-128"/>
              </a:rPr>
              <a:t> </a:t>
            </a:r>
          </a:p>
          <a:p>
            <a:pPr marL="171446" lvl="1" indent="-171446" eaLnBrk="0" hangingPunct="0">
              <a:spcBef>
                <a:spcPct val="40000"/>
              </a:spcBef>
              <a:buFont typeface="Arial" panose="020B0604020202020204" pitchFamily="34" charset="0"/>
              <a:buChar char="•"/>
            </a:pPr>
            <a:r>
              <a:rPr lang="en-US" altLang="ko-KR" sz="1000" dirty="0">
                <a:solidFill>
                  <a:prstClr val="white"/>
                </a:solidFill>
                <a:ea typeface="Gulim" pitchFamily="34" charset="-127"/>
                <a:cs typeface="Arial Unicode MS" pitchFamily="34" charset="-128"/>
              </a:rPr>
              <a:t>Full transaction up to EUR 90 </a:t>
            </a:r>
            <a:r>
              <a:rPr lang="en-US" altLang="ko-KR" sz="1000" dirty="0" err="1">
                <a:solidFill>
                  <a:prstClr val="white"/>
                </a:solidFill>
                <a:ea typeface="Gulim" pitchFamily="34" charset="-127"/>
                <a:cs typeface="Arial Unicode MS" pitchFamily="34" charset="-128"/>
              </a:rPr>
              <a:t>Mln</a:t>
            </a:r>
            <a:r>
              <a:rPr lang="en-US" altLang="ko-KR" sz="1000" dirty="0">
                <a:solidFill>
                  <a:prstClr val="white"/>
                </a:solidFill>
                <a:ea typeface="Gulim" pitchFamily="34" charset="-127"/>
                <a:cs typeface="Arial Unicode MS" pitchFamily="34" charset="-128"/>
              </a:rPr>
              <a:t> with ICRF</a:t>
            </a:r>
            <a:endParaRPr lang="nl-BE" altLang="ko-KR" sz="1000" dirty="0">
              <a:solidFill>
                <a:prstClr val="white"/>
              </a:solidFill>
              <a:ea typeface="Gulim" pitchFamily="34" charset="-127"/>
              <a:cs typeface="Arial Unicode MS" pitchFamily="34" charset="-128"/>
            </a:endParaRPr>
          </a:p>
          <a:p>
            <a:pPr marL="171446" lvl="1" indent="-171446" eaLnBrk="0" hangingPunct="0">
              <a:spcBef>
                <a:spcPct val="40000"/>
              </a:spcBef>
              <a:buFont typeface="Arial" panose="020B0604020202020204" pitchFamily="34" charset="0"/>
              <a:buChar char="•"/>
            </a:pPr>
            <a:endParaRPr lang="en-US" altLang="ko-KR" sz="1000" dirty="0">
              <a:solidFill>
                <a:prstClr val="white"/>
              </a:solidFill>
              <a:ea typeface="Gulim" pitchFamily="34" charset="-127"/>
              <a:cs typeface="Arial Unicode MS" pitchFamily="34" charset="-128"/>
            </a:endParaRPr>
          </a:p>
        </p:txBody>
      </p:sp>
      <p:sp>
        <p:nvSpPr>
          <p:cNvPr id="21" name="Slide Number Placeholder 3"/>
          <p:cNvSpPr txBox="1">
            <a:spLocks/>
          </p:cNvSpPr>
          <p:nvPr/>
        </p:nvSpPr>
        <p:spPr bwMode="gray">
          <a:xfrm>
            <a:off x="7108879" y="6568064"/>
            <a:ext cx="253207" cy="144000"/>
          </a:xfrm>
          <a:prstGeom prst="rect">
            <a:avLst/>
          </a:prstGeom>
        </p:spPr>
        <p:txBody>
          <a:bodyPr vert="horz" lIns="0" tIns="0" rIns="0" bIns="0" rtlCol="0" anchor="t" anchorCtr="0"/>
          <a:lstStyle>
            <a:defPPr>
              <a:defRPr lang="en-US"/>
            </a:defPPr>
            <a:lvl1pPr marL="0" algn="r" defTabSz="914400" rtl="0" eaLnBrk="1" latinLnBrk="0" hangingPunct="1">
              <a:defRPr sz="7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97307E5-2C04-405B-9080-162FB0E4A4E7}" type="slidenum">
              <a:rPr lang="en-GB">
                <a:solidFill>
                  <a:srgbClr val="000000"/>
                </a:solidFill>
              </a:rPr>
              <a:pPr>
                <a:defRPr/>
              </a:pPr>
              <a:t>19</a:t>
            </a:fld>
            <a:endParaRPr lang="en-GB" dirty="0">
              <a:solidFill>
                <a:srgbClr val="000000"/>
              </a:solidFill>
            </a:endParaRPr>
          </a:p>
        </p:txBody>
      </p:sp>
      <p:sp>
        <p:nvSpPr>
          <p:cNvPr id="23" name="Title 6"/>
          <p:cNvSpPr txBox="1">
            <a:spLocks/>
          </p:cNvSpPr>
          <p:nvPr/>
        </p:nvSpPr>
        <p:spPr>
          <a:xfrm>
            <a:off x="395215" y="427135"/>
            <a:ext cx="8474400" cy="345600"/>
          </a:xfrm>
          <a:prstGeom prst="rect">
            <a:avLst/>
          </a:prstGeom>
        </p:spPr>
        <p:txBody>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sz="2000" b="1" dirty="0">
                <a:solidFill>
                  <a:srgbClr val="FF6200"/>
                </a:solidFill>
              </a:rPr>
              <a:t>Case: </a:t>
            </a:r>
            <a:r>
              <a:rPr lang="en-GB" sz="2000" b="1" dirty="0" smtClean="0">
                <a:solidFill>
                  <a:srgbClr val="FF6200"/>
                </a:solidFill>
              </a:rPr>
              <a:t>Austrian subsidiary of Russian </a:t>
            </a:r>
            <a:r>
              <a:rPr lang="en-GB" sz="2000" b="1" dirty="0">
                <a:solidFill>
                  <a:srgbClr val="FF6200"/>
                </a:solidFill>
              </a:rPr>
              <a:t>petrochemicals </a:t>
            </a:r>
            <a:r>
              <a:rPr lang="en-GB" sz="2000" b="1" dirty="0" smtClean="0">
                <a:solidFill>
                  <a:srgbClr val="FF6200"/>
                </a:solidFill>
              </a:rPr>
              <a:t>producer</a:t>
            </a:r>
          </a:p>
          <a:p>
            <a:endParaRPr lang="en-GB" sz="2000" b="1" dirty="0">
              <a:solidFill>
                <a:srgbClr val="FF6200"/>
              </a:solidFill>
            </a:endParaRPr>
          </a:p>
        </p:txBody>
      </p:sp>
      <p:sp>
        <p:nvSpPr>
          <p:cNvPr id="24" name="Text Placeholder 7"/>
          <p:cNvSpPr txBox="1">
            <a:spLocks/>
          </p:cNvSpPr>
          <p:nvPr/>
        </p:nvSpPr>
        <p:spPr>
          <a:xfrm>
            <a:off x="378000" y="743400"/>
            <a:ext cx="8474400" cy="187200"/>
          </a:xfrm>
          <a:prstGeom prst="rect">
            <a:avLst/>
          </a:prstGeom>
        </p:spPr>
        <p:txBody>
          <a:bodyPr/>
          <a:lstStyle>
            <a:lvl1pPr marL="0" indent="0" algn="l" defTabSz="914400" rtl="0" eaLnBrk="1" latinLnBrk="0" hangingPunct="1">
              <a:lnSpc>
                <a:spcPct val="100000"/>
              </a:lnSpc>
              <a:spcBef>
                <a:spcPts val="400"/>
              </a:spcBef>
              <a:spcAft>
                <a:spcPts val="0"/>
              </a:spcAft>
              <a:buFont typeface="Arial" panose="020B0604020202020204" pitchFamily="34" charset="0"/>
              <a:buNone/>
              <a:defRPr sz="1000" b="1" kern="1200" baseline="0">
                <a:solidFill>
                  <a:schemeClr val="tx2"/>
                </a:solidFill>
                <a:latin typeface="+mn-lt"/>
                <a:ea typeface="+mn-ea"/>
                <a:cs typeface="ING Me" panose="02000506040000020004" pitchFamily="2" charset="0"/>
              </a:defRPr>
            </a:lvl1pPr>
            <a:lvl2pPr marL="0" indent="0" algn="l" defTabSz="914400" rtl="0" eaLnBrk="1" latinLnBrk="0" hangingPunct="1">
              <a:lnSpc>
                <a:spcPct val="100000"/>
              </a:lnSpc>
              <a:spcBef>
                <a:spcPts val="400"/>
              </a:spcBef>
              <a:spcAft>
                <a:spcPts val="0"/>
              </a:spcAft>
              <a:buFont typeface="Arial" panose="020B0604020202020204" pitchFamily="34" charset="0"/>
              <a:buNone/>
              <a:defRPr sz="900" b="0" kern="1200" baseline="0">
                <a:solidFill>
                  <a:schemeClr val="tx1"/>
                </a:solidFill>
                <a:latin typeface="+mn-lt"/>
                <a:ea typeface="+mn-ea"/>
                <a:cs typeface="ING Me" panose="02000506040000020004" pitchFamily="2" charset="0"/>
              </a:defRPr>
            </a:lvl2pPr>
            <a:lvl3pPr marL="88900" indent="-88900" algn="l" defTabSz="914400" rtl="0" eaLnBrk="1" latinLnBrk="0" hangingPunct="1">
              <a:lnSpc>
                <a:spcPct val="100000"/>
              </a:lnSpc>
              <a:spcBef>
                <a:spcPts val="400"/>
              </a:spcBef>
              <a:spcAft>
                <a:spcPts val="0"/>
              </a:spcAft>
              <a:buClr>
                <a:schemeClr val="tx1"/>
              </a:buClr>
              <a:buFont typeface="ING Me" panose="02000506040000020004" pitchFamily="2" charset="0"/>
              <a:buChar char="•"/>
              <a:defRPr sz="900" kern="1200" baseline="0">
                <a:solidFill>
                  <a:schemeClr val="tx1"/>
                </a:solidFill>
                <a:latin typeface="+mn-lt"/>
                <a:ea typeface="+mn-ea"/>
                <a:cs typeface="ING Me" panose="02000506040000020004" pitchFamily="2" charset="0"/>
              </a:defRPr>
            </a:lvl3pPr>
            <a:lvl4pPr marL="179388"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4pPr>
            <a:lvl5pPr marL="2698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rgbClr val="FF6600"/>
                </a:solidFill>
                <a:ea typeface="Arial Unicode MS" pitchFamily="34" charset="-128"/>
                <a:cs typeface="Arial Unicode MS" pitchFamily="34" charset="-128"/>
              </a:rPr>
              <a:t>EUR </a:t>
            </a:r>
            <a:r>
              <a:rPr lang="en-US" sz="1400" dirty="0" smtClean="0">
                <a:solidFill>
                  <a:srgbClr val="FF6600"/>
                </a:solidFill>
                <a:ea typeface="Arial Unicode MS" pitchFamily="34" charset="-128"/>
                <a:cs typeface="Arial Unicode MS" pitchFamily="34" charset="-128"/>
              </a:rPr>
              <a:t>60 </a:t>
            </a:r>
            <a:r>
              <a:rPr lang="en-US" sz="1400" dirty="0">
                <a:solidFill>
                  <a:srgbClr val="FF6600"/>
                </a:solidFill>
                <a:ea typeface="Arial Unicode MS" pitchFamily="34" charset="-128"/>
                <a:cs typeface="Arial Unicode MS" pitchFamily="34" charset="-128"/>
              </a:rPr>
              <a:t>Million Equivalent multi-currency (EUR &amp; USD) trade receivables purchase </a:t>
            </a:r>
            <a:r>
              <a:rPr lang="en-US" sz="1400" dirty="0" err="1">
                <a:solidFill>
                  <a:srgbClr val="FF6600"/>
                </a:solidFill>
                <a:ea typeface="Arial Unicode MS" pitchFamily="34" charset="-128"/>
                <a:cs typeface="Arial Unicode MS" pitchFamily="34" charset="-128"/>
              </a:rPr>
              <a:t>programme</a:t>
            </a:r>
            <a:r>
              <a:rPr lang="en-US" sz="1400" dirty="0">
                <a:solidFill>
                  <a:srgbClr val="FF6600"/>
                </a:solidFill>
                <a:ea typeface="Arial Unicode MS" pitchFamily="34" charset="-128"/>
                <a:cs typeface="Arial Unicode MS" pitchFamily="34" charset="-128"/>
              </a:rPr>
              <a:t> (TRPP)</a:t>
            </a:r>
          </a:p>
        </p:txBody>
      </p:sp>
      <p:sp>
        <p:nvSpPr>
          <p:cNvPr id="4" name="Rectangle 3"/>
          <p:cNvSpPr/>
          <p:nvPr/>
        </p:nvSpPr>
        <p:spPr>
          <a:xfrm>
            <a:off x="142695" y="3251313"/>
            <a:ext cx="1680833" cy="369332"/>
          </a:xfrm>
          <a:prstGeom prst="rect">
            <a:avLst/>
          </a:prstGeom>
        </p:spPr>
        <p:txBody>
          <a:bodyPr wrap="square">
            <a:spAutoFit/>
          </a:bodyPr>
          <a:lstStyle/>
          <a:p>
            <a:pPr algn="ctr"/>
            <a:r>
              <a:rPr lang="en-US" altLang="ko-KR" b="1" dirty="0">
                <a:solidFill>
                  <a:srgbClr val="FF6200"/>
                </a:solidFill>
                <a:ea typeface="Gulim" pitchFamily="34" charset="-127"/>
                <a:cs typeface="Arial Unicode MS" pitchFamily="34" charset="-128"/>
              </a:rPr>
              <a:t>Key Terms</a:t>
            </a:r>
            <a:endParaRPr lang="en-US" b="1" dirty="0">
              <a:solidFill>
                <a:srgbClr val="FF6200"/>
              </a:solidFill>
            </a:endParaRPr>
          </a:p>
        </p:txBody>
      </p:sp>
      <p:grpSp>
        <p:nvGrpSpPr>
          <p:cNvPr id="10" name="Group 9"/>
          <p:cNvGrpSpPr/>
          <p:nvPr/>
        </p:nvGrpSpPr>
        <p:grpSpPr>
          <a:xfrm>
            <a:off x="1963610" y="1218361"/>
            <a:ext cx="2231843" cy="5063685"/>
            <a:chOff x="2016308" y="1295357"/>
            <a:chExt cx="2231843" cy="4972050"/>
          </a:xfrm>
        </p:grpSpPr>
        <p:sp>
          <p:nvSpPr>
            <p:cNvPr id="2" name="Rounded Rectangle 1"/>
            <p:cNvSpPr/>
            <p:nvPr/>
          </p:nvSpPr>
          <p:spPr>
            <a:xfrm>
              <a:off x="2016309" y="1295357"/>
              <a:ext cx="2231842" cy="4972050"/>
            </a:xfrm>
            <a:prstGeom prst="roundRect">
              <a:avLst>
                <a:gd name="adj" fmla="val 0"/>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4" name="Rounded Rectangle 43"/>
            <p:cNvSpPr/>
            <p:nvPr/>
          </p:nvSpPr>
          <p:spPr>
            <a:xfrm>
              <a:off x="2016308" y="1309152"/>
              <a:ext cx="2231843" cy="880136"/>
            </a:xfrm>
            <a:prstGeom prst="roundRect">
              <a:avLst>
                <a:gd name="adj" fmla="val 0"/>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7" name="Rounded Rectangle 46"/>
            <p:cNvSpPr/>
            <p:nvPr/>
          </p:nvSpPr>
          <p:spPr>
            <a:xfrm>
              <a:off x="2105687" y="2203083"/>
              <a:ext cx="2044271" cy="3950933"/>
            </a:xfrm>
            <a:prstGeom prst="roundRect">
              <a:avLst>
                <a:gd name="adj" fmla="val 0"/>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5" name="Rectangle 54"/>
            <p:cNvSpPr/>
            <p:nvPr/>
          </p:nvSpPr>
          <p:spPr>
            <a:xfrm>
              <a:off x="2457623" y="1561194"/>
              <a:ext cx="1309974" cy="392869"/>
            </a:xfrm>
            <a:prstGeom prst="rect">
              <a:avLst/>
            </a:prstGeom>
          </p:spPr>
          <p:txBody>
            <a:bodyPr wrap="none">
              <a:spAutoFit/>
            </a:bodyPr>
            <a:lstStyle/>
            <a:p>
              <a:r>
                <a:rPr lang="en-US" altLang="ko-KR" sz="2000" dirty="0">
                  <a:solidFill>
                    <a:prstClr val="white"/>
                  </a:solidFill>
                  <a:ea typeface="Gulim" pitchFamily="34" charset="-127"/>
                  <a:cs typeface="Arial Unicode MS" pitchFamily="34" charset="-128"/>
                </a:rPr>
                <a:t>The Client</a:t>
              </a:r>
              <a:endParaRPr lang="en-US" sz="2000" dirty="0">
                <a:solidFill>
                  <a:prstClr val="white"/>
                </a:solidFill>
              </a:endParaRPr>
            </a:p>
          </p:txBody>
        </p:sp>
        <p:sp>
          <p:nvSpPr>
            <p:cNvPr id="5" name="Rectangle 4"/>
            <p:cNvSpPr/>
            <p:nvPr/>
          </p:nvSpPr>
          <p:spPr>
            <a:xfrm>
              <a:off x="2174640" y="2345525"/>
              <a:ext cx="1953546" cy="2964146"/>
            </a:xfrm>
            <a:prstGeom prst="rect">
              <a:avLst/>
            </a:prstGeom>
          </p:spPr>
          <p:txBody>
            <a:bodyPr wrap="square">
              <a:spAutoFit/>
            </a:bodyPr>
            <a:lstStyle/>
            <a:p>
              <a:pPr marL="171446" indent="-171446">
                <a:buClr>
                  <a:srgbClr val="FF6200"/>
                </a:buClr>
                <a:buFont typeface="Arial" panose="020B0604020202020204" pitchFamily="34" charset="0"/>
                <a:buChar char="•"/>
              </a:pPr>
              <a:r>
                <a:rPr lang="en-US" sz="951" dirty="0">
                  <a:solidFill>
                    <a:srgbClr val="333333"/>
                  </a:solidFill>
                </a:rPr>
                <a:t>Russia's leading producer of petrochemicals</a:t>
              </a:r>
            </a:p>
            <a:p>
              <a:pPr marL="171446" indent="-171446">
                <a:buClr>
                  <a:srgbClr val="FF6200"/>
                </a:buClr>
                <a:buFont typeface="Arial" panose="020B0604020202020204" pitchFamily="34" charset="0"/>
                <a:buChar char="•"/>
              </a:pPr>
              <a:endParaRPr lang="en-US" sz="951" dirty="0">
                <a:solidFill>
                  <a:srgbClr val="333333"/>
                </a:solidFill>
              </a:endParaRPr>
            </a:p>
            <a:p>
              <a:pPr marL="171446" indent="-171446">
                <a:buClr>
                  <a:srgbClr val="FF6200"/>
                </a:buClr>
                <a:buFont typeface="Arial" panose="020B0604020202020204" pitchFamily="34" charset="0"/>
                <a:buChar char="•"/>
              </a:pPr>
              <a:r>
                <a:rPr lang="en-US" sz="951" dirty="0">
                  <a:solidFill>
                    <a:srgbClr val="333333"/>
                  </a:solidFill>
                </a:rPr>
                <a:t>As of end of year </a:t>
              </a:r>
              <a:r>
                <a:rPr lang="en-US" sz="951" dirty="0" smtClean="0">
                  <a:solidFill>
                    <a:srgbClr val="333333"/>
                  </a:solidFill>
                </a:rPr>
                <a:t>2016, </a:t>
              </a:r>
              <a:r>
                <a:rPr lang="en-US" sz="951" dirty="0">
                  <a:solidFill>
                    <a:srgbClr val="333333"/>
                  </a:solidFill>
                </a:rPr>
                <a:t>the Company operated 26 production sites, had over 27,000 employees and served more than 1,400 large customers in the energy, automotive, construction, fast moving consumer goods (FMCG), chemical, and other industries in approximately 70 countries. </a:t>
              </a:r>
            </a:p>
            <a:p>
              <a:pPr marL="171446" indent="-171446">
                <a:buClr>
                  <a:srgbClr val="FF6200"/>
                </a:buClr>
                <a:buFont typeface="Arial" panose="020B0604020202020204" pitchFamily="34" charset="0"/>
                <a:buChar char="•"/>
              </a:pPr>
              <a:endParaRPr lang="en-US" sz="951" dirty="0">
                <a:solidFill>
                  <a:srgbClr val="333333"/>
                </a:solidFill>
              </a:endParaRPr>
            </a:p>
            <a:p>
              <a:pPr marL="171446" indent="-171446">
                <a:buClr>
                  <a:srgbClr val="FF6200"/>
                </a:buClr>
                <a:buFont typeface="Arial" panose="020B0604020202020204" pitchFamily="34" charset="0"/>
                <a:buChar char="•"/>
              </a:pPr>
              <a:r>
                <a:rPr lang="en-US" sz="951" dirty="0">
                  <a:solidFill>
                    <a:srgbClr val="333333"/>
                  </a:solidFill>
                </a:rPr>
                <a:t>ING’s relationship with the Company dates back to 2005 and is one of ING Russia main client. </a:t>
              </a:r>
            </a:p>
            <a:p>
              <a:pPr>
                <a:buClr>
                  <a:srgbClr val="FF6200"/>
                </a:buClr>
              </a:pPr>
              <a:endParaRPr lang="en-US" sz="951" dirty="0">
                <a:solidFill>
                  <a:srgbClr val="333333"/>
                </a:solidFill>
              </a:endParaRPr>
            </a:p>
          </p:txBody>
        </p:sp>
      </p:grpSp>
      <p:grpSp>
        <p:nvGrpSpPr>
          <p:cNvPr id="11" name="Group 10"/>
          <p:cNvGrpSpPr/>
          <p:nvPr/>
        </p:nvGrpSpPr>
        <p:grpSpPr>
          <a:xfrm>
            <a:off x="4265171" y="1218361"/>
            <a:ext cx="2515401" cy="5063685"/>
            <a:chOff x="4308244" y="1295357"/>
            <a:chExt cx="2515401" cy="4972050"/>
          </a:xfrm>
        </p:grpSpPr>
        <p:sp>
          <p:nvSpPr>
            <p:cNvPr id="42" name="Rounded Rectangle 41"/>
            <p:cNvSpPr/>
            <p:nvPr/>
          </p:nvSpPr>
          <p:spPr>
            <a:xfrm>
              <a:off x="4317814" y="1295357"/>
              <a:ext cx="2505831" cy="4972050"/>
            </a:xfrm>
            <a:prstGeom prst="roundRect">
              <a:avLst>
                <a:gd name="adj" fmla="val 0"/>
              </a:avLst>
            </a:prstGeom>
            <a:no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5" name="Rounded Rectangle 44"/>
            <p:cNvSpPr/>
            <p:nvPr/>
          </p:nvSpPr>
          <p:spPr>
            <a:xfrm>
              <a:off x="4308244" y="1295357"/>
              <a:ext cx="2515401" cy="893931"/>
            </a:xfrm>
            <a:prstGeom prst="roundRect">
              <a:avLst>
                <a:gd name="adj" fmla="val 0"/>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ln w="0"/>
                <a:solidFill>
                  <a:srgbClr val="333333"/>
                </a:solidFill>
                <a:effectLst>
                  <a:outerShdw blurRad="38100" dist="19050" dir="2700000" algn="tl" rotWithShape="0">
                    <a:srgbClr val="333333">
                      <a:alpha val="40000"/>
                    </a:srgbClr>
                  </a:outerShdw>
                </a:effectLst>
              </a:endParaRPr>
            </a:p>
          </p:txBody>
        </p:sp>
        <p:sp>
          <p:nvSpPr>
            <p:cNvPr id="49" name="Rounded Rectangle 48"/>
            <p:cNvSpPr/>
            <p:nvPr/>
          </p:nvSpPr>
          <p:spPr>
            <a:xfrm>
              <a:off x="4408200" y="2257513"/>
              <a:ext cx="2325974" cy="3948560"/>
            </a:xfrm>
            <a:prstGeom prst="roundRect">
              <a:avLst>
                <a:gd name="adj" fmla="val 0"/>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6" name="Rectangle 55"/>
            <p:cNvSpPr/>
            <p:nvPr/>
          </p:nvSpPr>
          <p:spPr>
            <a:xfrm>
              <a:off x="4548048" y="1556038"/>
              <a:ext cx="2045362" cy="392869"/>
            </a:xfrm>
            <a:prstGeom prst="rect">
              <a:avLst/>
            </a:prstGeom>
          </p:spPr>
          <p:txBody>
            <a:bodyPr wrap="square">
              <a:spAutoFit/>
            </a:bodyPr>
            <a:lstStyle/>
            <a:p>
              <a:r>
                <a:rPr lang="en-US" altLang="ko-KR" sz="2000" dirty="0">
                  <a:solidFill>
                    <a:prstClr val="white"/>
                  </a:solidFill>
                  <a:ea typeface="Gulim" pitchFamily="34" charset="-127"/>
                  <a:cs typeface="Arial Unicode MS" pitchFamily="34" charset="-128"/>
                </a:rPr>
                <a:t>The Transaction</a:t>
              </a:r>
              <a:endParaRPr lang="en-US" sz="2000" dirty="0">
                <a:solidFill>
                  <a:prstClr val="white"/>
                </a:solidFill>
              </a:endParaRPr>
            </a:p>
          </p:txBody>
        </p:sp>
        <p:sp>
          <p:nvSpPr>
            <p:cNvPr id="7" name="Rectangle 6"/>
            <p:cNvSpPr/>
            <p:nvPr/>
          </p:nvSpPr>
          <p:spPr>
            <a:xfrm>
              <a:off x="4408199" y="2288071"/>
              <a:ext cx="2325974" cy="2102100"/>
            </a:xfrm>
            <a:prstGeom prst="rect">
              <a:avLst/>
            </a:prstGeom>
          </p:spPr>
          <p:txBody>
            <a:bodyPr wrap="square">
              <a:spAutoFit/>
            </a:bodyPr>
            <a:lstStyle/>
            <a:p>
              <a:pPr marL="171446" indent="-171446">
                <a:buClr>
                  <a:srgbClr val="FF6200"/>
                </a:buClr>
                <a:buFont typeface="Arial" panose="020B0604020202020204" pitchFamily="34" charset="0"/>
                <a:buChar char="•"/>
              </a:pPr>
              <a:r>
                <a:rPr lang="en-US" altLang="ko-KR" sz="951" dirty="0">
                  <a:solidFill>
                    <a:srgbClr val="333333"/>
                  </a:solidFill>
                </a:rPr>
                <a:t>EUR </a:t>
              </a:r>
              <a:r>
                <a:rPr lang="en-US" altLang="ko-KR" sz="951" dirty="0" smtClean="0">
                  <a:solidFill>
                    <a:srgbClr val="333333"/>
                  </a:solidFill>
                </a:rPr>
                <a:t>60 </a:t>
              </a:r>
              <a:r>
                <a:rPr lang="en-US" altLang="ko-KR" sz="951" dirty="0">
                  <a:solidFill>
                    <a:srgbClr val="333333"/>
                  </a:solidFill>
                </a:rPr>
                <a:t>million multi-currency (EUR and USD) TRPP. The transaction is uncommitted and includes a credit insured </a:t>
              </a:r>
              <a:r>
                <a:rPr lang="en-US" altLang="ko-KR" sz="951" dirty="0" smtClean="0">
                  <a:solidFill>
                    <a:srgbClr val="333333"/>
                  </a:solidFill>
                </a:rPr>
                <a:t>portfolio of </a:t>
              </a:r>
              <a:r>
                <a:rPr lang="en-US" altLang="ko-KR" sz="951" dirty="0">
                  <a:solidFill>
                    <a:srgbClr val="333333"/>
                  </a:solidFill>
                </a:rPr>
                <a:t>EUR </a:t>
              </a:r>
              <a:r>
                <a:rPr lang="en-US" altLang="ko-KR" sz="951" dirty="0" smtClean="0">
                  <a:solidFill>
                    <a:srgbClr val="333333"/>
                  </a:solidFill>
                </a:rPr>
                <a:t>60 </a:t>
              </a:r>
              <a:r>
                <a:rPr lang="en-US" altLang="ko-KR" sz="951" dirty="0">
                  <a:solidFill>
                    <a:srgbClr val="333333"/>
                  </a:solidFill>
                </a:rPr>
                <a:t>Mio Equivalent and allows for concentrated exposure against selected names</a:t>
              </a:r>
              <a:r>
                <a:rPr lang="en-US" altLang="ko-KR" sz="951">
                  <a:solidFill>
                    <a:srgbClr val="333333"/>
                  </a:solidFill>
                </a:rPr>
                <a:t>. </a:t>
              </a:r>
              <a:endParaRPr lang="en-US" altLang="ko-KR" sz="951" dirty="0">
                <a:solidFill>
                  <a:srgbClr val="333333"/>
                </a:solidFill>
              </a:endParaRPr>
            </a:p>
            <a:p>
              <a:pPr marL="171446" indent="-171446">
                <a:buClr>
                  <a:srgbClr val="FF6200"/>
                </a:buClr>
                <a:buFont typeface="Arial" panose="020B0604020202020204" pitchFamily="34" charset="0"/>
                <a:buChar char="•"/>
              </a:pPr>
              <a:endParaRPr lang="en-US" altLang="ko-KR" sz="951" dirty="0">
                <a:solidFill>
                  <a:srgbClr val="333333"/>
                </a:solidFill>
              </a:endParaRPr>
            </a:p>
            <a:p>
              <a:pPr marL="171446" indent="-171446">
                <a:buClr>
                  <a:srgbClr val="FF6200"/>
                </a:buClr>
                <a:buFont typeface="Arial" panose="020B0604020202020204" pitchFamily="34" charset="0"/>
                <a:buChar char="•"/>
              </a:pPr>
              <a:r>
                <a:rPr lang="en-US" altLang="ko-KR" sz="951" dirty="0">
                  <a:solidFill>
                    <a:srgbClr val="333333"/>
                  </a:solidFill>
                </a:rPr>
                <a:t>Company’s objectives were to </a:t>
              </a:r>
              <a:r>
                <a:rPr lang="en-US" altLang="ko-KR" sz="951" dirty="0" smtClean="0">
                  <a:solidFill>
                    <a:srgbClr val="333333"/>
                  </a:solidFill>
                </a:rPr>
                <a:t>reduce working capital </a:t>
              </a:r>
              <a:r>
                <a:rPr lang="en-US" altLang="ko-KR" sz="951" dirty="0">
                  <a:solidFill>
                    <a:srgbClr val="333333"/>
                  </a:solidFill>
                </a:rPr>
                <a:t>through off-balance sheet transaction </a:t>
              </a:r>
              <a:r>
                <a:rPr lang="en-US" altLang="ko-KR" sz="951" dirty="0" smtClean="0">
                  <a:solidFill>
                    <a:srgbClr val="333333"/>
                  </a:solidFill>
                </a:rPr>
                <a:t>and to create a </a:t>
              </a:r>
              <a:r>
                <a:rPr lang="en-US" altLang="ko-KR" sz="951" dirty="0">
                  <a:solidFill>
                    <a:srgbClr val="333333"/>
                  </a:solidFill>
                </a:rPr>
                <a:t>tool </a:t>
              </a:r>
              <a:r>
                <a:rPr lang="en-US" altLang="ko-KR" sz="951" dirty="0" smtClean="0">
                  <a:solidFill>
                    <a:srgbClr val="333333"/>
                  </a:solidFill>
                </a:rPr>
                <a:t>with a potential of growth according to </a:t>
              </a:r>
              <a:r>
                <a:rPr lang="en-US" altLang="ko-KR" sz="951" dirty="0">
                  <a:solidFill>
                    <a:srgbClr val="333333"/>
                  </a:solidFill>
                </a:rPr>
                <a:t>needs of the company. </a:t>
              </a:r>
            </a:p>
          </p:txBody>
        </p:sp>
      </p:grpSp>
      <p:grpSp>
        <p:nvGrpSpPr>
          <p:cNvPr id="9" name="Group 8"/>
          <p:cNvGrpSpPr/>
          <p:nvPr/>
        </p:nvGrpSpPr>
        <p:grpSpPr>
          <a:xfrm>
            <a:off x="6850287" y="1218361"/>
            <a:ext cx="2231843" cy="5063685"/>
            <a:chOff x="6759913" y="1295357"/>
            <a:chExt cx="2231842" cy="4972050"/>
          </a:xfrm>
        </p:grpSpPr>
        <p:sp>
          <p:nvSpPr>
            <p:cNvPr id="43" name="Rounded Rectangle 42"/>
            <p:cNvSpPr/>
            <p:nvPr/>
          </p:nvSpPr>
          <p:spPr>
            <a:xfrm>
              <a:off x="6759913" y="1295357"/>
              <a:ext cx="2231842" cy="4972050"/>
            </a:xfrm>
            <a:prstGeom prst="roundRect">
              <a:avLst>
                <a:gd name="adj" fmla="val 0"/>
              </a:avLst>
            </a:prstGeom>
            <a:no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46" name="Rounded Rectangle 45"/>
            <p:cNvSpPr/>
            <p:nvPr/>
          </p:nvSpPr>
          <p:spPr>
            <a:xfrm>
              <a:off x="6759913" y="1309153"/>
              <a:ext cx="2231841" cy="880136"/>
            </a:xfrm>
            <a:prstGeom prst="roundRect">
              <a:avLst>
                <a:gd name="adj" fmla="val 0"/>
              </a:avLst>
            </a:prstGeom>
            <a:solidFill>
              <a:schemeClr val="accent5"/>
            </a:solidFill>
            <a:ln w="63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1" name="Rounded Rectangle 50"/>
            <p:cNvSpPr/>
            <p:nvPr/>
          </p:nvSpPr>
          <p:spPr>
            <a:xfrm>
              <a:off x="6853697" y="2513852"/>
              <a:ext cx="2044271" cy="3637791"/>
            </a:xfrm>
            <a:prstGeom prst="roundRect">
              <a:avLst>
                <a:gd name="adj" fmla="val 0"/>
              </a:avLst>
            </a:prstGeom>
            <a:solidFill>
              <a:schemeClr val="bg1"/>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lnSpc>
                  <a:spcPct val="90000"/>
                </a:lnSpc>
              </a:pPr>
              <a:endParaRPr lang="en-US" sz="1600">
                <a:solidFill>
                  <a:prstClr val="white"/>
                </a:solidFill>
              </a:endParaRPr>
            </a:p>
          </p:txBody>
        </p:sp>
        <p:sp>
          <p:nvSpPr>
            <p:cNvPr id="57" name="Rectangle 56"/>
            <p:cNvSpPr/>
            <p:nvPr/>
          </p:nvSpPr>
          <p:spPr>
            <a:xfrm>
              <a:off x="7165541" y="1354382"/>
              <a:ext cx="1378903" cy="392869"/>
            </a:xfrm>
            <a:prstGeom prst="rect">
              <a:avLst/>
            </a:prstGeom>
          </p:spPr>
          <p:txBody>
            <a:bodyPr wrap="none">
              <a:spAutoFit/>
            </a:bodyPr>
            <a:lstStyle/>
            <a:p>
              <a:r>
                <a:rPr lang="en-US" altLang="ko-KR" sz="2000" dirty="0">
                  <a:solidFill>
                    <a:prstClr val="white"/>
                  </a:solidFill>
                  <a:ea typeface="Gulim" pitchFamily="34" charset="-127"/>
                  <a:cs typeface="Arial Unicode MS" pitchFamily="34" charset="-128"/>
                </a:rPr>
                <a:t>ING’s Role:</a:t>
              </a:r>
              <a:endParaRPr lang="en-US" sz="2000" dirty="0">
                <a:solidFill>
                  <a:prstClr val="white"/>
                </a:solidFill>
              </a:endParaRPr>
            </a:p>
          </p:txBody>
        </p:sp>
        <p:sp>
          <p:nvSpPr>
            <p:cNvPr id="8" name="Rectangle 7"/>
            <p:cNvSpPr/>
            <p:nvPr/>
          </p:nvSpPr>
          <p:spPr>
            <a:xfrm>
              <a:off x="6945205" y="2303082"/>
              <a:ext cx="1848133" cy="2389449"/>
            </a:xfrm>
            <a:prstGeom prst="rect">
              <a:avLst/>
            </a:prstGeom>
          </p:spPr>
          <p:txBody>
            <a:bodyPr wrap="square">
              <a:spAutoFit/>
            </a:bodyPr>
            <a:lstStyle/>
            <a:p>
              <a:pPr algn="ctr"/>
              <a:r>
                <a:rPr lang="en-US" altLang="ko-KR" sz="951" dirty="0">
                  <a:solidFill>
                    <a:srgbClr val="333333"/>
                  </a:solidFill>
                </a:rPr>
                <a:t>Work included:</a:t>
              </a:r>
              <a:br>
                <a:rPr lang="en-US" altLang="ko-KR" sz="951" dirty="0">
                  <a:solidFill>
                    <a:srgbClr val="333333"/>
                  </a:solidFill>
                </a:rPr>
              </a:br>
              <a:endParaRPr lang="en-US" altLang="ko-KR" sz="951" dirty="0">
                <a:solidFill>
                  <a:srgbClr val="333333"/>
                </a:solidFill>
              </a:endParaRPr>
            </a:p>
            <a:p>
              <a:pPr marL="171446" indent="-171446">
                <a:buClr>
                  <a:schemeClr val="accent1"/>
                </a:buClr>
                <a:buFont typeface="Arial" panose="020B0604020202020204" pitchFamily="34" charset="0"/>
                <a:buChar char="•"/>
              </a:pPr>
              <a:r>
                <a:rPr lang="en-US" altLang="ko-KR" sz="951" dirty="0">
                  <a:solidFill>
                    <a:srgbClr val="333333"/>
                  </a:solidFill>
                </a:rPr>
                <a:t>Deal structure and strategy</a:t>
              </a:r>
            </a:p>
            <a:p>
              <a:pPr marL="171446" indent="-171446">
                <a:buClr>
                  <a:schemeClr val="accent1"/>
                </a:buClr>
                <a:buFont typeface="Arial" panose="020B0604020202020204" pitchFamily="34" charset="0"/>
                <a:buChar char="•"/>
              </a:pPr>
              <a:endParaRPr lang="en-US" altLang="ko-KR" sz="951" dirty="0">
                <a:solidFill>
                  <a:srgbClr val="333333"/>
                </a:solidFill>
              </a:endParaRPr>
            </a:p>
            <a:p>
              <a:pPr marL="171446" indent="-171446">
                <a:buClr>
                  <a:schemeClr val="accent1"/>
                </a:buClr>
                <a:buFont typeface="Arial" panose="020B0604020202020204" pitchFamily="34" charset="0"/>
                <a:buChar char="•"/>
              </a:pPr>
              <a:r>
                <a:rPr lang="en-US" altLang="ko-KR" sz="951" dirty="0">
                  <a:solidFill>
                    <a:srgbClr val="333333"/>
                  </a:solidFill>
                </a:rPr>
                <a:t>Coordination of the entire process</a:t>
              </a:r>
            </a:p>
            <a:p>
              <a:pPr marL="171446" indent="-171446">
                <a:buClr>
                  <a:schemeClr val="accent1"/>
                </a:buClr>
                <a:buFont typeface="Arial" panose="020B0604020202020204" pitchFamily="34" charset="0"/>
                <a:buChar char="•"/>
              </a:pPr>
              <a:endParaRPr lang="en-US" altLang="ko-KR" sz="951" dirty="0">
                <a:solidFill>
                  <a:srgbClr val="333333"/>
                </a:solidFill>
              </a:endParaRPr>
            </a:p>
            <a:p>
              <a:pPr marL="171446" indent="-171446">
                <a:buClr>
                  <a:schemeClr val="accent1"/>
                </a:buClr>
                <a:buFont typeface="Arial" panose="020B0604020202020204" pitchFamily="34" charset="0"/>
                <a:buChar char="•"/>
              </a:pPr>
              <a:r>
                <a:rPr lang="en-US" altLang="ko-KR" sz="951" dirty="0">
                  <a:solidFill>
                    <a:srgbClr val="333333"/>
                  </a:solidFill>
                </a:rPr>
                <a:t>Funding of the transaction through the balance sheet of ING Belgium</a:t>
              </a:r>
            </a:p>
            <a:p>
              <a:pPr marL="171446" indent="-171446">
                <a:buClr>
                  <a:schemeClr val="accent1"/>
                </a:buClr>
                <a:buFont typeface="Arial" panose="020B0604020202020204" pitchFamily="34" charset="0"/>
                <a:buChar char="•"/>
              </a:pPr>
              <a:endParaRPr lang="en-US" altLang="ko-KR" sz="951" dirty="0">
                <a:solidFill>
                  <a:srgbClr val="333333"/>
                </a:solidFill>
              </a:endParaRPr>
            </a:p>
            <a:p>
              <a:pPr marL="171446" indent="-171446">
                <a:buClr>
                  <a:schemeClr val="accent1"/>
                </a:buClr>
                <a:buFont typeface="Arial" panose="020B0604020202020204" pitchFamily="34" charset="0"/>
                <a:buChar char="•"/>
              </a:pPr>
              <a:r>
                <a:rPr lang="en-US" altLang="ko-KR" sz="951" dirty="0">
                  <a:solidFill>
                    <a:srgbClr val="333333"/>
                  </a:solidFill>
                </a:rPr>
                <a:t>ING acted as Sole Arranger and Lender</a:t>
              </a:r>
            </a:p>
            <a:p>
              <a:pPr marL="171446" indent="-171446">
                <a:buClr>
                  <a:schemeClr val="accent1"/>
                </a:buClr>
                <a:buFont typeface="Arial" panose="020B0604020202020204" pitchFamily="34" charset="0"/>
                <a:buChar char="•"/>
              </a:pPr>
              <a:endParaRPr lang="en-US" altLang="ko-KR" sz="951" dirty="0">
                <a:solidFill>
                  <a:srgbClr val="333333"/>
                </a:solidFill>
              </a:endParaRPr>
            </a:p>
            <a:p>
              <a:pPr marL="171446" indent="-171446">
                <a:buClr>
                  <a:schemeClr val="accent1"/>
                </a:buClr>
                <a:buFont typeface="Arial" panose="020B0604020202020204" pitchFamily="34" charset="0"/>
                <a:buChar char="•"/>
              </a:pPr>
              <a:r>
                <a:rPr lang="en-US" altLang="ko-KR" sz="951" dirty="0">
                  <a:solidFill>
                    <a:srgbClr val="333333"/>
                  </a:solidFill>
                </a:rPr>
                <a:t>Detailed explanatory process to the client </a:t>
              </a:r>
            </a:p>
          </p:txBody>
        </p:sp>
      </p:grpSp>
      <p:sp>
        <p:nvSpPr>
          <p:cNvPr id="58" name="Rectangle 57"/>
          <p:cNvSpPr/>
          <p:nvPr/>
        </p:nvSpPr>
        <p:spPr>
          <a:xfrm>
            <a:off x="6915194" y="1565165"/>
            <a:ext cx="2045363" cy="523220"/>
          </a:xfrm>
          <a:prstGeom prst="rect">
            <a:avLst/>
          </a:prstGeom>
        </p:spPr>
        <p:txBody>
          <a:bodyPr wrap="square">
            <a:spAutoFit/>
          </a:bodyPr>
          <a:lstStyle/>
          <a:p>
            <a:pPr algn="ctr"/>
            <a:r>
              <a:rPr lang="en-US" altLang="ko-KR" sz="1400" b="1" dirty="0">
                <a:solidFill>
                  <a:prstClr val="white"/>
                </a:solidFill>
                <a:ea typeface="Gulim" pitchFamily="34" charset="-127"/>
                <a:cs typeface="Arial Unicode MS" pitchFamily="34" charset="-128"/>
              </a:rPr>
              <a:t>Sole-arranger &amp;</a:t>
            </a:r>
            <a:br>
              <a:rPr lang="en-US" altLang="ko-KR" sz="1400" b="1" dirty="0">
                <a:solidFill>
                  <a:prstClr val="white"/>
                </a:solidFill>
                <a:ea typeface="Gulim" pitchFamily="34" charset="-127"/>
                <a:cs typeface="Arial Unicode MS" pitchFamily="34" charset="-128"/>
              </a:rPr>
            </a:br>
            <a:r>
              <a:rPr lang="en-US" altLang="ko-KR" sz="1400" b="1" dirty="0">
                <a:solidFill>
                  <a:prstClr val="white"/>
                </a:solidFill>
                <a:ea typeface="Gulim" pitchFamily="34" charset="-127"/>
                <a:cs typeface="Arial Unicode MS" pitchFamily="34" charset="-128"/>
              </a:rPr>
              <a:t> Sole-lender</a:t>
            </a:r>
            <a:endParaRPr lang="en-US" sz="1400" b="1" dirty="0">
              <a:solidFill>
                <a:prstClr val="white"/>
              </a:solidFill>
            </a:endParaRPr>
          </a:p>
        </p:txBody>
      </p:sp>
      <p:grpSp>
        <p:nvGrpSpPr>
          <p:cNvPr id="48" name="Group 7"/>
          <p:cNvGrpSpPr>
            <a:grpSpLocks/>
          </p:cNvGrpSpPr>
          <p:nvPr/>
        </p:nvGrpSpPr>
        <p:grpSpPr bwMode="auto">
          <a:xfrm>
            <a:off x="20549" y="1226259"/>
            <a:ext cx="1911832" cy="1797057"/>
            <a:chOff x="179469" y="3179763"/>
            <a:chExt cx="1425495" cy="1376362"/>
          </a:xfrm>
        </p:grpSpPr>
        <p:sp>
          <p:nvSpPr>
            <p:cNvPr id="53" name="AutoShape 169"/>
            <p:cNvSpPr>
              <a:spLocks noChangeAspect="1" noChangeArrowheads="1" noTextEdit="1"/>
            </p:cNvSpPr>
            <p:nvPr/>
          </p:nvSpPr>
          <p:spPr bwMode="auto">
            <a:xfrm>
              <a:off x="219075" y="3186113"/>
              <a:ext cx="1368425"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z="2800">
                <a:solidFill>
                  <a:srgbClr val="333333"/>
                </a:solidFill>
                <a:cs typeface="ING Me" panose="02000506040000020004" pitchFamily="2" charset="0"/>
              </a:endParaRPr>
            </a:p>
          </p:txBody>
        </p:sp>
        <p:sp>
          <p:nvSpPr>
            <p:cNvPr id="59" name="Rectangle 170"/>
            <p:cNvSpPr>
              <a:spLocks noChangeArrowheads="1"/>
            </p:cNvSpPr>
            <p:nvPr/>
          </p:nvSpPr>
          <p:spPr bwMode="auto">
            <a:xfrm>
              <a:off x="219075" y="3179763"/>
              <a:ext cx="1385888" cy="1368425"/>
            </a:xfrm>
            <a:prstGeom prst="rect">
              <a:avLst/>
            </a:prstGeom>
            <a:solidFill>
              <a:srgbClr val="E4E4E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endParaRPr lang="en-US" altLang="nl-BE" sz="1200" b="0" baseline="0">
                <a:solidFill>
                  <a:srgbClr val="333333"/>
                </a:solidFill>
                <a:latin typeface="ING Me" panose="02000506040000020004" pitchFamily="2" charset="0"/>
                <a:ea typeface="Geneva"/>
                <a:cs typeface="ING Me" panose="02000506040000020004" pitchFamily="2" charset="0"/>
              </a:endParaRPr>
            </a:p>
          </p:txBody>
        </p:sp>
        <p:sp>
          <p:nvSpPr>
            <p:cNvPr id="60" name="Rectangle 171"/>
            <p:cNvSpPr>
              <a:spLocks noChangeArrowheads="1"/>
            </p:cNvSpPr>
            <p:nvPr/>
          </p:nvSpPr>
          <p:spPr bwMode="auto">
            <a:xfrm>
              <a:off x="219075" y="3179763"/>
              <a:ext cx="1385888" cy="179387"/>
            </a:xfrm>
            <a:prstGeom prst="rect">
              <a:avLst/>
            </a:prstGeom>
            <a:solidFill>
              <a:srgbClr val="60A6D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endParaRPr lang="en-US" altLang="nl-BE" sz="800" b="0" baseline="0">
                <a:solidFill>
                  <a:srgbClr val="333333"/>
                </a:solidFill>
                <a:latin typeface="ING Me" panose="02000506040000020004" pitchFamily="2" charset="0"/>
                <a:ea typeface="Geneva"/>
                <a:cs typeface="ING Me" panose="02000506040000020004" pitchFamily="2" charset="0"/>
              </a:endParaRPr>
            </a:p>
          </p:txBody>
        </p:sp>
        <p:sp>
          <p:nvSpPr>
            <p:cNvPr id="61" name="Line 172"/>
            <p:cNvSpPr>
              <a:spLocks noChangeShapeType="1"/>
            </p:cNvSpPr>
            <p:nvPr/>
          </p:nvSpPr>
          <p:spPr bwMode="auto">
            <a:xfrm>
              <a:off x="219075" y="4421925"/>
              <a:ext cx="1368425" cy="0"/>
            </a:xfrm>
            <a:prstGeom prst="line">
              <a:avLst/>
            </a:prstGeom>
            <a:noFill/>
            <a:ln w="4763">
              <a:solidFill>
                <a:srgbClr val="FFFFFF"/>
              </a:solidFill>
              <a:round/>
              <a:headEnd/>
              <a:tailEnd/>
            </a:ln>
            <a:extLst>
              <a:ext uri="{909E8E84-426E-40DD-AFC4-6F175D3DCCD1}">
                <a14:hiddenFill xmlns:a14="http://schemas.microsoft.com/office/drawing/2010/main">
                  <a:noFill/>
                </a14:hiddenFill>
              </a:ext>
            </a:extLst>
          </p:spPr>
          <p:txBody>
            <a:bodyPr/>
            <a:lstStyle/>
            <a:p>
              <a:endParaRPr lang="en-GB" sz="2800">
                <a:solidFill>
                  <a:srgbClr val="333333"/>
                </a:solidFill>
                <a:cs typeface="ING Me" panose="02000506040000020004" pitchFamily="2" charset="0"/>
              </a:endParaRPr>
            </a:p>
          </p:txBody>
        </p:sp>
        <p:sp>
          <p:nvSpPr>
            <p:cNvPr id="62" name="Rectangle 174"/>
            <p:cNvSpPr>
              <a:spLocks noChangeArrowheads="1"/>
            </p:cNvSpPr>
            <p:nvPr/>
          </p:nvSpPr>
          <p:spPr bwMode="auto">
            <a:xfrm>
              <a:off x="252413" y="4450083"/>
              <a:ext cx="901201" cy="82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spcBef>
                  <a:spcPct val="100000"/>
                </a:spcBef>
                <a:tabLst>
                  <a:tab pos="1976389" algn="l"/>
                </a:tabLst>
              </a:pPr>
              <a:r>
                <a:rPr lang="en-US" sz="700" dirty="0">
                  <a:solidFill>
                    <a:srgbClr val="333333"/>
                  </a:solidFill>
                </a:rPr>
                <a:t>Petrochemical Manufacturing </a:t>
              </a:r>
              <a:endParaRPr lang="en-US" altLang="nl-BE" sz="700" dirty="0">
                <a:solidFill>
                  <a:srgbClr val="87B3C1"/>
                </a:solidFill>
                <a:ea typeface="Geneva"/>
                <a:cs typeface="ING Me" panose="02000506040000020004" pitchFamily="2" charset="0"/>
              </a:endParaRPr>
            </a:p>
          </p:txBody>
        </p:sp>
        <p:sp>
          <p:nvSpPr>
            <p:cNvPr id="63" name="Rectangle 175"/>
            <p:cNvSpPr>
              <a:spLocks noChangeArrowheads="1"/>
            </p:cNvSpPr>
            <p:nvPr/>
          </p:nvSpPr>
          <p:spPr bwMode="auto">
            <a:xfrm>
              <a:off x="252413" y="3227388"/>
              <a:ext cx="304783" cy="1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1000" b="0" baseline="0" dirty="0">
                  <a:solidFill>
                    <a:srgbClr val="FFFFFF"/>
                  </a:solidFill>
                  <a:latin typeface="ING Me" panose="02000506040000020004" pitchFamily="2" charset="0"/>
                  <a:ea typeface="Geneva"/>
                  <a:cs typeface="ING Me" panose="02000506040000020004" pitchFamily="2" charset="0"/>
                </a:rPr>
                <a:t>Austria</a:t>
              </a:r>
              <a:endParaRPr lang="en-US" altLang="nl-BE" sz="1000" b="0" baseline="0" dirty="0">
                <a:solidFill>
                  <a:srgbClr val="333333"/>
                </a:solidFill>
                <a:latin typeface="ING Me" panose="02000506040000020004" pitchFamily="2" charset="0"/>
                <a:ea typeface="Geneva"/>
                <a:cs typeface="ING Me" panose="02000506040000020004" pitchFamily="2" charset="0"/>
              </a:endParaRPr>
            </a:p>
          </p:txBody>
        </p:sp>
        <p:sp>
          <p:nvSpPr>
            <p:cNvPr id="64" name="Rectangle 177"/>
            <p:cNvSpPr>
              <a:spLocks noChangeArrowheads="1"/>
            </p:cNvSpPr>
            <p:nvPr/>
          </p:nvSpPr>
          <p:spPr bwMode="auto">
            <a:xfrm>
              <a:off x="252413" y="3382963"/>
              <a:ext cx="1094828" cy="1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100000"/>
                </a:spcBef>
                <a:spcAft>
                  <a:spcPct val="0"/>
                </a:spcAft>
                <a:tabLst>
                  <a:tab pos="1976389" algn="l"/>
                </a:tabLst>
              </a:pPr>
              <a:r>
                <a:rPr lang="en-US" altLang="nl-BE" sz="1000" b="1" dirty="0">
                  <a:solidFill>
                    <a:srgbClr val="737589"/>
                  </a:solidFill>
                  <a:ea typeface="Geneva"/>
                  <a:cs typeface="ING Me" panose="02000506040000020004" pitchFamily="2" charset="0"/>
                </a:rPr>
                <a:t>Petrochemicals Producer</a:t>
              </a:r>
            </a:p>
          </p:txBody>
        </p:sp>
        <p:sp>
          <p:nvSpPr>
            <p:cNvPr id="65" name="Rectangle 178"/>
            <p:cNvSpPr>
              <a:spLocks noChangeArrowheads="1"/>
            </p:cNvSpPr>
            <p:nvPr/>
          </p:nvSpPr>
          <p:spPr bwMode="auto">
            <a:xfrm>
              <a:off x="252413" y="3490913"/>
              <a:ext cx="524705" cy="1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1000" baseline="0" dirty="0">
                  <a:solidFill>
                    <a:srgbClr val="737589"/>
                  </a:solidFill>
                  <a:latin typeface="ING Me" panose="02000506040000020004" pitchFamily="2" charset="0"/>
                  <a:ea typeface="Geneva"/>
                  <a:cs typeface="ING Me" panose="02000506040000020004" pitchFamily="2" charset="0"/>
                </a:rPr>
                <a:t>EUR </a:t>
              </a:r>
              <a:r>
                <a:rPr lang="en-US" altLang="nl-BE" sz="1000" baseline="0" dirty="0" smtClean="0">
                  <a:solidFill>
                    <a:srgbClr val="737589"/>
                  </a:solidFill>
                  <a:latin typeface="ING Me" panose="02000506040000020004" pitchFamily="2" charset="0"/>
                  <a:ea typeface="Geneva"/>
                  <a:cs typeface="ING Me" panose="02000506040000020004" pitchFamily="2" charset="0"/>
                </a:rPr>
                <a:t>60 </a:t>
              </a:r>
              <a:r>
                <a:rPr lang="en-US" altLang="nl-BE" sz="1000" baseline="0" dirty="0">
                  <a:solidFill>
                    <a:srgbClr val="737589"/>
                  </a:solidFill>
                  <a:latin typeface="ING Me" panose="02000506040000020004" pitchFamily="2" charset="0"/>
                  <a:ea typeface="Geneva"/>
                  <a:cs typeface="ING Me" panose="02000506040000020004" pitchFamily="2" charset="0"/>
                </a:rPr>
                <a:t>Mio</a:t>
              </a:r>
              <a:endParaRPr lang="en-US" altLang="nl-BE" sz="1000" b="0" baseline="0" dirty="0">
                <a:solidFill>
                  <a:srgbClr val="333333"/>
                </a:solidFill>
                <a:latin typeface="ING Me" panose="02000506040000020004" pitchFamily="2" charset="0"/>
                <a:ea typeface="Geneva"/>
                <a:cs typeface="ING Me" panose="02000506040000020004" pitchFamily="2" charset="0"/>
              </a:endParaRPr>
            </a:p>
          </p:txBody>
        </p:sp>
        <p:sp>
          <p:nvSpPr>
            <p:cNvPr id="66" name="Rectangle 180"/>
            <p:cNvSpPr>
              <a:spLocks noChangeArrowheads="1"/>
            </p:cNvSpPr>
            <p:nvPr/>
          </p:nvSpPr>
          <p:spPr bwMode="auto">
            <a:xfrm>
              <a:off x="252413" y="4326055"/>
              <a:ext cx="1253793" cy="94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800" b="0" baseline="0" dirty="0">
                  <a:solidFill>
                    <a:srgbClr val="737589"/>
                  </a:solidFill>
                  <a:latin typeface="ING Me" panose="02000506040000020004" pitchFamily="2" charset="0"/>
                  <a:ea typeface="Geneva"/>
                  <a:cs typeface="ING Me" panose="02000506040000020004" pitchFamily="2" charset="0"/>
                </a:rPr>
                <a:t>Lead Arranger and Liquidity Provider</a:t>
              </a:r>
              <a:endParaRPr lang="en-US" altLang="nl-BE" sz="800" b="0" baseline="0" dirty="0">
                <a:solidFill>
                  <a:srgbClr val="333333"/>
                </a:solidFill>
                <a:latin typeface="ING Me" panose="02000506040000020004" pitchFamily="2" charset="0"/>
                <a:ea typeface="Geneva"/>
                <a:cs typeface="ING Me" panose="02000506040000020004" pitchFamily="2" charset="0"/>
              </a:endParaRPr>
            </a:p>
          </p:txBody>
        </p:sp>
        <p:sp>
          <p:nvSpPr>
            <p:cNvPr id="67" name="Rectangle 320"/>
            <p:cNvSpPr>
              <a:spLocks noChangeArrowheads="1"/>
            </p:cNvSpPr>
            <p:nvPr/>
          </p:nvSpPr>
          <p:spPr bwMode="auto">
            <a:xfrm>
              <a:off x="776288" y="3227388"/>
              <a:ext cx="762000" cy="11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pPr algn="r"/>
              <a:r>
                <a:rPr lang="en-US" altLang="nl-BE" sz="1000" b="0" baseline="0" dirty="0">
                  <a:solidFill>
                    <a:srgbClr val="FFFFFF"/>
                  </a:solidFill>
                  <a:latin typeface="ING Me" panose="02000506040000020004" pitchFamily="2" charset="0"/>
                  <a:ea typeface="Geneva"/>
                  <a:cs typeface="ING Me" panose="02000506040000020004" pitchFamily="2" charset="0"/>
                </a:rPr>
                <a:t>2015- …</a:t>
              </a:r>
              <a:endParaRPr lang="en-US" altLang="nl-BE" sz="1000" b="0" baseline="0" dirty="0">
                <a:solidFill>
                  <a:srgbClr val="333333"/>
                </a:solidFill>
                <a:latin typeface="ING Me" panose="02000506040000020004" pitchFamily="2" charset="0"/>
                <a:ea typeface="Geneva"/>
                <a:cs typeface="ING Me" panose="02000506040000020004" pitchFamily="2" charset="0"/>
              </a:endParaRPr>
            </a:p>
          </p:txBody>
        </p:sp>
        <p:sp>
          <p:nvSpPr>
            <p:cNvPr id="68" name="Rectangle 248"/>
            <p:cNvSpPr>
              <a:spLocks noChangeArrowheads="1"/>
            </p:cNvSpPr>
            <p:nvPr/>
          </p:nvSpPr>
          <p:spPr bwMode="auto">
            <a:xfrm>
              <a:off x="252413" y="3600450"/>
              <a:ext cx="1352550" cy="21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tabLst>
                  <a:tab pos="1976438" algn="l"/>
                </a:tabLst>
                <a:defRPr sz="1600" b="1" baseline="-25000">
                  <a:solidFill>
                    <a:schemeClr val="tx1"/>
                  </a:solidFill>
                  <a:latin typeface="Arial" pitchFamily="34" charset="0"/>
                  <a:ea typeface="Arial Unicode MS" pitchFamily="34" charset="-128"/>
                  <a:cs typeface="Arial Unicode MS" pitchFamily="34" charset="-128"/>
                </a:defRPr>
              </a:lvl1pPr>
              <a:lvl2pPr marL="742950" indent="-285750">
                <a:tabLst>
                  <a:tab pos="1976438" algn="l"/>
                </a:tabLst>
                <a:defRPr sz="1600" b="1" baseline="-25000">
                  <a:solidFill>
                    <a:schemeClr val="tx1"/>
                  </a:solidFill>
                  <a:latin typeface="Arial" pitchFamily="34" charset="0"/>
                  <a:ea typeface="Arial Unicode MS" pitchFamily="34" charset="-128"/>
                  <a:cs typeface="Arial Unicode MS" pitchFamily="34" charset="-128"/>
                </a:defRPr>
              </a:lvl2pPr>
              <a:lvl3pPr marL="11430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3pPr>
              <a:lvl4pPr marL="16002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4pPr>
              <a:lvl5pPr marL="2057400" indent="-228600">
                <a:tabLst>
                  <a:tab pos="1976438" algn="l"/>
                </a:tabLst>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tabLst>
                  <a:tab pos="1976438" algn="l"/>
                </a:tabLst>
                <a:defRPr sz="1600" b="1" baseline="-25000">
                  <a:solidFill>
                    <a:schemeClr val="tx1"/>
                  </a:solidFill>
                  <a:latin typeface="Arial" pitchFamily="34" charset="0"/>
                  <a:ea typeface="Arial Unicode MS" pitchFamily="34" charset="-128"/>
                  <a:cs typeface="Arial Unicode MS" pitchFamily="34" charset="-128"/>
                </a:defRPr>
              </a:lvl9pPr>
            </a:lstStyle>
            <a:p>
              <a:pPr>
                <a:spcBef>
                  <a:spcPct val="100000"/>
                </a:spcBef>
              </a:pPr>
              <a:r>
                <a:rPr lang="en-US" altLang="nl-BE" sz="900" b="0" baseline="0" dirty="0">
                  <a:solidFill>
                    <a:srgbClr val="737589"/>
                  </a:solidFill>
                  <a:latin typeface="ING Me" panose="02000506040000020004" pitchFamily="2" charset="0"/>
                  <a:ea typeface="Geneva"/>
                  <a:cs typeface="ING Me" panose="02000506040000020004" pitchFamily="2" charset="0"/>
                </a:rPr>
                <a:t>Trade Receivables Purchase </a:t>
              </a:r>
              <a:r>
                <a:rPr lang="en-US" altLang="nl-BE" sz="900" b="0" baseline="0" dirty="0" err="1">
                  <a:solidFill>
                    <a:srgbClr val="737589"/>
                  </a:solidFill>
                  <a:latin typeface="ING Me" panose="02000506040000020004" pitchFamily="2" charset="0"/>
                  <a:ea typeface="Geneva"/>
                  <a:cs typeface="ING Me" panose="02000506040000020004" pitchFamily="2" charset="0"/>
                </a:rPr>
                <a:t>Programme</a:t>
              </a:r>
              <a:endParaRPr lang="en-US" altLang="nl-BE" sz="900" b="0" baseline="0" dirty="0">
                <a:solidFill>
                  <a:srgbClr val="737589"/>
                </a:solidFill>
                <a:latin typeface="ING Me" panose="02000506040000020004" pitchFamily="2" charset="0"/>
                <a:ea typeface="Geneva"/>
                <a:cs typeface="ING Me" panose="02000506040000020004" pitchFamily="2" charset="0"/>
              </a:endParaRPr>
            </a:p>
          </p:txBody>
        </p:sp>
        <p:sp>
          <p:nvSpPr>
            <p:cNvPr id="69" name="Rectangle 269"/>
            <p:cNvSpPr>
              <a:spLocks noChangeArrowheads="1"/>
            </p:cNvSpPr>
            <p:nvPr/>
          </p:nvSpPr>
          <p:spPr bwMode="auto">
            <a:xfrm>
              <a:off x="179469" y="4138027"/>
              <a:ext cx="1425495" cy="15717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600" b="1" baseline="-25000">
                  <a:solidFill>
                    <a:schemeClr val="tx1"/>
                  </a:solidFill>
                  <a:latin typeface="Arial" pitchFamily="34" charset="0"/>
                  <a:ea typeface="Arial Unicode MS" pitchFamily="34" charset="-128"/>
                  <a:cs typeface="Arial Unicode MS" pitchFamily="34" charset="-128"/>
                </a:defRPr>
              </a:lvl1pPr>
              <a:lvl2pPr marL="742950" indent="-285750">
                <a:defRPr sz="1600" b="1" baseline="-25000">
                  <a:solidFill>
                    <a:schemeClr val="tx1"/>
                  </a:solidFill>
                  <a:latin typeface="Arial" pitchFamily="34" charset="0"/>
                  <a:ea typeface="Arial Unicode MS" pitchFamily="34" charset="-128"/>
                  <a:cs typeface="Arial Unicode MS" pitchFamily="34" charset="-128"/>
                </a:defRPr>
              </a:lvl2pPr>
              <a:lvl3pPr marL="1143000" indent="-228600">
                <a:defRPr sz="1600" b="1" baseline="-25000">
                  <a:solidFill>
                    <a:schemeClr val="tx1"/>
                  </a:solidFill>
                  <a:latin typeface="Arial" pitchFamily="34" charset="0"/>
                  <a:ea typeface="Arial Unicode MS" pitchFamily="34" charset="-128"/>
                  <a:cs typeface="Arial Unicode MS" pitchFamily="34" charset="-128"/>
                </a:defRPr>
              </a:lvl3pPr>
              <a:lvl4pPr marL="1600200" indent="-228600">
                <a:defRPr sz="1600" b="1" baseline="-25000">
                  <a:solidFill>
                    <a:schemeClr val="tx1"/>
                  </a:solidFill>
                  <a:latin typeface="Arial" pitchFamily="34" charset="0"/>
                  <a:ea typeface="Arial Unicode MS" pitchFamily="34" charset="-128"/>
                  <a:cs typeface="Arial Unicode MS" pitchFamily="34" charset="-128"/>
                </a:defRPr>
              </a:lvl4pPr>
              <a:lvl5pPr marL="2057400" indent="-228600">
                <a:defRPr sz="1600" b="1" baseline="-25000">
                  <a:solidFill>
                    <a:schemeClr val="tx1"/>
                  </a:solidFill>
                  <a:latin typeface="Arial" pitchFamily="34" charset="0"/>
                  <a:ea typeface="Arial Unicode MS" pitchFamily="34" charset="-128"/>
                  <a:cs typeface="Arial Unicode MS" pitchFamily="34" charset="-128"/>
                </a:defRPr>
              </a:lvl5pPr>
              <a:lvl6pPr marL="25146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6pPr>
              <a:lvl7pPr marL="29718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7pPr>
              <a:lvl8pPr marL="34290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8pPr>
              <a:lvl9pPr marL="3886200" indent="-228600" algn="ctr" eaLnBrk="0" fontAlgn="base" hangingPunct="0">
                <a:spcBef>
                  <a:spcPct val="40000"/>
                </a:spcBef>
                <a:spcAft>
                  <a:spcPct val="0"/>
                </a:spcAft>
                <a:defRPr sz="1600" b="1" baseline="-25000">
                  <a:solidFill>
                    <a:schemeClr val="tx1"/>
                  </a:solidFill>
                  <a:latin typeface="Arial" pitchFamily="34" charset="0"/>
                  <a:ea typeface="Arial Unicode MS" pitchFamily="34" charset="-128"/>
                  <a:cs typeface="Arial Unicode MS" pitchFamily="34" charset="-128"/>
                </a:defRPr>
              </a:lvl9pPr>
            </a:lstStyle>
            <a:p>
              <a:endParaRPr lang="en-US" altLang="nl-BE" sz="1051" b="0" baseline="0">
                <a:solidFill>
                  <a:srgbClr val="333333"/>
                </a:solidFill>
                <a:latin typeface="ING Me" panose="02000506040000020004" pitchFamily="2" charset="0"/>
                <a:ea typeface="Geneva"/>
                <a:cs typeface="ING Me" panose="02000506040000020004" pitchFamily="2" charset="0"/>
              </a:endParaRPr>
            </a:p>
          </p:txBody>
        </p:sp>
      </p:grpSp>
      <p:pic>
        <p:nvPicPr>
          <p:cNvPr id="6" name="Picture 5"/>
          <p:cNvPicPr>
            <a:picLocks noChangeAspect="1"/>
          </p:cNvPicPr>
          <p:nvPr/>
        </p:nvPicPr>
        <p:blipFill>
          <a:blip r:embed="rId2"/>
          <a:stretch>
            <a:fillRect/>
          </a:stretch>
        </p:blipFill>
        <p:spPr>
          <a:xfrm>
            <a:off x="7214490" y="96590"/>
            <a:ext cx="1867639" cy="408665"/>
          </a:xfrm>
          <a:prstGeom prst="rect">
            <a:avLst/>
          </a:prstGeom>
        </p:spPr>
      </p:pic>
    </p:spTree>
    <p:extLst>
      <p:ext uri="{BB962C8B-B14F-4D97-AF65-F5344CB8AC3E}">
        <p14:creationId xmlns:p14="http://schemas.microsoft.com/office/powerpoint/2010/main" val="2802737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4"/>
          <p:cNvSpPr>
            <a:spLocks noGrp="1"/>
          </p:cNvSpPr>
          <p:nvPr>
            <p:ph type="sldNum" sz="quarter" idx="11"/>
          </p:nvPr>
        </p:nvSpPr>
        <p:spPr>
          <a:prstGeom prst="rect">
            <a:avLst/>
          </a:prstGeom>
        </p:spPr>
        <p:txBody>
          <a:bodyPr/>
          <a:lstStyle/>
          <a:p>
            <a:pPr>
              <a:defRPr/>
            </a:pPr>
            <a:fld id="{2F0D249E-4539-4389-BFED-C99876879B70}" type="slidenum">
              <a:rPr lang="en-GB">
                <a:solidFill>
                  <a:srgbClr val="000000"/>
                </a:solidFill>
              </a:rPr>
              <a:pPr>
                <a:defRPr/>
              </a:pPr>
              <a:t>2</a:t>
            </a:fld>
            <a:endParaRPr lang="en-GB" dirty="0">
              <a:solidFill>
                <a:srgbClr val="000000"/>
              </a:solidFill>
            </a:endParaRPr>
          </a:p>
        </p:txBody>
      </p:sp>
      <p:sp>
        <p:nvSpPr>
          <p:cNvPr id="3" name="Content Placeholder 2"/>
          <p:cNvSpPr>
            <a:spLocks noGrp="1"/>
          </p:cNvSpPr>
          <p:nvPr>
            <p:ph idx="13"/>
          </p:nvPr>
        </p:nvSpPr>
        <p:spPr>
          <a:xfrm>
            <a:off x="366996" y="1123338"/>
            <a:ext cx="8474400" cy="5038726"/>
          </a:xfrm>
        </p:spPr>
        <p:txBody>
          <a:bodyPr/>
          <a:lstStyle/>
          <a:p>
            <a:pPr marL="269875" indent="-269875">
              <a:spcBef>
                <a:spcPts val="1200"/>
              </a:spcBef>
              <a:buFont typeface="+mj-lt"/>
              <a:buAutoNum type="arabicPeriod"/>
            </a:pPr>
            <a:r>
              <a:rPr lang="en-US" sz="1200" b="0" dirty="0" smtClean="0"/>
              <a:t>Introduction</a:t>
            </a:r>
          </a:p>
          <a:p>
            <a:pPr marL="269875" indent="-269875">
              <a:spcBef>
                <a:spcPts val="1200"/>
              </a:spcBef>
              <a:buFont typeface="+mj-lt"/>
              <a:buAutoNum type="arabicPeriod"/>
            </a:pPr>
            <a:r>
              <a:rPr lang="en-US" sz="1200" b="0" dirty="0" smtClean="0"/>
              <a:t>Global and sectorial trends in working capital needs</a:t>
            </a:r>
          </a:p>
          <a:p>
            <a:pPr marL="269875" indent="-269875">
              <a:spcBef>
                <a:spcPts val="1200"/>
              </a:spcBef>
              <a:buFont typeface="+mj-lt"/>
              <a:buAutoNum type="arabicPeriod"/>
            </a:pPr>
            <a:r>
              <a:rPr lang="en-US" sz="1200" b="0" dirty="0" smtClean="0"/>
              <a:t>Changing environment and impact on Treasury</a:t>
            </a:r>
            <a:endParaRPr lang="en-US" sz="1200" b="0" dirty="0"/>
          </a:p>
          <a:p>
            <a:pPr marL="269875" indent="-269875">
              <a:spcBef>
                <a:spcPts val="1200"/>
              </a:spcBef>
              <a:buFont typeface="+mj-lt"/>
              <a:buAutoNum type="arabicPeriod"/>
            </a:pPr>
            <a:r>
              <a:rPr lang="en-US" sz="1200" b="0" dirty="0"/>
              <a:t>Overview of trade receivable financing </a:t>
            </a:r>
            <a:r>
              <a:rPr lang="en-US" sz="1200" b="0" dirty="0" smtClean="0"/>
              <a:t>options</a:t>
            </a:r>
          </a:p>
          <a:p>
            <a:pPr marL="269875" indent="-269875">
              <a:spcBef>
                <a:spcPts val="1200"/>
              </a:spcBef>
              <a:buFont typeface="+mj-lt"/>
              <a:buAutoNum type="arabicPeriod"/>
            </a:pPr>
            <a:r>
              <a:rPr lang="en-US" sz="1200" b="0" dirty="0" smtClean="0"/>
              <a:t>Case study</a:t>
            </a:r>
          </a:p>
          <a:p>
            <a:pPr>
              <a:spcBef>
                <a:spcPts val="1200"/>
              </a:spcBef>
            </a:pPr>
            <a:endParaRPr lang="en-US" sz="1200" dirty="0"/>
          </a:p>
          <a:p>
            <a:pPr>
              <a:spcBef>
                <a:spcPts val="1200"/>
              </a:spcBef>
            </a:pPr>
            <a:endParaRPr lang="en-US" sz="1200" dirty="0"/>
          </a:p>
          <a:p>
            <a:pPr>
              <a:spcBef>
                <a:spcPts val="1200"/>
              </a:spcBef>
            </a:pPr>
            <a:endParaRPr lang="en-GB" sz="1200" dirty="0"/>
          </a:p>
        </p:txBody>
      </p:sp>
      <p:sp>
        <p:nvSpPr>
          <p:cNvPr id="5" name="Rounded Rectangle 4"/>
          <p:cNvSpPr/>
          <p:nvPr/>
        </p:nvSpPr>
        <p:spPr>
          <a:xfrm>
            <a:off x="6516216" y="332656"/>
            <a:ext cx="2160240" cy="539417"/>
          </a:xfrm>
          <a:prstGeom prst="round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a:solidFill>
                <a:prstClr val="white"/>
              </a:solidFill>
              <a:cs typeface="Arial" panose="020B0604020202020204" pitchFamily="34" charset="0"/>
            </a:endParaRPr>
          </a:p>
        </p:txBody>
      </p:sp>
      <p:sp>
        <p:nvSpPr>
          <p:cNvPr id="15" name="Title 1"/>
          <p:cNvSpPr txBox="1">
            <a:spLocks/>
          </p:cNvSpPr>
          <p:nvPr/>
        </p:nvSpPr>
        <p:spPr bwMode="gray">
          <a:xfrm>
            <a:off x="473579" y="528184"/>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smtClean="0">
                <a:effectLst>
                  <a:reflection blurRad="63500" stA="25000" endPos="40000" dist="12700" dir="5400000" sy="-100000" algn="bl" rotWithShape="0"/>
                </a:effectLst>
              </a:rPr>
              <a:t>Contents</a:t>
            </a:r>
            <a:endParaRPr lang="en-GB" dirty="0">
              <a:effectLst>
                <a:reflection blurRad="63500" stA="25000" endPos="40000" dist="12700" dir="5400000" sy="-100000" algn="bl" rotWithShape="0"/>
              </a:effectLst>
            </a:endParaRPr>
          </a:p>
        </p:txBody>
      </p:sp>
    </p:spTree>
    <p:extLst>
      <p:ext uri="{BB962C8B-B14F-4D97-AF65-F5344CB8AC3E}">
        <p14:creationId xmlns:p14="http://schemas.microsoft.com/office/powerpoint/2010/main" val="2844354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DD2A080-DA64-4F5C-9131-47EB793B4410}" type="slidenum">
              <a:rPr lang="en-GB" smtClean="0">
                <a:solidFill>
                  <a:srgbClr val="000000"/>
                </a:solidFill>
              </a:rPr>
              <a:pPr/>
              <a:t>3</a:t>
            </a:fld>
            <a:endParaRPr lang="en-GB" dirty="0">
              <a:solidFill>
                <a:srgbClr val="000000"/>
              </a:solidFill>
            </a:endParaRPr>
          </a:p>
        </p:txBody>
      </p:sp>
      <p:sp>
        <p:nvSpPr>
          <p:cNvPr id="7" name="Title 1"/>
          <p:cNvSpPr txBox="1">
            <a:spLocks/>
          </p:cNvSpPr>
          <p:nvPr/>
        </p:nvSpPr>
        <p:spPr bwMode="gray">
          <a:xfrm>
            <a:off x="473579" y="528184"/>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a:effectLst>
                  <a:reflection blurRad="63500" stA="25000" endPos="40000" dist="12700" dir="5400000" sy="-100000" algn="bl" rotWithShape="0"/>
                </a:effectLst>
              </a:rPr>
              <a:t>T</a:t>
            </a:r>
            <a:r>
              <a:rPr lang="en-GB" dirty="0" smtClean="0">
                <a:effectLst>
                  <a:reflection blurRad="63500" stA="25000" endPos="40000" dist="12700" dir="5400000" sy="-100000" algn="bl" rotWithShape="0"/>
                </a:effectLst>
              </a:rPr>
              <a:t>rends in Working Capital Needs*</a:t>
            </a:r>
            <a:endParaRPr lang="en-GB" dirty="0">
              <a:effectLst>
                <a:reflection blurRad="63500" stA="25000" endPos="40000" dist="12700" dir="5400000" sy="-100000" algn="bl" rotWithShape="0"/>
              </a:effectLst>
            </a:endParaRPr>
          </a:p>
        </p:txBody>
      </p:sp>
      <p:sp>
        <p:nvSpPr>
          <p:cNvPr id="241" name="Content Placeholder 2"/>
          <p:cNvSpPr>
            <a:spLocks noGrp="1"/>
          </p:cNvSpPr>
          <p:nvPr>
            <p:ph idx="13"/>
          </p:nvPr>
        </p:nvSpPr>
        <p:spPr>
          <a:xfrm>
            <a:off x="4506485" y="1211160"/>
            <a:ext cx="4296966" cy="3734464"/>
          </a:xfrm>
        </p:spPr>
        <p:txBody>
          <a:bodyPr/>
          <a:lstStyle/>
          <a:p>
            <a:pPr marL="171450" indent="-171450">
              <a:spcBef>
                <a:spcPts val="1200"/>
              </a:spcBef>
              <a:buClr>
                <a:schemeClr val="accent1"/>
              </a:buClr>
              <a:buFont typeface="Arial" panose="020B0604020202020204" pitchFamily="34" charset="0"/>
              <a:buChar char="•"/>
            </a:pPr>
            <a:r>
              <a:rPr lang="en-US" sz="1200" b="0" dirty="0" smtClean="0"/>
              <a:t>First since 2010, working </a:t>
            </a:r>
            <a:r>
              <a:rPr lang="en-US" sz="1200" b="0" dirty="0"/>
              <a:t>c</a:t>
            </a:r>
            <a:r>
              <a:rPr lang="en-US" sz="1200" b="0" dirty="0" smtClean="0"/>
              <a:t>apital </a:t>
            </a:r>
            <a:r>
              <a:rPr lang="en-US" sz="1200" b="0" dirty="0"/>
              <a:t>n</a:t>
            </a:r>
            <a:r>
              <a:rPr lang="en-US" sz="1200" b="0" dirty="0" smtClean="0"/>
              <a:t>eeds have improved significantly on a global scale. 2014 saw a compelling contraction in working capital by almost 3% bringing it back to pre-crisis levels.</a:t>
            </a:r>
          </a:p>
          <a:p>
            <a:pPr marL="171450" indent="-171450">
              <a:spcBef>
                <a:spcPts val="1200"/>
              </a:spcBef>
              <a:buClr>
                <a:schemeClr val="accent1"/>
              </a:buClr>
              <a:buFont typeface="Arial" panose="020B0604020202020204" pitchFamily="34" charset="0"/>
              <a:buChar char="•"/>
            </a:pPr>
            <a:r>
              <a:rPr lang="en-US" sz="1200" b="0" dirty="0" smtClean="0"/>
              <a:t>However, working capital consumption clings to the specific sector with “pharmaceuticals”, “metals”, “engineering &amp; construction” and “industrial manufacturing” as frontrunners.</a:t>
            </a:r>
          </a:p>
          <a:p>
            <a:pPr marL="171450" indent="-171450">
              <a:spcBef>
                <a:spcPts val="1200"/>
              </a:spcBef>
              <a:buClr>
                <a:schemeClr val="accent1"/>
              </a:buClr>
              <a:buFont typeface="Arial" panose="020B0604020202020204" pitchFamily="34" charset="0"/>
              <a:buChar char="•"/>
            </a:pPr>
            <a:r>
              <a:rPr lang="en-US" sz="1200" b="0" dirty="0" smtClean="0"/>
              <a:t>Only a few of the industries ware able to manage a decrease in working capital since 2010.</a:t>
            </a:r>
          </a:p>
          <a:p>
            <a:pPr marL="171450" indent="-171450">
              <a:spcBef>
                <a:spcPts val="1200"/>
              </a:spcBef>
              <a:buClr>
                <a:schemeClr val="accent1"/>
              </a:buClr>
              <a:buFont typeface="Arial" panose="020B0604020202020204" pitchFamily="34" charset="0"/>
              <a:buChar char="•"/>
            </a:pPr>
            <a:r>
              <a:rPr lang="en-US" sz="1200" b="0" dirty="0" smtClean="0"/>
              <a:t>Off-shoring towards the east has a negative impact on working capital levels</a:t>
            </a:r>
            <a:r>
              <a:rPr lang="en-US" sz="1200" b="0" dirty="0"/>
              <a:t> </a:t>
            </a:r>
            <a:r>
              <a:rPr lang="en-US" sz="1200" b="0" dirty="0" smtClean="0"/>
              <a:t>over there.</a:t>
            </a:r>
          </a:p>
          <a:p>
            <a:pPr>
              <a:spcBef>
                <a:spcPts val="1200"/>
              </a:spcBef>
            </a:pPr>
            <a:endParaRPr lang="en-US" sz="1200" b="0" dirty="0"/>
          </a:p>
          <a:p>
            <a:pPr>
              <a:spcBef>
                <a:spcPts val="1200"/>
              </a:spcBef>
            </a:pPr>
            <a:endParaRPr lang="en-GB" sz="1200" b="0" dirty="0"/>
          </a:p>
        </p:txBody>
      </p:sp>
      <p:pic>
        <p:nvPicPr>
          <p:cNvPr id="280" name="Picture 279"/>
          <p:cNvPicPr>
            <a:picLocks noChangeAspect="1"/>
          </p:cNvPicPr>
          <p:nvPr/>
        </p:nvPicPr>
        <p:blipFill>
          <a:blip r:embed="rId2"/>
          <a:stretch>
            <a:fillRect/>
          </a:stretch>
        </p:blipFill>
        <p:spPr>
          <a:xfrm>
            <a:off x="341576" y="1212407"/>
            <a:ext cx="3876810" cy="2258123"/>
          </a:xfrm>
          <a:prstGeom prst="rect">
            <a:avLst/>
          </a:prstGeom>
        </p:spPr>
      </p:pic>
      <p:grpSp>
        <p:nvGrpSpPr>
          <p:cNvPr id="282" name="Group 281"/>
          <p:cNvGrpSpPr/>
          <p:nvPr/>
        </p:nvGrpSpPr>
        <p:grpSpPr>
          <a:xfrm>
            <a:off x="478119" y="3542113"/>
            <a:ext cx="8187209" cy="2455498"/>
            <a:chOff x="478120" y="3161113"/>
            <a:chExt cx="8151842" cy="2455498"/>
          </a:xfrm>
        </p:grpSpPr>
        <p:grpSp>
          <p:nvGrpSpPr>
            <p:cNvPr id="283" name="Group 282"/>
            <p:cNvGrpSpPr/>
            <p:nvPr/>
          </p:nvGrpSpPr>
          <p:grpSpPr>
            <a:xfrm>
              <a:off x="478120" y="3161113"/>
              <a:ext cx="8138713" cy="2448133"/>
              <a:chOff x="564667" y="1195133"/>
              <a:chExt cx="7322337" cy="2244261"/>
            </a:xfrm>
          </p:grpSpPr>
          <p:sp>
            <p:nvSpPr>
              <p:cNvPr id="299" name="object 9"/>
              <p:cNvSpPr/>
              <p:nvPr/>
            </p:nvSpPr>
            <p:spPr>
              <a:xfrm>
                <a:off x="3779659"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0" name="object 10"/>
              <p:cNvSpPr/>
              <p:nvPr/>
            </p:nvSpPr>
            <p:spPr>
              <a:xfrm>
                <a:off x="1023950" y="2776677"/>
                <a:ext cx="433070" cy="490855"/>
              </a:xfrm>
              <a:custGeom>
                <a:avLst/>
                <a:gdLst/>
                <a:ahLst/>
                <a:cxnLst/>
                <a:rect l="l" t="t" r="r" b="b"/>
                <a:pathLst>
                  <a:path w="433069"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1" name="object 11"/>
              <p:cNvSpPr/>
              <p:nvPr/>
            </p:nvSpPr>
            <p:spPr>
              <a:xfrm>
                <a:off x="564667" y="2776677"/>
                <a:ext cx="433070" cy="490855"/>
              </a:xfrm>
              <a:custGeom>
                <a:avLst/>
                <a:gdLst/>
                <a:ahLst/>
                <a:cxnLst/>
                <a:rect l="l" t="t" r="r" b="b"/>
                <a:pathLst>
                  <a:path w="433069"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2" name="object 12"/>
              <p:cNvSpPr txBox="1"/>
              <p:nvPr/>
            </p:nvSpPr>
            <p:spPr>
              <a:xfrm>
                <a:off x="564667" y="3312429"/>
                <a:ext cx="433070" cy="126965"/>
              </a:xfrm>
              <a:prstGeom prst="rect">
                <a:avLst/>
              </a:prstGeom>
            </p:spPr>
            <p:txBody>
              <a:bodyPr vert="horz" wrap="square" lIns="0" tIns="0" rIns="0" bIns="0" rtlCol="0">
                <a:spAutoFit/>
              </a:bodyPr>
              <a:lstStyle/>
              <a:p>
                <a:pPr marL="12700" algn="ctr">
                  <a:lnSpc>
                    <a:spcPct val="100000"/>
                  </a:lnSpc>
                </a:pPr>
                <a:r>
                  <a:rPr sz="450" b="1" spc="-20" dirty="0">
                    <a:latin typeface="ING Me" panose="02000506040000020004" pitchFamily="2" charset="0"/>
                    <a:cs typeface="ING Me" panose="02000506040000020004" pitchFamily="2" charset="0"/>
                  </a:rPr>
                  <a:t>Pharmaceuticals</a:t>
                </a:r>
                <a:endParaRPr sz="450" dirty="0">
                  <a:latin typeface="ING Me" panose="02000506040000020004" pitchFamily="2" charset="0"/>
                  <a:cs typeface="ING Me" panose="02000506040000020004" pitchFamily="2" charset="0"/>
                </a:endParaRPr>
              </a:p>
              <a:p>
                <a:pPr marL="38735" algn="ctr">
                  <a:lnSpc>
                    <a:spcPct val="100000"/>
                  </a:lnSpc>
                  <a:spcBef>
                    <a:spcPts val="35"/>
                  </a:spcBef>
                </a:pPr>
                <a:r>
                  <a:rPr sz="450" b="1" spc="-45" dirty="0">
                    <a:latin typeface="ING Me" panose="02000506040000020004" pitchFamily="2" charset="0"/>
                    <a:cs typeface="ING Me" panose="02000506040000020004" pitchFamily="2" charset="0"/>
                  </a:rPr>
                  <a:t>&amp;</a:t>
                </a:r>
                <a:r>
                  <a:rPr sz="450" b="1" spc="15" dirty="0">
                    <a:latin typeface="ING Me" panose="02000506040000020004" pitchFamily="2" charset="0"/>
                    <a:cs typeface="ING Me" panose="02000506040000020004" pitchFamily="2" charset="0"/>
                  </a:rPr>
                  <a:t> </a:t>
                </a:r>
                <a:r>
                  <a:rPr sz="450" b="1" spc="-5" dirty="0">
                    <a:latin typeface="ING Me" panose="02000506040000020004" pitchFamily="2" charset="0"/>
                    <a:cs typeface="ING Me" panose="02000506040000020004" pitchFamily="2" charset="0"/>
                  </a:rPr>
                  <a:t>lif</a:t>
                </a:r>
                <a:r>
                  <a:rPr sz="450" b="1" spc="-25" dirty="0">
                    <a:latin typeface="ING Me" panose="02000506040000020004" pitchFamily="2" charset="0"/>
                    <a:cs typeface="ING Me" panose="02000506040000020004" pitchFamily="2" charset="0"/>
                  </a:rPr>
                  <a:t>e</a:t>
                </a:r>
                <a:r>
                  <a:rPr sz="450" b="1" spc="15" dirty="0">
                    <a:latin typeface="ING Me" panose="02000506040000020004" pitchFamily="2" charset="0"/>
                    <a:cs typeface="ING Me" panose="02000506040000020004" pitchFamily="2" charset="0"/>
                  </a:rPr>
                  <a:t> </a:t>
                </a:r>
                <a:r>
                  <a:rPr sz="450" b="1" spc="-25" dirty="0">
                    <a:latin typeface="ING Me" panose="02000506040000020004" pitchFamily="2" charset="0"/>
                    <a:cs typeface="ING Me" panose="02000506040000020004" pitchFamily="2" charset="0"/>
                  </a:rPr>
                  <a:t>sciences</a:t>
                </a:r>
                <a:endParaRPr sz="450" dirty="0">
                  <a:latin typeface="ING Me" panose="02000506040000020004" pitchFamily="2" charset="0"/>
                  <a:cs typeface="ING Me" panose="02000506040000020004" pitchFamily="2" charset="0"/>
                </a:endParaRPr>
              </a:p>
            </p:txBody>
          </p:sp>
          <p:sp>
            <p:nvSpPr>
              <p:cNvPr id="303" name="object 22"/>
              <p:cNvSpPr/>
              <p:nvPr/>
            </p:nvSpPr>
            <p:spPr>
              <a:xfrm>
                <a:off x="4238942"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4" name="object 23"/>
              <p:cNvSpPr/>
              <p:nvPr/>
            </p:nvSpPr>
            <p:spPr>
              <a:xfrm>
                <a:off x="1483233" y="2775483"/>
                <a:ext cx="433070" cy="490855"/>
              </a:xfrm>
              <a:custGeom>
                <a:avLst/>
                <a:gdLst/>
                <a:ahLst/>
                <a:cxnLst/>
                <a:rect l="l" t="t" r="r" b="b"/>
                <a:pathLst>
                  <a:path w="433069"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5" name="object 24"/>
              <p:cNvSpPr/>
              <p:nvPr/>
            </p:nvSpPr>
            <p:spPr>
              <a:xfrm>
                <a:off x="2401798" y="2776677"/>
                <a:ext cx="433070" cy="490855"/>
              </a:xfrm>
              <a:custGeom>
                <a:avLst/>
                <a:gdLst/>
                <a:ahLst/>
                <a:cxnLst/>
                <a:rect l="l" t="t" r="r" b="b"/>
                <a:pathLst>
                  <a:path w="433069"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6" name="object 25"/>
              <p:cNvSpPr/>
              <p:nvPr/>
            </p:nvSpPr>
            <p:spPr>
              <a:xfrm>
                <a:off x="4698225"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7" name="object 26"/>
              <p:cNvSpPr/>
              <p:nvPr/>
            </p:nvSpPr>
            <p:spPr>
              <a:xfrm>
                <a:off x="3320364"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8" name="object 27"/>
              <p:cNvSpPr/>
              <p:nvPr/>
            </p:nvSpPr>
            <p:spPr>
              <a:xfrm>
                <a:off x="5157508"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09" name="object 28"/>
              <p:cNvSpPr/>
              <p:nvPr/>
            </p:nvSpPr>
            <p:spPr>
              <a:xfrm>
                <a:off x="5616790"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10" name="object 29"/>
              <p:cNvSpPr/>
              <p:nvPr/>
            </p:nvSpPr>
            <p:spPr>
              <a:xfrm>
                <a:off x="7453934" y="2776677"/>
                <a:ext cx="433070" cy="490855"/>
              </a:xfrm>
              <a:custGeom>
                <a:avLst/>
                <a:gdLst/>
                <a:ahLst/>
                <a:cxnLst/>
                <a:rect l="l" t="t" r="r" b="b"/>
                <a:pathLst>
                  <a:path w="433070" h="490854">
                    <a:moveTo>
                      <a:pt x="0" y="490626"/>
                    </a:moveTo>
                    <a:lnTo>
                      <a:pt x="432561" y="490626"/>
                    </a:lnTo>
                    <a:lnTo>
                      <a:pt x="432561"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11" name="object 30"/>
              <p:cNvSpPr/>
              <p:nvPr/>
            </p:nvSpPr>
            <p:spPr>
              <a:xfrm>
                <a:off x="6994638" y="2776677"/>
                <a:ext cx="433070" cy="490855"/>
              </a:xfrm>
              <a:custGeom>
                <a:avLst/>
                <a:gdLst/>
                <a:ahLst/>
                <a:cxnLst/>
                <a:rect l="l" t="t" r="r" b="b"/>
                <a:pathLst>
                  <a:path w="433070" h="490854">
                    <a:moveTo>
                      <a:pt x="0" y="490626"/>
                    </a:moveTo>
                    <a:lnTo>
                      <a:pt x="432561" y="490626"/>
                    </a:lnTo>
                    <a:lnTo>
                      <a:pt x="432561"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12" name="object 31"/>
              <p:cNvSpPr/>
              <p:nvPr/>
            </p:nvSpPr>
            <p:spPr>
              <a:xfrm>
                <a:off x="6535356" y="2776677"/>
                <a:ext cx="433070" cy="490855"/>
              </a:xfrm>
              <a:custGeom>
                <a:avLst/>
                <a:gdLst/>
                <a:ahLst/>
                <a:cxnLst/>
                <a:rect l="l" t="t" r="r" b="b"/>
                <a:pathLst>
                  <a:path w="433070" h="490854">
                    <a:moveTo>
                      <a:pt x="0" y="490626"/>
                    </a:moveTo>
                    <a:lnTo>
                      <a:pt x="432561" y="490626"/>
                    </a:lnTo>
                    <a:lnTo>
                      <a:pt x="432561"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13" name="object 32"/>
              <p:cNvSpPr/>
              <p:nvPr/>
            </p:nvSpPr>
            <p:spPr>
              <a:xfrm>
                <a:off x="1942515" y="2776677"/>
                <a:ext cx="433070" cy="490855"/>
              </a:xfrm>
              <a:custGeom>
                <a:avLst/>
                <a:gdLst/>
                <a:ahLst/>
                <a:cxnLst/>
                <a:rect l="l" t="t" r="r" b="b"/>
                <a:pathLst>
                  <a:path w="433069"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14" name="object 33"/>
              <p:cNvSpPr/>
              <p:nvPr/>
            </p:nvSpPr>
            <p:spPr>
              <a:xfrm>
                <a:off x="2861068"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15" name="object 34"/>
              <p:cNvSpPr/>
              <p:nvPr/>
            </p:nvSpPr>
            <p:spPr>
              <a:xfrm>
                <a:off x="6076073" y="2776677"/>
                <a:ext cx="433070" cy="490855"/>
              </a:xfrm>
              <a:custGeom>
                <a:avLst/>
                <a:gdLst/>
                <a:ahLst/>
                <a:cxnLst/>
                <a:rect l="l" t="t" r="r" b="b"/>
                <a:pathLst>
                  <a:path w="433070" h="490854">
                    <a:moveTo>
                      <a:pt x="0" y="490626"/>
                    </a:moveTo>
                    <a:lnTo>
                      <a:pt x="432562" y="490626"/>
                    </a:lnTo>
                    <a:lnTo>
                      <a:pt x="432562" y="0"/>
                    </a:lnTo>
                    <a:lnTo>
                      <a:pt x="0" y="0"/>
                    </a:lnTo>
                    <a:lnTo>
                      <a:pt x="0" y="490626"/>
                    </a:lnTo>
                    <a:close/>
                  </a:path>
                </a:pathLst>
              </a:custGeom>
              <a:solidFill>
                <a:srgbClr val="FF5F00"/>
              </a:solidFill>
              <a:effectLst>
                <a:reflection blurRad="6350" stA="52000" endA="300" endPos="35000" dir="5400000" sy="-100000" algn="bl" rotWithShape="0"/>
              </a:effectLst>
            </p:spPr>
            <p:txBody>
              <a:bodyPr wrap="square" lIns="0" tIns="0" rIns="0" bIns="0" rtlCol="0"/>
              <a:lstStyle/>
              <a:p>
                <a:endParaRPr/>
              </a:p>
            </p:txBody>
          </p:sp>
          <p:sp>
            <p:nvSpPr>
              <p:cNvPr id="316" name="object 35"/>
              <p:cNvSpPr/>
              <p:nvPr/>
            </p:nvSpPr>
            <p:spPr>
              <a:xfrm>
                <a:off x="564667" y="1195133"/>
                <a:ext cx="433070" cy="1575435"/>
              </a:xfrm>
              <a:custGeom>
                <a:avLst/>
                <a:gdLst/>
                <a:ahLst/>
                <a:cxnLst/>
                <a:rect l="l" t="t" r="r" b="b"/>
                <a:pathLst>
                  <a:path w="433069" h="1575435">
                    <a:moveTo>
                      <a:pt x="0" y="1574952"/>
                    </a:moveTo>
                    <a:lnTo>
                      <a:pt x="432562" y="1574952"/>
                    </a:lnTo>
                    <a:lnTo>
                      <a:pt x="432562" y="0"/>
                    </a:lnTo>
                    <a:lnTo>
                      <a:pt x="0" y="0"/>
                    </a:lnTo>
                    <a:lnTo>
                      <a:pt x="0" y="1574952"/>
                    </a:lnTo>
                    <a:close/>
                  </a:path>
                </a:pathLst>
              </a:custGeom>
              <a:solidFill>
                <a:srgbClr val="A0CAE9"/>
              </a:solidFill>
            </p:spPr>
            <p:txBody>
              <a:bodyPr wrap="square" lIns="0" tIns="0" rIns="0" bIns="0" rtlCol="0"/>
              <a:lstStyle/>
              <a:p>
                <a:endParaRPr/>
              </a:p>
            </p:txBody>
          </p:sp>
          <p:sp>
            <p:nvSpPr>
              <p:cNvPr id="317" name="object 36"/>
              <p:cNvSpPr/>
              <p:nvPr/>
            </p:nvSpPr>
            <p:spPr>
              <a:xfrm>
                <a:off x="1023950" y="1523669"/>
                <a:ext cx="433070" cy="1246505"/>
              </a:xfrm>
              <a:custGeom>
                <a:avLst/>
                <a:gdLst/>
                <a:ahLst/>
                <a:cxnLst/>
                <a:rect l="l" t="t" r="r" b="b"/>
                <a:pathLst>
                  <a:path w="433069" h="1246505">
                    <a:moveTo>
                      <a:pt x="0" y="0"/>
                    </a:moveTo>
                    <a:lnTo>
                      <a:pt x="432562" y="0"/>
                    </a:lnTo>
                    <a:lnTo>
                      <a:pt x="432562" y="1246416"/>
                    </a:lnTo>
                    <a:lnTo>
                      <a:pt x="0" y="1246416"/>
                    </a:lnTo>
                    <a:lnTo>
                      <a:pt x="0" y="0"/>
                    </a:lnTo>
                    <a:close/>
                  </a:path>
                </a:pathLst>
              </a:custGeom>
              <a:solidFill>
                <a:srgbClr val="A0CAE9"/>
              </a:solidFill>
            </p:spPr>
            <p:txBody>
              <a:bodyPr wrap="square" lIns="0" tIns="0" rIns="0" bIns="0" rtlCol="0"/>
              <a:lstStyle/>
              <a:p>
                <a:endParaRPr/>
              </a:p>
            </p:txBody>
          </p:sp>
          <p:sp>
            <p:nvSpPr>
              <p:cNvPr id="318" name="object 37"/>
              <p:cNvSpPr/>
              <p:nvPr/>
            </p:nvSpPr>
            <p:spPr>
              <a:xfrm>
                <a:off x="1483233" y="1523669"/>
                <a:ext cx="433070" cy="1246505"/>
              </a:xfrm>
              <a:custGeom>
                <a:avLst/>
                <a:gdLst/>
                <a:ahLst/>
                <a:cxnLst/>
                <a:rect l="l" t="t" r="r" b="b"/>
                <a:pathLst>
                  <a:path w="433069" h="1246505">
                    <a:moveTo>
                      <a:pt x="0" y="0"/>
                    </a:moveTo>
                    <a:lnTo>
                      <a:pt x="432562" y="0"/>
                    </a:lnTo>
                    <a:lnTo>
                      <a:pt x="432562" y="1246416"/>
                    </a:lnTo>
                    <a:lnTo>
                      <a:pt x="0" y="1246416"/>
                    </a:lnTo>
                    <a:lnTo>
                      <a:pt x="0" y="0"/>
                    </a:lnTo>
                    <a:close/>
                  </a:path>
                </a:pathLst>
              </a:custGeom>
              <a:solidFill>
                <a:srgbClr val="A0CAE9"/>
              </a:solidFill>
            </p:spPr>
            <p:txBody>
              <a:bodyPr wrap="square" lIns="0" tIns="0" rIns="0" bIns="0" rtlCol="0"/>
              <a:lstStyle/>
              <a:p>
                <a:endParaRPr/>
              </a:p>
            </p:txBody>
          </p:sp>
          <p:sp>
            <p:nvSpPr>
              <p:cNvPr id="319" name="object 38"/>
              <p:cNvSpPr/>
              <p:nvPr/>
            </p:nvSpPr>
            <p:spPr>
              <a:xfrm>
                <a:off x="1942515" y="1566862"/>
                <a:ext cx="433070" cy="1203325"/>
              </a:xfrm>
              <a:custGeom>
                <a:avLst/>
                <a:gdLst/>
                <a:ahLst/>
                <a:cxnLst/>
                <a:rect l="l" t="t" r="r" b="b"/>
                <a:pathLst>
                  <a:path w="433069" h="1203325">
                    <a:moveTo>
                      <a:pt x="0" y="0"/>
                    </a:moveTo>
                    <a:lnTo>
                      <a:pt x="432562" y="0"/>
                    </a:lnTo>
                    <a:lnTo>
                      <a:pt x="432562" y="1203223"/>
                    </a:lnTo>
                    <a:lnTo>
                      <a:pt x="0" y="1203223"/>
                    </a:lnTo>
                    <a:lnTo>
                      <a:pt x="0" y="0"/>
                    </a:lnTo>
                    <a:close/>
                  </a:path>
                </a:pathLst>
              </a:custGeom>
              <a:solidFill>
                <a:srgbClr val="A0CAE9"/>
              </a:solidFill>
            </p:spPr>
            <p:txBody>
              <a:bodyPr wrap="square" lIns="0" tIns="0" rIns="0" bIns="0" rtlCol="0"/>
              <a:lstStyle/>
              <a:p>
                <a:endParaRPr/>
              </a:p>
            </p:txBody>
          </p:sp>
          <p:sp>
            <p:nvSpPr>
              <p:cNvPr id="320" name="object 39"/>
              <p:cNvSpPr/>
              <p:nvPr/>
            </p:nvSpPr>
            <p:spPr>
              <a:xfrm>
                <a:off x="2401798" y="1682495"/>
                <a:ext cx="433070" cy="1087755"/>
              </a:xfrm>
              <a:custGeom>
                <a:avLst/>
                <a:gdLst/>
                <a:ahLst/>
                <a:cxnLst/>
                <a:rect l="l" t="t" r="r" b="b"/>
                <a:pathLst>
                  <a:path w="433069" h="1087755">
                    <a:moveTo>
                      <a:pt x="0" y="0"/>
                    </a:moveTo>
                    <a:lnTo>
                      <a:pt x="432562" y="0"/>
                    </a:lnTo>
                    <a:lnTo>
                      <a:pt x="432562" y="1087589"/>
                    </a:lnTo>
                    <a:lnTo>
                      <a:pt x="0" y="1087589"/>
                    </a:lnTo>
                    <a:lnTo>
                      <a:pt x="0" y="0"/>
                    </a:lnTo>
                    <a:close/>
                  </a:path>
                </a:pathLst>
              </a:custGeom>
              <a:solidFill>
                <a:srgbClr val="A0CAE9"/>
              </a:solidFill>
            </p:spPr>
            <p:txBody>
              <a:bodyPr wrap="square" lIns="0" tIns="0" rIns="0" bIns="0" rtlCol="0"/>
              <a:lstStyle/>
              <a:p>
                <a:endParaRPr/>
              </a:p>
            </p:txBody>
          </p:sp>
          <p:sp>
            <p:nvSpPr>
              <p:cNvPr id="321" name="object 40"/>
              <p:cNvSpPr/>
              <p:nvPr/>
            </p:nvSpPr>
            <p:spPr>
              <a:xfrm>
                <a:off x="2861068" y="1726374"/>
                <a:ext cx="433070" cy="1043940"/>
              </a:xfrm>
              <a:custGeom>
                <a:avLst/>
                <a:gdLst/>
                <a:ahLst/>
                <a:cxnLst/>
                <a:rect l="l" t="t" r="r" b="b"/>
                <a:pathLst>
                  <a:path w="433070" h="1043939">
                    <a:moveTo>
                      <a:pt x="0" y="0"/>
                    </a:moveTo>
                    <a:lnTo>
                      <a:pt x="432562" y="0"/>
                    </a:lnTo>
                    <a:lnTo>
                      <a:pt x="432562" y="1043711"/>
                    </a:lnTo>
                    <a:lnTo>
                      <a:pt x="0" y="1043711"/>
                    </a:lnTo>
                    <a:lnTo>
                      <a:pt x="0" y="0"/>
                    </a:lnTo>
                    <a:close/>
                  </a:path>
                </a:pathLst>
              </a:custGeom>
              <a:solidFill>
                <a:srgbClr val="A0CAE9"/>
              </a:solidFill>
            </p:spPr>
            <p:txBody>
              <a:bodyPr wrap="square" lIns="0" tIns="0" rIns="0" bIns="0" rtlCol="0"/>
              <a:lstStyle/>
              <a:p>
                <a:endParaRPr/>
              </a:p>
            </p:txBody>
          </p:sp>
          <p:sp>
            <p:nvSpPr>
              <p:cNvPr id="322" name="object 41"/>
              <p:cNvSpPr/>
              <p:nvPr/>
            </p:nvSpPr>
            <p:spPr>
              <a:xfrm>
                <a:off x="3320364" y="1726374"/>
                <a:ext cx="433070" cy="1043940"/>
              </a:xfrm>
              <a:custGeom>
                <a:avLst/>
                <a:gdLst/>
                <a:ahLst/>
                <a:cxnLst/>
                <a:rect l="l" t="t" r="r" b="b"/>
                <a:pathLst>
                  <a:path w="433070" h="1043939">
                    <a:moveTo>
                      <a:pt x="0" y="0"/>
                    </a:moveTo>
                    <a:lnTo>
                      <a:pt x="432562" y="0"/>
                    </a:lnTo>
                    <a:lnTo>
                      <a:pt x="432562" y="1043711"/>
                    </a:lnTo>
                    <a:lnTo>
                      <a:pt x="0" y="1043711"/>
                    </a:lnTo>
                    <a:lnTo>
                      <a:pt x="0" y="0"/>
                    </a:lnTo>
                    <a:close/>
                  </a:path>
                </a:pathLst>
              </a:custGeom>
              <a:solidFill>
                <a:srgbClr val="A0CAE9"/>
              </a:solidFill>
            </p:spPr>
            <p:txBody>
              <a:bodyPr wrap="square" lIns="0" tIns="0" rIns="0" bIns="0" rtlCol="0"/>
              <a:lstStyle/>
              <a:p>
                <a:endParaRPr/>
              </a:p>
            </p:txBody>
          </p:sp>
          <p:sp>
            <p:nvSpPr>
              <p:cNvPr id="323" name="object 42"/>
              <p:cNvSpPr/>
              <p:nvPr/>
            </p:nvSpPr>
            <p:spPr>
              <a:xfrm>
                <a:off x="3779659" y="1850453"/>
                <a:ext cx="433070" cy="920115"/>
              </a:xfrm>
              <a:custGeom>
                <a:avLst/>
                <a:gdLst/>
                <a:ahLst/>
                <a:cxnLst/>
                <a:rect l="l" t="t" r="r" b="b"/>
                <a:pathLst>
                  <a:path w="433070" h="920114">
                    <a:moveTo>
                      <a:pt x="0" y="0"/>
                    </a:moveTo>
                    <a:lnTo>
                      <a:pt x="432562" y="0"/>
                    </a:lnTo>
                    <a:lnTo>
                      <a:pt x="432562" y="919632"/>
                    </a:lnTo>
                    <a:lnTo>
                      <a:pt x="0" y="919632"/>
                    </a:lnTo>
                    <a:lnTo>
                      <a:pt x="0" y="0"/>
                    </a:lnTo>
                    <a:close/>
                  </a:path>
                </a:pathLst>
              </a:custGeom>
              <a:solidFill>
                <a:srgbClr val="A0CAE9"/>
              </a:solidFill>
            </p:spPr>
            <p:txBody>
              <a:bodyPr wrap="square" lIns="0" tIns="0" rIns="0" bIns="0" rtlCol="0"/>
              <a:lstStyle/>
              <a:p>
                <a:endParaRPr/>
              </a:p>
            </p:txBody>
          </p:sp>
          <p:sp>
            <p:nvSpPr>
              <p:cNvPr id="324" name="object 43"/>
              <p:cNvSpPr/>
              <p:nvPr/>
            </p:nvSpPr>
            <p:spPr>
              <a:xfrm>
                <a:off x="4238942" y="1912620"/>
                <a:ext cx="433070" cy="857885"/>
              </a:xfrm>
              <a:custGeom>
                <a:avLst/>
                <a:gdLst/>
                <a:ahLst/>
                <a:cxnLst/>
                <a:rect l="l" t="t" r="r" b="b"/>
                <a:pathLst>
                  <a:path w="433070" h="857885">
                    <a:moveTo>
                      <a:pt x="0" y="0"/>
                    </a:moveTo>
                    <a:lnTo>
                      <a:pt x="432562" y="0"/>
                    </a:lnTo>
                    <a:lnTo>
                      <a:pt x="432562" y="857453"/>
                    </a:lnTo>
                    <a:lnTo>
                      <a:pt x="0" y="857453"/>
                    </a:lnTo>
                    <a:lnTo>
                      <a:pt x="0" y="0"/>
                    </a:lnTo>
                    <a:close/>
                  </a:path>
                </a:pathLst>
              </a:custGeom>
              <a:solidFill>
                <a:srgbClr val="A0CAE9"/>
              </a:solidFill>
            </p:spPr>
            <p:txBody>
              <a:bodyPr wrap="square" lIns="0" tIns="0" rIns="0" bIns="0" rtlCol="0"/>
              <a:lstStyle/>
              <a:p>
                <a:endParaRPr/>
              </a:p>
            </p:txBody>
          </p:sp>
          <p:sp>
            <p:nvSpPr>
              <p:cNvPr id="325" name="object 44"/>
              <p:cNvSpPr/>
              <p:nvPr/>
            </p:nvSpPr>
            <p:spPr>
              <a:xfrm>
                <a:off x="4698314" y="1982609"/>
                <a:ext cx="433070" cy="788035"/>
              </a:xfrm>
              <a:custGeom>
                <a:avLst/>
                <a:gdLst/>
                <a:ahLst/>
                <a:cxnLst/>
                <a:rect l="l" t="t" r="r" b="b"/>
                <a:pathLst>
                  <a:path w="433070" h="788035">
                    <a:moveTo>
                      <a:pt x="0" y="0"/>
                    </a:moveTo>
                    <a:lnTo>
                      <a:pt x="432562" y="0"/>
                    </a:lnTo>
                    <a:lnTo>
                      <a:pt x="432562" y="787476"/>
                    </a:lnTo>
                    <a:lnTo>
                      <a:pt x="0" y="787476"/>
                    </a:lnTo>
                    <a:lnTo>
                      <a:pt x="0" y="0"/>
                    </a:lnTo>
                    <a:close/>
                  </a:path>
                </a:pathLst>
              </a:custGeom>
              <a:solidFill>
                <a:srgbClr val="A0CAE9"/>
              </a:solidFill>
            </p:spPr>
            <p:txBody>
              <a:bodyPr wrap="square" lIns="0" tIns="0" rIns="0" bIns="0" rtlCol="0"/>
              <a:lstStyle/>
              <a:p>
                <a:endParaRPr/>
              </a:p>
            </p:txBody>
          </p:sp>
          <p:sp>
            <p:nvSpPr>
              <p:cNvPr id="326" name="object 45"/>
              <p:cNvSpPr/>
              <p:nvPr/>
            </p:nvSpPr>
            <p:spPr>
              <a:xfrm>
                <a:off x="5157508" y="2146884"/>
                <a:ext cx="433070" cy="623570"/>
              </a:xfrm>
              <a:custGeom>
                <a:avLst/>
                <a:gdLst/>
                <a:ahLst/>
                <a:cxnLst/>
                <a:rect l="l" t="t" r="r" b="b"/>
                <a:pathLst>
                  <a:path w="433070" h="623569">
                    <a:moveTo>
                      <a:pt x="0" y="0"/>
                    </a:moveTo>
                    <a:lnTo>
                      <a:pt x="432562" y="0"/>
                    </a:lnTo>
                    <a:lnTo>
                      <a:pt x="432562" y="623201"/>
                    </a:lnTo>
                    <a:lnTo>
                      <a:pt x="0" y="623201"/>
                    </a:lnTo>
                    <a:lnTo>
                      <a:pt x="0" y="0"/>
                    </a:lnTo>
                    <a:close/>
                  </a:path>
                </a:pathLst>
              </a:custGeom>
              <a:solidFill>
                <a:srgbClr val="A0CAE9"/>
              </a:solidFill>
            </p:spPr>
            <p:txBody>
              <a:bodyPr wrap="square" lIns="0" tIns="0" rIns="0" bIns="0" rtlCol="0"/>
              <a:lstStyle/>
              <a:p>
                <a:endParaRPr/>
              </a:p>
            </p:txBody>
          </p:sp>
          <p:sp>
            <p:nvSpPr>
              <p:cNvPr id="327" name="object 46"/>
              <p:cNvSpPr/>
              <p:nvPr/>
            </p:nvSpPr>
            <p:spPr>
              <a:xfrm>
                <a:off x="5616790" y="2212987"/>
                <a:ext cx="433070" cy="557530"/>
              </a:xfrm>
              <a:custGeom>
                <a:avLst/>
                <a:gdLst/>
                <a:ahLst/>
                <a:cxnLst/>
                <a:rect l="l" t="t" r="r" b="b"/>
                <a:pathLst>
                  <a:path w="433070" h="557530">
                    <a:moveTo>
                      <a:pt x="0" y="0"/>
                    </a:moveTo>
                    <a:lnTo>
                      <a:pt x="432562" y="0"/>
                    </a:lnTo>
                    <a:lnTo>
                      <a:pt x="432562" y="557098"/>
                    </a:lnTo>
                    <a:lnTo>
                      <a:pt x="0" y="557098"/>
                    </a:lnTo>
                    <a:lnTo>
                      <a:pt x="0" y="0"/>
                    </a:lnTo>
                    <a:close/>
                  </a:path>
                </a:pathLst>
              </a:custGeom>
              <a:solidFill>
                <a:srgbClr val="A0CAE9"/>
              </a:solidFill>
            </p:spPr>
            <p:txBody>
              <a:bodyPr wrap="square" lIns="0" tIns="0" rIns="0" bIns="0" rtlCol="0"/>
              <a:lstStyle/>
              <a:p>
                <a:endParaRPr/>
              </a:p>
            </p:txBody>
          </p:sp>
          <p:sp>
            <p:nvSpPr>
              <p:cNvPr id="328" name="object 47"/>
              <p:cNvSpPr/>
              <p:nvPr/>
            </p:nvSpPr>
            <p:spPr>
              <a:xfrm>
                <a:off x="6076073" y="2310269"/>
                <a:ext cx="433070" cy="460375"/>
              </a:xfrm>
              <a:custGeom>
                <a:avLst/>
                <a:gdLst/>
                <a:ahLst/>
                <a:cxnLst/>
                <a:rect l="l" t="t" r="r" b="b"/>
                <a:pathLst>
                  <a:path w="433070" h="460375">
                    <a:moveTo>
                      <a:pt x="0" y="0"/>
                    </a:moveTo>
                    <a:lnTo>
                      <a:pt x="432562" y="0"/>
                    </a:lnTo>
                    <a:lnTo>
                      <a:pt x="432562" y="459816"/>
                    </a:lnTo>
                    <a:lnTo>
                      <a:pt x="0" y="459816"/>
                    </a:lnTo>
                    <a:lnTo>
                      <a:pt x="0" y="0"/>
                    </a:lnTo>
                    <a:close/>
                  </a:path>
                </a:pathLst>
              </a:custGeom>
              <a:solidFill>
                <a:srgbClr val="A0CAE9"/>
              </a:solidFill>
            </p:spPr>
            <p:txBody>
              <a:bodyPr wrap="square" lIns="0" tIns="0" rIns="0" bIns="0" rtlCol="0"/>
              <a:lstStyle/>
              <a:p>
                <a:endParaRPr/>
              </a:p>
            </p:txBody>
          </p:sp>
          <p:sp>
            <p:nvSpPr>
              <p:cNvPr id="329" name="object 48"/>
              <p:cNvSpPr/>
              <p:nvPr/>
            </p:nvSpPr>
            <p:spPr>
              <a:xfrm>
                <a:off x="6535356" y="2310269"/>
                <a:ext cx="433070" cy="460375"/>
              </a:xfrm>
              <a:custGeom>
                <a:avLst/>
                <a:gdLst/>
                <a:ahLst/>
                <a:cxnLst/>
                <a:rect l="l" t="t" r="r" b="b"/>
                <a:pathLst>
                  <a:path w="433070" h="460375">
                    <a:moveTo>
                      <a:pt x="0" y="0"/>
                    </a:moveTo>
                    <a:lnTo>
                      <a:pt x="432561" y="0"/>
                    </a:lnTo>
                    <a:lnTo>
                      <a:pt x="432561" y="459816"/>
                    </a:lnTo>
                    <a:lnTo>
                      <a:pt x="0" y="459816"/>
                    </a:lnTo>
                    <a:lnTo>
                      <a:pt x="0" y="0"/>
                    </a:lnTo>
                    <a:close/>
                  </a:path>
                </a:pathLst>
              </a:custGeom>
              <a:solidFill>
                <a:srgbClr val="A0CAE9"/>
              </a:solidFill>
            </p:spPr>
            <p:txBody>
              <a:bodyPr wrap="square" lIns="0" tIns="0" rIns="0" bIns="0" rtlCol="0"/>
              <a:lstStyle/>
              <a:p>
                <a:endParaRPr/>
              </a:p>
            </p:txBody>
          </p:sp>
          <p:sp>
            <p:nvSpPr>
              <p:cNvPr id="330" name="object 49"/>
              <p:cNvSpPr/>
              <p:nvPr/>
            </p:nvSpPr>
            <p:spPr>
              <a:xfrm>
                <a:off x="6994638" y="2376335"/>
                <a:ext cx="433070" cy="394335"/>
              </a:xfrm>
              <a:custGeom>
                <a:avLst/>
                <a:gdLst/>
                <a:ahLst/>
                <a:cxnLst/>
                <a:rect l="l" t="t" r="r" b="b"/>
                <a:pathLst>
                  <a:path w="433070" h="394335">
                    <a:moveTo>
                      <a:pt x="0" y="0"/>
                    </a:moveTo>
                    <a:lnTo>
                      <a:pt x="432561" y="0"/>
                    </a:lnTo>
                    <a:lnTo>
                      <a:pt x="432561" y="393738"/>
                    </a:lnTo>
                    <a:lnTo>
                      <a:pt x="0" y="393738"/>
                    </a:lnTo>
                    <a:lnTo>
                      <a:pt x="0" y="0"/>
                    </a:lnTo>
                    <a:close/>
                  </a:path>
                </a:pathLst>
              </a:custGeom>
              <a:solidFill>
                <a:srgbClr val="A0CAE9"/>
              </a:solidFill>
            </p:spPr>
            <p:txBody>
              <a:bodyPr wrap="square" lIns="0" tIns="0" rIns="0" bIns="0" rtlCol="0"/>
              <a:lstStyle/>
              <a:p>
                <a:endParaRPr/>
              </a:p>
            </p:txBody>
          </p:sp>
          <p:sp>
            <p:nvSpPr>
              <p:cNvPr id="331" name="object 50"/>
              <p:cNvSpPr/>
              <p:nvPr/>
            </p:nvSpPr>
            <p:spPr>
              <a:xfrm>
                <a:off x="7453934" y="2638348"/>
                <a:ext cx="433070" cy="132080"/>
              </a:xfrm>
              <a:custGeom>
                <a:avLst/>
                <a:gdLst/>
                <a:ahLst/>
                <a:cxnLst/>
                <a:rect l="l" t="t" r="r" b="b"/>
                <a:pathLst>
                  <a:path w="433070" h="132080">
                    <a:moveTo>
                      <a:pt x="0" y="0"/>
                    </a:moveTo>
                    <a:lnTo>
                      <a:pt x="432561" y="0"/>
                    </a:lnTo>
                    <a:lnTo>
                      <a:pt x="432561" y="131737"/>
                    </a:lnTo>
                    <a:lnTo>
                      <a:pt x="0" y="131737"/>
                    </a:lnTo>
                    <a:lnTo>
                      <a:pt x="0" y="0"/>
                    </a:lnTo>
                    <a:close/>
                  </a:path>
                </a:pathLst>
              </a:custGeom>
              <a:solidFill>
                <a:srgbClr val="A0CAE9"/>
              </a:solidFill>
            </p:spPr>
            <p:txBody>
              <a:bodyPr wrap="square" lIns="0" tIns="0" rIns="0" bIns="0" rtlCol="0"/>
              <a:lstStyle/>
              <a:p>
                <a:endParaRPr/>
              </a:p>
            </p:txBody>
          </p:sp>
          <p:sp>
            <p:nvSpPr>
              <p:cNvPr id="332" name="object 51"/>
              <p:cNvSpPr txBox="1"/>
              <p:nvPr/>
            </p:nvSpPr>
            <p:spPr>
              <a:xfrm>
                <a:off x="707303" y="2631351"/>
                <a:ext cx="139065" cy="115416"/>
              </a:xfrm>
              <a:prstGeom prst="rect">
                <a:avLst/>
              </a:prstGeom>
            </p:spPr>
            <p:txBody>
              <a:bodyPr vert="horz" wrap="square" lIns="0" tIns="0" rIns="0" bIns="0" rtlCol="0">
                <a:spAutoFit/>
              </a:bodyPr>
              <a:lstStyle/>
              <a:p>
                <a:pPr marL="12700">
                  <a:lnSpc>
                    <a:spcPct val="100000"/>
                  </a:lnSpc>
                </a:pPr>
                <a:r>
                  <a:rPr sz="750" b="1" i="1" spc="-55" dirty="0">
                    <a:solidFill>
                      <a:srgbClr val="FFFFFF"/>
                    </a:solidFill>
                    <a:latin typeface="ING Me" panose="02000506040000020004" pitchFamily="2" charset="0"/>
                    <a:cs typeface="ING Me" panose="02000506040000020004" pitchFamily="2" charset="0"/>
                  </a:rPr>
                  <a:t>92</a:t>
                </a:r>
                <a:endParaRPr sz="750" dirty="0">
                  <a:latin typeface="ING Me" panose="02000506040000020004" pitchFamily="2" charset="0"/>
                  <a:cs typeface="ING Me" panose="02000506040000020004" pitchFamily="2" charset="0"/>
                </a:endParaRPr>
              </a:p>
            </p:txBody>
          </p:sp>
          <p:sp>
            <p:nvSpPr>
              <p:cNvPr id="333" name="object 52"/>
              <p:cNvSpPr txBox="1"/>
              <p:nvPr/>
            </p:nvSpPr>
            <p:spPr>
              <a:xfrm>
                <a:off x="1170473" y="2631355"/>
                <a:ext cx="162560" cy="115416"/>
              </a:xfrm>
              <a:prstGeom prst="rect">
                <a:avLst/>
              </a:prstGeom>
            </p:spPr>
            <p:txBody>
              <a:bodyPr vert="horz" wrap="square" lIns="0" tIns="0" rIns="0" bIns="0" rtlCol="0">
                <a:spAutoFit/>
              </a:bodyPr>
              <a:lstStyle/>
              <a:p>
                <a:pPr marL="12700">
                  <a:lnSpc>
                    <a:spcPct val="100000"/>
                  </a:lnSpc>
                </a:pPr>
                <a:r>
                  <a:rPr sz="750" b="1" i="1" spc="40" dirty="0">
                    <a:solidFill>
                      <a:srgbClr val="FFFFFF"/>
                    </a:solidFill>
                    <a:latin typeface="ING Me" panose="02000506040000020004" pitchFamily="2" charset="0"/>
                    <a:cs typeface="ING Me" panose="02000506040000020004" pitchFamily="2" charset="0"/>
                  </a:rPr>
                  <a:t>71</a:t>
                </a:r>
                <a:endParaRPr sz="750" dirty="0">
                  <a:latin typeface="ING Me" panose="02000506040000020004" pitchFamily="2" charset="0"/>
                  <a:cs typeface="ING Me" panose="02000506040000020004" pitchFamily="2" charset="0"/>
                </a:endParaRPr>
              </a:p>
            </p:txBody>
          </p:sp>
          <p:sp>
            <p:nvSpPr>
              <p:cNvPr id="334" name="object 53"/>
              <p:cNvSpPr txBox="1"/>
              <p:nvPr/>
            </p:nvSpPr>
            <p:spPr>
              <a:xfrm>
                <a:off x="1624556" y="2631355"/>
                <a:ext cx="149225" cy="115416"/>
              </a:xfrm>
              <a:prstGeom prst="rect">
                <a:avLst/>
              </a:prstGeom>
            </p:spPr>
            <p:txBody>
              <a:bodyPr vert="horz" wrap="square" lIns="0" tIns="0" rIns="0" bIns="0" rtlCol="0">
                <a:spAutoFit/>
              </a:bodyPr>
              <a:lstStyle/>
              <a:p>
                <a:pPr marL="12700">
                  <a:lnSpc>
                    <a:spcPct val="100000"/>
                  </a:lnSpc>
                </a:pPr>
                <a:r>
                  <a:rPr sz="750" b="1" i="1" spc="-10" dirty="0">
                    <a:solidFill>
                      <a:srgbClr val="FFFFFF"/>
                    </a:solidFill>
                    <a:latin typeface="ING Me" panose="02000506040000020004" pitchFamily="2" charset="0"/>
                    <a:cs typeface="ING Me" panose="02000506040000020004" pitchFamily="2" charset="0"/>
                  </a:rPr>
                  <a:t>71</a:t>
                </a:r>
                <a:endParaRPr sz="750" dirty="0">
                  <a:latin typeface="ING Me" panose="02000506040000020004" pitchFamily="2" charset="0"/>
                  <a:cs typeface="ING Me" panose="02000506040000020004" pitchFamily="2" charset="0"/>
                </a:endParaRPr>
              </a:p>
            </p:txBody>
          </p:sp>
          <p:sp>
            <p:nvSpPr>
              <p:cNvPr id="335" name="object 54"/>
              <p:cNvSpPr txBox="1"/>
              <p:nvPr/>
            </p:nvSpPr>
            <p:spPr>
              <a:xfrm>
                <a:off x="2083085" y="2631355"/>
                <a:ext cx="142875" cy="115416"/>
              </a:xfrm>
              <a:prstGeom prst="rect">
                <a:avLst/>
              </a:prstGeom>
            </p:spPr>
            <p:txBody>
              <a:bodyPr vert="horz" wrap="square" lIns="0" tIns="0" rIns="0" bIns="0" rtlCol="0">
                <a:spAutoFit/>
              </a:bodyPr>
              <a:lstStyle/>
              <a:p>
                <a:pPr marL="12700">
                  <a:lnSpc>
                    <a:spcPct val="100000"/>
                  </a:lnSpc>
                </a:pPr>
                <a:r>
                  <a:rPr sz="750" b="1" i="1" spc="-40" dirty="0">
                    <a:solidFill>
                      <a:srgbClr val="FFFFFF"/>
                    </a:solidFill>
                    <a:latin typeface="ING Me" panose="02000506040000020004" pitchFamily="2" charset="0"/>
                    <a:cs typeface="ING Me" panose="02000506040000020004" pitchFamily="2" charset="0"/>
                  </a:rPr>
                  <a:t>69</a:t>
                </a:r>
                <a:endParaRPr sz="750" dirty="0">
                  <a:latin typeface="ING Me" panose="02000506040000020004" pitchFamily="2" charset="0"/>
                  <a:cs typeface="ING Me" panose="02000506040000020004" pitchFamily="2" charset="0"/>
                </a:endParaRPr>
              </a:p>
            </p:txBody>
          </p:sp>
          <p:sp>
            <p:nvSpPr>
              <p:cNvPr id="336" name="object 55"/>
              <p:cNvSpPr txBox="1"/>
              <p:nvPr/>
            </p:nvSpPr>
            <p:spPr>
              <a:xfrm>
                <a:off x="2547898" y="2631355"/>
                <a:ext cx="142875" cy="115416"/>
              </a:xfrm>
              <a:prstGeom prst="rect">
                <a:avLst/>
              </a:prstGeom>
            </p:spPr>
            <p:txBody>
              <a:bodyPr vert="horz" wrap="square" lIns="0" tIns="0" rIns="0" bIns="0" rtlCol="0">
                <a:spAutoFit/>
              </a:bodyPr>
              <a:lstStyle/>
              <a:p>
                <a:pPr marL="12700">
                  <a:lnSpc>
                    <a:spcPct val="100000"/>
                  </a:lnSpc>
                </a:pPr>
                <a:r>
                  <a:rPr sz="750" b="1" i="1" spc="-40" dirty="0">
                    <a:solidFill>
                      <a:srgbClr val="FFFFFF"/>
                    </a:solidFill>
                    <a:latin typeface="ING Me" panose="02000506040000020004" pitchFamily="2" charset="0"/>
                    <a:cs typeface="ING Me" panose="02000506040000020004" pitchFamily="2" charset="0"/>
                  </a:rPr>
                  <a:t>65</a:t>
                </a:r>
                <a:endParaRPr sz="750">
                  <a:latin typeface="ING Me" panose="02000506040000020004" pitchFamily="2" charset="0"/>
                  <a:cs typeface="ING Me" panose="02000506040000020004" pitchFamily="2" charset="0"/>
                </a:endParaRPr>
              </a:p>
            </p:txBody>
          </p:sp>
          <p:sp>
            <p:nvSpPr>
              <p:cNvPr id="337" name="object 56"/>
              <p:cNvSpPr txBox="1"/>
              <p:nvPr/>
            </p:nvSpPr>
            <p:spPr>
              <a:xfrm>
                <a:off x="3014741" y="2631355"/>
                <a:ext cx="142875" cy="115416"/>
              </a:xfrm>
              <a:prstGeom prst="rect">
                <a:avLst/>
              </a:prstGeom>
            </p:spPr>
            <p:txBody>
              <a:bodyPr vert="horz" wrap="square" lIns="0" tIns="0" rIns="0" bIns="0" rtlCol="0">
                <a:spAutoFit/>
              </a:bodyPr>
              <a:lstStyle/>
              <a:p>
                <a:pPr marL="12700">
                  <a:lnSpc>
                    <a:spcPct val="100000"/>
                  </a:lnSpc>
                </a:pPr>
                <a:r>
                  <a:rPr sz="750" b="1" i="1" spc="-40" dirty="0">
                    <a:solidFill>
                      <a:srgbClr val="FFFFFF"/>
                    </a:solidFill>
                    <a:latin typeface="ING Me" panose="02000506040000020004" pitchFamily="2" charset="0"/>
                    <a:cs typeface="ING Me" panose="02000506040000020004" pitchFamily="2" charset="0"/>
                  </a:rPr>
                  <a:t>64</a:t>
                </a:r>
                <a:endParaRPr sz="750">
                  <a:latin typeface="ING Me" panose="02000506040000020004" pitchFamily="2" charset="0"/>
                  <a:cs typeface="ING Me" panose="02000506040000020004" pitchFamily="2" charset="0"/>
                </a:endParaRPr>
              </a:p>
            </p:txBody>
          </p:sp>
          <p:sp>
            <p:nvSpPr>
              <p:cNvPr id="338" name="object 57"/>
              <p:cNvSpPr txBox="1"/>
              <p:nvPr/>
            </p:nvSpPr>
            <p:spPr>
              <a:xfrm>
                <a:off x="3474044" y="2631355"/>
                <a:ext cx="142875" cy="115416"/>
              </a:xfrm>
              <a:prstGeom prst="rect">
                <a:avLst/>
              </a:prstGeom>
            </p:spPr>
            <p:txBody>
              <a:bodyPr vert="horz" wrap="square" lIns="0" tIns="0" rIns="0" bIns="0" rtlCol="0">
                <a:spAutoFit/>
              </a:bodyPr>
              <a:lstStyle/>
              <a:p>
                <a:pPr marL="12700">
                  <a:lnSpc>
                    <a:spcPct val="100000"/>
                  </a:lnSpc>
                </a:pPr>
                <a:r>
                  <a:rPr sz="750" b="1" i="1" spc="-40" dirty="0">
                    <a:solidFill>
                      <a:srgbClr val="FFFFFF"/>
                    </a:solidFill>
                    <a:latin typeface="ING Me" panose="02000506040000020004" pitchFamily="2" charset="0"/>
                    <a:cs typeface="ING Me" panose="02000506040000020004" pitchFamily="2" charset="0"/>
                  </a:rPr>
                  <a:t>64</a:t>
                </a:r>
                <a:endParaRPr sz="750">
                  <a:latin typeface="ING Me" panose="02000506040000020004" pitchFamily="2" charset="0"/>
                  <a:cs typeface="ING Me" panose="02000506040000020004" pitchFamily="2" charset="0"/>
                </a:endParaRPr>
              </a:p>
            </p:txBody>
          </p:sp>
          <p:sp>
            <p:nvSpPr>
              <p:cNvPr id="339" name="object 58"/>
              <p:cNvSpPr txBox="1"/>
              <p:nvPr/>
            </p:nvSpPr>
            <p:spPr>
              <a:xfrm>
                <a:off x="5291630" y="2631355"/>
                <a:ext cx="161290" cy="115416"/>
              </a:xfrm>
              <a:prstGeom prst="rect">
                <a:avLst/>
              </a:prstGeom>
            </p:spPr>
            <p:txBody>
              <a:bodyPr vert="horz" wrap="square" lIns="0" tIns="0" rIns="0" bIns="0" rtlCol="0">
                <a:spAutoFit/>
              </a:bodyPr>
              <a:lstStyle/>
              <a:p>
                <a:pPr marL="12700">
                  <a:lnSpc>
                    <a:spcPct val="100000"/>
                  </a:lnSpc>
                </a:pPr>
                <a:r>
                  <a:rPr sz="750" b="1" i="1" spc="30" dirty="0">
                    <a:solidFill>
                      <a:srgbClr val="FFFFFF"/>
                    </a:solidFill>
                    <a:latin typeface="ING Me" panose="02000506040000020004" pitchFamily="2" charset="0"/>
                    <a:cs typeface="ING Me" panose="02000506040000020004" pitchFamily="2" charset="0"/>
                  </a:rPr>
                  <a:t>39</a:t>
                </a:r>
                <a:endParaRPr sz="750">
                  <a:latin typeface="ING Me" panose="02000506040000020004" pitchFamily="2" charset="0"/>
                  <a:cs typeface="ING Me" panose="02000506040000020004" pitchFamily="2" charset="0"/>
                </a:endParaRPr>
              </a:p>
            </p:txBody>
          </p:sp>
          <p:sp>
            <p:nvSpPr>
              <p:cNvPr id="340" name="object 59"/>
              <p:cNvSpPr txBox="1"/>
              <p:nvPr/>
            </p:nvSpPr>
            <p:spPr>
              <a:xfrm>
                <a:off x="5752962" y="2631355"/>
                <a:ext cx="161290" cy="115416"/>
              </a:xfrm>
              <a:prstGeom prst="rect">
                <a:avLst/>
              </a:prstGeom>
            </p:spPr>
            <p:txBody>
              <a:bodyPr vert="horz" wrap="square" lIns="0" tIns="0" rIns="0" bIns="0" rtlCol="0">
                <a:spAutoFit/>
              </a:bodyPr>
              <a:lstStyle/>
              <a:p>
                <a:pPr marL="12700">
                  <a:lnSpc>
                    <a:spcPct val="100000"/>
                  </a:lnSpc>
                </a:pPr>
                <a:r>
                  <a:rPr sz="750" b="1" i="1" spc="30" dirty="0">
                    <a:solidFill>
                      <a:srgbClr val="FFFFFF"/>
                    </a:solidFill>
                    <a:latin typeface="ING Me" panose="02000506040000020004" pitchFamily="2" charset="0"/>
                    <a:cs typeface="ING Me" panose="02000506040000020004" pitchFamily="2" charset="0"/>
                  </a:rPr>
                  <a:t>36</a:t>
                </a:r>
                <a:endParaRPr sz="750">
                  <a:latin typeface="ING Me" panose="02000506040000020004" pitchFamily="2" charset="0"/>
                  <a:cs typeface="ING Me" panose="02000506040000020004" pitchFamily="2" charset="0"/>
                </a:endParaRPr>
              </a:p>
            </p:txBody>
          </p:sp>
          <p:sp>
            <p:nvSpPr>
              <p:cNvPr id="341" name="object 60"/>
              <p:cNvSpPr txBox="1"/>
              <p:nvPr/>
            </p:nvSpPr>
            <p:spPr>
              <a:xfrm>
                <a:off x="6196894" y="2631355"/>
                <a:ext cx="149860" cy="115416"/>
              </a:xfrm>
              <a:prstGeom prst="rect">
                <a:avLst/>
              </a:prstGeom>
            </p:spPr>
            <p:txBody>
              <a:bodyPr vert="horz" wrap="square" lIns="0" tIns="0" rIns="0" bIns="0" rtlCol="0">
                <a:spAutoFit/>
              </a:bodyPr>
              <a:lstStyle/>
              <a:p>
                <a:pPr marL="12700">
                  <a:lnSpc>
                    <a:spcPct val="100000"/>
                  </a:lnSpc>
                </a:pPr>
                <a:r>
                  <a:rPr sz="750" b="1" i="1" spc="-10" dirty="0">
                    <a:solidFill>
                      <a:srgbClr val="FFFFFF"/>
                    </a:solidFill>
                    <a:latin typeface="ING Me" panose="02000506040000020004" pitchFamily="2" charset="0"/>
                    <a:cs typeface="ING Me" panose="02000506040000020004" pitchFamily="2" charset="0"/>
                  </a:rPr>
                  <a:t>29</a:t>
                </a:r>
                <a:endParaRPr sz="750">
                  <a:latin typeface="ING Me" panose="02000506040000020004" pitchFamily="2" charset="0"/>
                  <a:cs typeface="ING Me" panose="02000506040000020004" pitchFamily="2" charset="0"/>
                </a:endParaRPr>
              </a:p>
            </p:txBody>
          </p:sp>
          <p:sp>
            <p:nvSpPr>
              <p:cNvPr id="342" name="object 61"/>
              <p:cNvSpPr txBox="1"/>
              <p:nvPr/>
            </p:nvSpPr>
            <p:spPr>
              <a:xfrm>
                <a:off x="6664897" y="2631355"/>
                <a:ext cx="149860" cy="115416"/>
              </a:xfrm>
              <a:prstGeom prst="rect">
                <a:avLst/>
              </a:prstGeom>
            </p:spPr>
            <p:txBody>
              <a:bodyPr vert="horz" wrap="square" lIns="0" tIns="0" rIns="0" bIns="0" rtlCol="0">
                <a:spAutoFit/>
              </a:bodyPr>
              <a:lstStyle/>
              <a:p>
                <a:pPr marL="12700">
                  <a:lnSpc>
                    <a:spcPct val="100000"/>
                  </a:lnSpc>
                </a:pPr>
                <a:r>
                  <a:rPr sz="750" b="1" i="1" spc="-10" dirty="0">
                    <a:solidFill>
                      <a:srgbClr val="FFFFFF"/>
                    </a:solidFill>
                    <a:latin typeface="ING Me" panose="02000506040000020004" pitchFamily="2" charset="0"/>
                    <a:cs typeface="ING Me" panose="02000506040000020004" pitchFamily="2" charset="0"/>
                  </a:rPr>
                  <a:t>29</a:t>
                </a:r>
                <a:endParaRPr sz="750">
                  <a:latin typeface="ING Me" panose="02000506040000020004" pitchFamily="2" charset="0"/>
                  <a:cs typeface="ING Me" panose="02000506040000020004" pitchFamily="2" charset="0"/>
                </a:endParaRPr>
              </a:p>
            </p:txBody>
          </p:sp>
          <p:sp>
            <p:nvSpPr>
              <p:cNvPr id="343" name="object 62"/>
              <p:cNvSpPr txBox="1"/>
              <p:nvPr/>
            </p:nvSpPr>
            <p:spPr>
              <a:xfrm>
                <a:off x="7130387" y="2631355"/>
                <a:ext cx="149860" cy="115416"/>
              </a:xfrm>
              <a:prstGeom prst="rect">
                <a:avLst/>
              </a:prstGeom>
            </p:spPr>
            <p:txBody>
              <a:bodyPr vert="horz" wrap="square" lIns="0" tIns="0" rIns="0" bIns="0" rtlCol="0">
                <a:spAutoFit/>
              </a:bodyPr>
              <a:lstStyle/>
              <a:p>
                <a:pPr marL="12700">
                  <a:lnSpc>
                    <a:spcPct val="100000"/>
                  </a:lnSpc>
                </a:pPr>
                <a:r>
                  <a:rPr sz="750" b="1" i="1" spc="-10" dirty="0">
                    <a:solidFill>
                      <a:srgbClr val="FFFFFF"/>
                    </a:solidFill>
                    <a:latin typeface="ING Me" panose="02000506040000020004" pitchFamily="2" charset="0"/>
                    <a:cs typeface="ING Me" panose="02000506040000020004" pitchFamily="2" charset="0"/>
                  </a:rPr>
                  <a:t>27</a:t>
                </a:r>
                <a:endParaRPr sz="750">
                  <a:latin typeface="ING Me" panose="02000506040000020004" pitchFamily="2" charset="0"/>
                  <a:cs typeface="ING Me" panose="02000506040000020004" pitchFamily="2" charset="0"/>
                </a:endParaRPr>
              </a:p>
            </p:txBody>
          </p:sp>
          <p:sp>
            <p:nvSpPr>
              <p:cNvPr id="344" name="object 63"/>
              <p:cNvSpPr txBox="1"/>
              <p:nvPr/>
            </p:nvSpPr>
            <p:spPr>
              <a:xfrm>
                <a:off x="7625363" y="2640829"/>
                <a:ext cx="87630" cy="115416"/>
              </a:xfrm>
              <a:prstGeom prst="rect">
                <a:avLst/>
              </a:prstGeom>
            </p:spPr>
            <p:txBody>
              <a:bodyPr vert="horz" wrap="square" lIns="0" tIns="0" rIns="0" bIns="0" rtlCol="0">
                <a:spAutoFit/>
              </a:bodyPr>
              <a:lstStyle/>
              <a:p>
                <a:pPr marL="12700">
                  <a:lnSpc>
                    <a:spcPct val="100000"/>
                  </a:lnSpc>
                </a:pPr>
                <a:r>
                  <a:rPr sz="750" b="1" i="1" spc="-10" dirty="0">
                    <a:solidFill>
                      <a:srgbClr val="FFFFFF"/>
                    </a:solidFill>
                    <a:latin typeface="ING Me" panose="02000506040000020004" pitchFamily="2" charset="0"/>
                    <a:cs typeface="ING Me" panose="02000506040000020004" pitchFamily="2" charset="0"/>
                  </a:rPr>
                  <a:t>6</a:t>
                </a:r>
                <a:endParaRPr sz="750">
                  <a:latin typeface="ING Me" panose="02000506040000020004" pitchFamily="2" charset="0"/>
                  <a:cs typeface="ING Me" panose="02000506040000020004" pitchFamily="2" charset="0"/>
                </a:endParaRPr>
              </a:p>
            </p:txBody>
          </p:sp>
          <p:sp>
            <p:nvSpPr>
              <p:cNvPr id="345" name="object 64"/>
              <p:cNvSpPr txBox="1"/>
              <p:nvPr/>
            </p:nvSpPr>
            <p:spPr>
              <a:xfrm>
                <a:off x="3913335" y="2631355"/>
                <a:ext cx="161290" cy="115416"/>
              </a:xfrm>
              <a:prstGeom prst="rect">
                <a:avLst/>
              </a:prstGeom>
            </p:spPr>
            <p:txBody>
              <a:bodyPr vert="horz" wrap="square" lIns="0" tIns="0" rIns="0" bIns="0" rtlCol="0">
                <a:spAutoFit/>
              </a:bodyPr>
              <a:lstStyle/>
              <a:p>
                <a:pPr marL="12700">
                  <a:lnSpc>
                    <a:spcPct val="100000"/>
                  </a:lnSpc>
                </a:pPr>
                <a:r>
                  <a:rPr sz="750" b="1" i="1" spc="30" dirty="0">
                    <a:solidFill>
                      <a:srgbClr val="FFFFFF"/>
                    </a:solidFill>
                    <a:latin typeface="ING Me" panose="02000506040000020004" pitchFamily="2" charset="0"/>
                    <a:cs typeface="ING Me" panose="02000506040000020004" pitchFamily="2" charset="0"/>
                  </a:rPr>
                  <a:t>58</a:t>
                </a:r>
                <a:endParaRPr sz="750">
                  <a:latin typeface="ING Me" panose="02000506040000020004" pitchFamily="2" charset="0"/>
                  <a:cs typeface="ING Me" panose="02000506040000020004" pitchFamily="2" charset="0"/>
                </a:endParaRPr>
              </a:p>
            </p:txBody>
          </p:sp>
          <p:sp>
            <p:nvSpPr>
              <p:cNvPr id="346" name="object 65"/>
              <p:cNvSpPr txBox="1"/>
              <p:nvPr/>
            </p:nvSpPr>
            <p:spPr>
              <a:xfrm>
                <a:off x="4381532" y="2631355"/>
                <a:ext cx="161290" cy="115416"/>
              </a:xfrm>
              <a:prstGeom prst="rect">
                <a:avLst/>
              </a:prstGeom>
            </p:spPr>
            <p:txBody>
              <a:bodyPr vert="horz" wrap="square" lIns="0" tIns="0" rIns="0" bIns="0" rtlCol="0">
                <a:spAutoFit/>
              </a:bodyPr>
              <a:lstStyle/>
              <a:p>
                <a:pPr marL="12700">
                  <a:lnSpc>
                    <a:spcPct val="100000"/>
                  </a:lnSpc>
                </a:pPr>
                <a:r>
                  <a:rPr sz="750" b="1" i="1" spc="30" dirty="0">
                    <a:solidFill>
                      <a:srgbClr val="FFFFFF"/>
                    </a:solidFill>
                    <a:latin typeface="ING Me" panose="02000506040000020004" pitchFamily="2" charset="0"/>
                    <a:cs typeface="ING Me" panose="02000506040000020004" pitchFamily="2" charset="0"/>
                  </a:rPr>
                  <a:t>48</a:t>
                </a:r>
                <a:endParaRPr sz="750">
                  <a:latin typeface="ING Me" panose="02000506040000020004" pitchFamily="2" charset="0"/>
                  <a:cs typeface="ING Me" panose="02000506040000020004" pitchFamily="2" charset="0"/>
                </a:endParaRPr>
              </a:p>
            </p:txBody>
          </p:sp>
          <p:sp>
            <p:nvSpPr>
              <p:cNvPr id="347" name="object 66"/>
              <p:cNvSpPr txBox="1"/>
              <p:nvPr/>
            </p:nvSpPr>
            <p:spPr>
              <a:xfrm>
                <a:off x="4830490" y="2631355"/>
                <a:ext cx="161290" cy="115416"/>
              </a:xfrm>
              <a:prstGeom prst="rect">
                <a:avLst/>
              </a:prstGeom>
            </p:spPr>
            <p:txBody>
              <a:bodyPr vert="horz" wrap="square" lIns="0" tIns="0" rIns="0" bIns="0" rtlCol="0">
                <a:spAutoFit/>
              </a:bodyPr>
              <a:lstStyle/>
              <a:p>
                <a:pPr marL="12700">
                  <a:lnSpc>
                    <a:spcPct val="100000"/>
                  </a:lnSpc>
                </a:pPr>
                <a:r>
                  <a:rPr sz="750" b="1" i="1" spc="30" dirty="0">
                    <a:solidFill>
                      <a:srgbClr val="FFFFFF"/>
                    </a:solidFill>
                    <a:latin typeface="ING Me" panose="02000506040000020004" pitchFamily="2" charset="0"/>
                    <a:cs typeface="ING Me" panose="02000506040000020004" pitchFamily="2" charset="0"/>
                  </a:rPr>
                  <a:t>47</a:t>
                </a:r>
                <a:endParaRPr sz="750">
                  <a:latin typeface="ING Me" panose="02000506040000020004" pitchFamily="2" charset="0"/>
                  <a:cs typeface="ING Me" panose="02000506040000020004" pitchFamily="2" charset="0"/>
                </a:endParaRPr>
              </a:p>
            </p:txBody>
          </p:sp>
          <p:sp>
            <p:nvSpPr>
              <p:cNvPr id="348" name="object 67"/>
              <p:cNvSpPr/>
              <p:nvPr/>
            </p:nvSpPr>
            <p:spPr>
              <a:xfrm>
                <a:off x="1544241" y="2865672"/>
                <a:ext cx="311150" cy="311150"/>
              </a:xfrm>
              <a:custGeom>
                <a:avLst/>
                <a:gdLst/>
                <a:ahLst/>
                <a:cxnLst/>
                <a:rect l="l" t="t" r="r" b="b"/>
                <a:pathLst>
                  <a:path w="311150" h="311150">
                    <a:moveTo>
                      <a:pt x="143447" y="0"/>
                    </a:moveTo>
                    <a:lnTo>
                      <a:pt x="102739" y="8736"/>
                    </a:lnTo>
                    <a:lnTo>
                      <a:pt x="66748" y="27679"/>
                    </a:lnTo>
                    <a:lnTo>
                      <a:pt x="37009" y="55550"/>
                    </a:lnTo>
                    <a:lnTo>
                      <a:pt x="15057" y="91070"/>
                    </a:lnTo>
                    <a:lnTo>
                      <a:pt x="2427" y="132960"/>
                    </a:lnTo>
                    <a:lnTo>
                      <a:pt x="0" y="164351"/>
                    </a:lnTo>
                    <a:lnTo>
                      <a:pt x="1389" y="178057"/>
                    </a:lnTo>
                    <a:lnTo>
                      <a:pt x="13097" y="218158"/>
                    </a:lnTo>
                    <a:lnTo>
                      <a:pt x="34739" y="252991"/>
                    </a:lnTo>
                    <a:lnTo>
                      <a:pt x="64870" y="280965"/>
                    </a:lnTo>
                    <a:lnTo>
                      <a:pt x="102042" y="300487"/>
                    </a:lnTo>
                    <a:lnTo>
                      <a:pt x="144811" y="309967"/>
                    </a:lnTo>
                    <a:lnTo>
                      <a:pt x="160062" y="310621"/>
                    </a:lnTo>
                    <a:lnTo>
                      <a:pt x="174649" y="309497"/>
                    </a:lnTo>
                    <a:lnTo>
                      <a:pt x="215723" y="298506"/>
                    </a:lnTo>
                    <a:lnTo>
                      <a:pt x="251473" y="277377"/>
                    </a:lnTo>
                    <a:lnTo>
                      <a:pt x="276387" y="252507"/>
                    </a:lnTo>
                    <a:lnTo>
                      <a:pt x="149475" y="252507"/>
                    </a:lnTo>
                    <a:lnTo>
                      <a:pt x="137121" y="252292"/>
                    </a:lnTo>
                    <a:lnTo>
                      <a:pt x="94257" y="241082"/>
                    </a:lnTo>
                    <a:lnTo>
                      <a:pt x="66740" y="210103"/>
                    </a:lnTo>
                    <a:lnTo>
                      <a:pt x="49400" y="172429"/>
                    </a:lnTo>
                    <a:lnTo>
                      <a:pt x="48651" y="170397"/>
                    </a:lnTo>
                    <a:lnTo>
                      <a:pt x="48803" y="168149"/>
                    </a:lnTo>
                    <a:lnTo>
                      <a:pt x="50886" y="164351"/>
                    </a:lnTo>
                    <a:lnTo>
                      <a:pt x="52702" y="163005"/>
                    </a:lnTo>
                    <a:lnTo>
                      <a:pt x="64117" y="160683"/>
                    </a:lnTo>
                    <a:lnTo>
                      <a:pt x="131563" y="160683"/>
                    </a:lnTo>
                    <a:lnTo>
                      <a:pt x="132949" y="159541"/>
                    </a:lnTo>
                    <a:lnTo>
                      <a:pt x="105985" y="159541"/>
                    </a:lnTo>
                    <a:lnTo>
                      <a:pt x="92643" y="153664"/>
                    </a:lnTo>
                    <a:lnTo>
                      <a:pt x="81422" y="147844"/>
                    </a:lnTo>
                    <a:lnTo>
                      <a:pt x="72819" y="142812"/>
                    </a:lnTo>
                    <a:lnTo>
                      <a:pt x="72860" y="142429"/>
                    </a:lnTo>
                    <a:lnTo>
                      <a:pt x="84771" y="99795"/>
                    </a:lnTo>
                    <a:lnTo>
                      <a:pt x="120558" y="67476"/>
                    </a:lnTo>
                    <a:lnTo>
                      <a:pt x="135958" y="67476"/>
                    </a:lnTo>
                    <a:lnTo>
                      <a:pt x="132819" y="56389"/>
                    </a:lnTo>
                    <a:lnTo>
                      <a:pt x="133385" y="55093"/>
                    </a:lnTo>
                    <a:lnTo>
                      <a:pt x="134350" y="53950"/>
                    </a:lnTo>
                    <a:lnTo>
                      <a:pt x="136497" y="52922"/>
                    </a:lnTo>
                    <a:lnTo>
                      <a:pt x="143342" y="49823"/>
                    </a:lnTo>
                    <a:lnTo>
                      <a:pt x="268276" y="49823"/>
                    </a:lnTo>
                    <a:lnTo>
                      <a:pt x="263707" y="45096"/>
                    </a:lnTo>
                    <a:lnTo>
                      <a:pt x="230212" y="20889"/>
                    </a:lnTo>
                    <a:lnTo>
                      <a:pt x="189741" y="5360"/>
                    </a:lnTo>
                    <a:lnTo>
                      <a:pt x="159454" y="564"/>
                    </a:lnTo>
                    <a:lnTo>
                      <a:pt x="143447" y="0"/>
                    </a:lnTo>
                    <a:close/>
                  </a:path>
                  <a:path w="311150" h="311150">
                    <a:moveTo>
                      <a:pt x="310577" y="160529"/>
                    </a:moveTo>
                    <a:lnTo>
                      <a:pt x="246695" y="160529"/>
                    </a:lnTo>
                    <a:lnTo>
                      <a:pt x="258645" y="163043"/>
                    </a:lnTo>
                    <a:lnTo>
                      <a:pt x="260550" y="164555"/>
                    </a:lnTo>
                    <a:lnTo>
                      <a:pt x="262544" y="168720"/>
                    </a:lnTo>
                    <a:lnTo>
                      <a:pt x="262454" y="171234"/>
                    </a:lnTo>
                    <a:lnTo>
                      <a:pt x="253062" y="189222"/>
                    </a:lnTo>
                    <a:lnTo>
                      <a:pt x="226996" y="229975"/>
                    </a:lnTo>
                    <a:lnTo>
                      <a:pt x="190941" y="250447"/>
                    </a:lnTo>
                    <a:lnTo>
                      <a:pt x="149475" y="252507"/>
                    </a:lnTo>
                    <a:lnTo>
                      <a:pt x="276387" y="252507"/>
                    </a:lnTo>
                    <a:lnTo>
                      <a:pt x="300347" y="211370"/>
                    </a:lnTo>
                    <a:lnTo>
                      <a:pt x="310144" y="169822"/>
                    </a:lnTo>
                    <a:lnTo>
                      <a:pt x="310577" y="160529"/>
                    </a:lnTo>
                    <a:close/>
                  </a:path>
                  <a:path w="311150" h="311150">
                    <a:moveTo>
                      <a:pt x="131563" y="160683"/>
                    </a:moveTo>
                    <a:lnTo>
                      <a:pt x="64117" y="160683"/>
                    </a:lnTo>
                    <a:lnTo>
                      <a:pt x="72414" y="165586"/>
                    </a:lnTo>
                    <a:lnTo>
                      <a:pt x="82458" y="171422"/>
                    </a:lnTo>
                    <a:lnTo>
                      <a:pt x="94360" y="178473"/>
                    </a:lnTo>
                    <a:lnTo>
                      <a:pt x="107777" y="186758"/>
                    </a:lnTo>
                    <a:lnTo>
                      <a:pt x="111675" y="200014"/>
                    </a:lnTo>
                    <a:lnTo>
                      <a:pt x="119095" y="211376"/>
                    </a:lnTo>
                    <a:lnTo>
                      <a:pt x="129509" y="220237"/>
                    </a:lnTo>
                    <a:lnTo>
                      <a:pt x="142387" y="225991"/>
                    </a:lnTo>
                    <a:lnTo>
                      <a:pt x="157201" y="228029"/>
                    </a:lnTo>
                    <a:lnTo>
                      <a:pt x="169410" y="225945"/>
                    </a:lnTo>
                    <a:lnTo>
                      <a:pt x="180703" y="220889"/>
                    </a:lnTo>
                    <a:lnTo>
                      <a:pt x="190963" y="213162"/>
                    </a:lnTo>
                    <a:lnTo>
                      <a:pt x="194743" y="208970"/>
                    </a:lnTo>
                    <a:lnTo>
                      <a:pt x="144854" y="208970"/>
                    </a:lnTo>
                    <a:lnTo>
                      <a:pt x="134359" y="201905"/>
                    </a:lnTo>
                    <a:lnTo>
                      <a:pt x="127377" y="190035"/>
                    </a:lnTo>
                    <a:lnTo>
                      <a:pt x="125111" y="173832"/>
                    </a:lnTo>
                    <a:lnTo>
                      <a:pt x="130905" y="161225"/>
                    </a:lnTo>
                    <a:lnTo>
                      <a:pt x="131563" y="160683"/>
                    </a:lnTo>
                    <a:close/>
                  </a:path>
                  <a:path w="311150" h="311150">
                    <a:moveTo>
                      <a:pt x="191499" y="149251"/>
                    </a:moveTo>
                    <a:lnTo>
                      <a:pt x="155280" y="149251"/>
                    </a:lnTo>
                    <a:lnTo>
                      <a:pt x="162686" y="150154"/>
                    </a:lnTo>
                    <a:lnTo>
                      <a:pt x="174715" y="156304"/>
                    </a:lnTo>
                    <a:lnTo>
                      <a:pt x="182980" y="167249"/>
                    </a:lnTo>
                    <a:lnTo>
                      <a:pt x="186029" y="181783"/>
                    </a:lnTo>
                    <a:lnTo>
                      <a:pt x="182936" y="193114"/>
                    </a:lnTo>
                    <a:lnTo>
                      <a:pt x="175033" y="202126"/>
                    </a:lnTo>
                    <a:lnTo>
                      <a:pt x="162335" y="207762"/>
                    </a:lnTo>
                    <a:lnTo>
                      <a:pt x="144854" y="208970"/>
                    </a:lnTo>
                    <a:lnTo>
                      <a:pt x="194743" y="208970"/>
                    </a:lnTo>
                    <a:lnTo>
                      <a:pt x="200071" y="203062"/>
                    </a:lnTo>
                    <a:lnTo>
                      <a:pt x="207908" y="190891"/>
                    </a:lnTo>
                    <a:lnTo>
                      <a:pt x="214357" y="176948"/>
                    </a:lnTo>
                    <a:lnTo>
                      <a:pt x="227097" y="171234"/>
                    </a:lnTo>
                    <a:lnTo>
                      <a:pt x="238100" y="165520"/>
                    </a:lnTo>
                    <a:lnTo>
                      <a:pt x="246695" y="160529"/>
                    </a:lnTo>
                    <a:lnTo>
                      <a:pt x="310577" y="160529"/>
                    </a:lnTo>
                    <a:lnTo>
                      <a:pt x="310824" y="155005"/>
                    </a:lnTo>
                    <a:lnTo>
                      <a:pt x="196252" y="155005"/>
                    </a:lnTo>
                    <a:lnTo>
                      <a:pt x="191499" y="149251"/>
                    </a:lnTo>
                    <a:close/>
                  </a:path>
                  <a:path w="311150" h="311150">
                    <a:moveTo>
                      <a:pt x="175803" y="175108"/>
                    </a:moveTo>
                    <a:lnTo>
                      <a:pt x="170355" y="175108"/>
                    </a:lnTo>
                    <a:lnTo>
                      <a:pt x="168145" y="177318"/>
                    </a:lnTo>
                    <a:lnTo>
                      <a:pt x="168145" y="187135"/>
                    </a:lnTo>
                    <a:lnTo>
                      <a:pt x="162379" y="192901"/>
                    </a:lnTo>
                    <a:lnTo>
                      <a:pt x="152549" y="192901"/>
                    </a:lnTo>
                    <a:lnTo>
                      <a:pt x="150340" y="195111"/>
                    </a:lnTo>
                    <a:lnTo>
                      <a:pt x="150340" y="200559"/>
                    </a:lnTo>
                    <a:lnTo>
                      <a:pt x="152549" y="202782"/>
                    </a:lnTo>
                    <a:lnTo>
                      <a:pt x="162807" y="201502"/>
                    </a:lnTo>
                    <a:lnTo>
                      <a:pt x="173737" y="193316"/>
                    </a:lnTo>
                    <a:lnTo>
                      <a:pt x="178026" y="180049"/>
                    </a:lnTo>
                    <a:lnTo>
                      <a:pt x="178026" y="177318"/>
                    </a:lnTo>
                    <a:lnTo>
                      <a:pt x="175803" y="175108"/>
                    </a:lnTo>
                    <a:close/>
                  </a:path>
                  <a:path w="311150" h="311150">
                    <a:moveTo>
                      <a:pt x="149377" y="132374"/>
                    </a:moveTo>
                    <a:lnTo>
                      <a:pt x="136811" y="135562"/>
                    </a:lnTo>
                    <a:lnTo>
                      <a:pt x="125302" y="141558"/>
                    </a:lnTo>
                    <a:lnTo>
                      <a:pt x="114983" y="149753"/>
                    </a:lnTo>
                    <a:lnTo>
                      <a:pt x="105985" y="159541"/>
                    </a:lnTo>
                    <a:lnTo>
                      <a:pt x="132949" y="159541"/>
                    </a:lnTo>
                    <a:lnTo>
                      <a:pt x="141486" y="152507"/>
                    </a:lnTo>
                    <a:lnTo>
                      <a:pt x="155280" y="149251"/>
                    </a:lnTo>
                    <a:lnTo>
                      <a:pt x="191499" y="149251"/>
                    </a:lnTo>
                    <a:lnTo>
                      <a:pt x="188492" y="145612"/>
                    </a:lnTo>
                    <a:lnTo>
                      <a:pt x="178049" y="138405"/>
                    </a:lnTo>
                    <a:lnTo>
                      <a:pt x="164988" y="133841"/>
                    </a:lnTo>
                    <a:lnTo>
                      <a:pt x="149377" y="132374"/>
                    </a:lnTo>
                    <a:close/>
                  </a:path>
                  <a:path w="311150" h="311150">
                    <a:moveTo>
                      <a:pt x="283107" y="67579"/>
                    </a:moveTo>
                    <a:lnTo>
                      <a:pt x="190268" y="67579"/>
                    </a:lnTo>
                    <a:lnTo>
                      <a:pt x="201302" y="73058"/>
                    </a:lnTo>
                    <a:lnTo>
                      <a:pt x="210861" y="80341"/>
                    </a:lnTo>
                    <a:lnTo>
                      <a:pt x="230112" y="113282"/>
                    </a:lnTo>
                    <a:lnTo>
                      <a:pt x="234512" y="144762"/>
                    </a:lnTo>
                    <a:lnTo>
                      <a:pt x="224792" y="149622"/>
                    </a:lnTo>
                    <a:lnTo>
                      <a:pt x="212050" y="153585"/>
                    </a:lnTo>
                    <a:lnTo>
                      <a:pt x="196252" y="155005"/>
                    </a:lnTo>
                    <a:lnTo>
                      <a:pt x="310824" y="155005"/>
                    </a:lnTo>
                    <a:lnTo>
                      <a:pt x="305167" y="113583"/>
                    </a:lnTo>
                    <a:lnTo>
                      <a:pt x="289076" y="76491"/>
                    </a:lnTo>
                    <a:lnTo>
                      <a:pt x="283107" y="67579"/>
                    </a:lnTo>
                    <a:close/>
                  </a:path>
                  <a:path w="311150" h="311150">
                    <a:moveTo>
                      <a:pt x="135958" y="67476"/>
                    </a:moveTo>
                    <a:lnTo>
                      <a:pt x="120558" y="67476"/>
                    </a:lnTo>
                    <a:lnTo>
                      <a:pt x="131429" y="105779"/>
                    </a:lnTo>
                    <a:lnTo>
                      <a:pt x="134401" y="107925"/>
                    </a:lnTo>
                    <a:lnTo>
                      <a:pt x="138973" y="107836"/>
                    </a:lnTo>
                    <a:lnTo>
                      <a:pt x="143609" y="106516"/>
                    </a:lnTo>
                    <a:lnTo>
                      <a:pt x="145882" y="102426"/>
                    </a:lnTo>
                    <a:lnTo>
                      <a:pt x="135958" y="67476"/>
                    </a:lnTo>
                    <a:close/>
                  </a:path>
                  <a:path w="311150" h="311150">
                    <a:moveTo>
                      <a:pt x="268276" y="49823"/>
                    </a:moveTo>
                    <a:lnTo>
                      <a:pt x="167218" y="49823"/>
                    </a:lnTo>
                    <a:lnTo>
                      <a:pt x="174063" y="52922"/>
                    </a:lnTo>
                    <a:lnTo>
                      <a:pt x="176197" y="53950"/>
                    </a:lnTo>
                    <a:lnTo>
                      <a:pt x="177175" y="55093"/>
                    </a:lnTo>
                    <a:lnTo>
                      <a:pt x="177743" y="56401"/>
                    </a:lnTo>
                    <a:lnTo>
                      <a:pt x="164665" y="102426"/>
                    </a:lnTo>
                    <a:lnTo>
                      <a:pt x="166951" y="106516"/>
                    </a:lnTo>
                    <a:lnTo>
                      <a:pt x="170901" y="107633"/>
                    </a:lnTo>
                    <a:lnTo>
                      <a:pt x="171561" y="107836"/>
                    </a:lnTo>
                    <a:lnTo>
                      <a:pt x="176159" y="107925"/>
                    </a:lnTo>
                    <a:lnTo>
                      <a:pt x="179131" y="105779"/>
                    </a:lnTo>
                    <a:lnTo>
                      <a:pt x="180062" y="102426"/>
                    </a:lnTo>
                    <a:lnTo>
                      <a:pt x="190268" y="67579"/>
                    </a:lnTo>
                    <a:lnTo>
                      <a:pt x="283107" y="67579"/>
                    </a:lnTo>
                    <a:lnTo>
                      <a:pt x="281593" y="65320"/>
                    </a:lnTo>
                    <a:lnTo>
                      <a:pt x="273123" y="54836"/>
                    </a:lnTo>
                    <a:lnTo>
                      <a:pt x="268276" y="49823"/>
                    </a:lnTo>
                    <a:close/>
                  </a:path>
                </a:pathLst>
              </a:custGeom>
              <a:solidFill>
                <a:srgbClr val="FFFFFF"/>
              </a:solidFill>
            </p:spPr>
            <p:txBody>
              <a:bodyPr wrap="square" lIns="0" tIns="0" rIns="0" bIns="0" rtlCol="0"/>
              <a:lstStyle/>
              <a:p>
                <a:endParaRPr/>
              </a:p>
            </p:txBody>
          </p:sp>
          <p:sp>
            <p:nvSpPr>
              <p:cNvPr id="349" name="object 68"/>
              <p:cNvSpPr/>
              <p:nvPr/>
            </p:nvSpPr>
            <p:spPr>
              <a:xfrm>
                <a:off x="4759178" y="2865674"/>
                <a:ext cx="311150" cy="311150"/>
              </a:xfrm>
              <a:custGeom>
                <a:avLst/>
                <a:gdLst/>
                <a:ahLst/>
                <a:cxnLst/>
                <a:rect l="l" t="t" r="r" b="b"/>
                <a:pathLst>
                  <a:path w="311150" h="311150">
                    <a:moveTo>
                      <a:pt x="143533" y="0"/>
                    </a:moveTo>
                    <a:lnTo>
                      <a:pt x="102816" y="8728"/>
                    </a:lnTo>
                    <a:lnTo>
                      <a:pt x="66818" y="27665"/>
                    </a:lnTo>
                    <a:lnTo>
                      <a:pt x="37074" y="55532"/>
                    </a:lnTo>
                    <a:lnTo>
                      <a:pt x="15117" y="91047"/>
                    </a:lnTo>
                    <a:lnTo>
                      <a:pt x="2484" y="132930"/>
                    </a:lnTo>
                    <a:lnTo>
                      <a:pt x="0" y="163758"/>
                    </a:lnTo>
                    <a:lnTo>
                      <a:pt x="1442" y="178024"/>
                    </a:lnTo>
                    <a:lnTo>
                      <a:pt x="13144" y="218133"/>
                    </a:lnTo>
                    <a:lnTo>
                      <a:pt x="34782" y="252970"/>
                    </a:lnTo>
                    <a:lnTo>
                      <a:pt x="64908" y="280944"/>
                    </a:lnTo>
                    <a:lnTo>
                      <a:pt x="102078" y="300466"/>
                    </a:lnTo>
                    <a:lnTo>
                      <a:pt x="144847" y="309945"/>
                    </a:lnTo>
                    <a:lnTo>
                      <a:pt x="160097" y="310599"/>
                    </a:lnTo>
                    <a:lnTo>
                      <a:pt x="174685" y="309477"/>
                    </a:lnTo>
                    <a:lnTo>
                      <a:pt x="215762" y="298490"/>
                    </a:lnTo>
                    <a:lnTo>
                      <a:pt x="251514" y="277367"/>
                    </a:lnTo>
                    <a:lnTo>
                      <a:pt x="280279" y="247771"/>
                    </a:lnTo>
                    <a:lnTo>
                      <a:pt x="289550" y="233557"/>
                    </a:lnTo>
                    <a:lnTo>
                      <a:pt x="62450" y="233557"/>
                    </a:lnTo>
                    <a:lnTo>
                      <a:pt x="59339" y="230445"/>
                    </a:lnTo>
                    <a:lnTo>
                      <a:pt x="59339" y="211243"/>
                    </a:lnTo>
                    <a:lnTo>
                      <a:pt x="52277" y="211243"/>
                    </a:lnTo>
                    <a:lnTo>
                      <a:pt x="49522" y="209135"/>
                    </a:lnTo>
                    <a:lnTo>
                      <a:pt x="45995" y="155847"/>
                    </a:lnTo>
                    <a:lnTo>
                      <a:pt x="48535" y="141259"/>
                    </a:lnTo>
                    <a:lnTo>
                      <a:pt x="52346" y="129658"/>
                    </a:lnTo>
                    <a:lnTo>
                      <a:pt x="56918" y="120191"/>
                    </a:lnTo>
                    <a:lnTo>
                      <a:pt x="61739" y="112005"/>
                    </a:lnTo>
                    <a:lnTo>
                      <a:pt x="63834" y="108576"/>
                    </a:lnTo>
                    <a:lnTo>
                      <a:pt x="68408" y="100980"/>
                    </a:lnTo>
                    <a:lnTo>
                      <a:pt x="101315" y="70562"/>
                    </a:lnTo>
                    <a:lnTo>
                      <a:pt x="145827" y="68111"/>
                    </a:lnTo>
                    <a:lnTo>
                      <a:pt x="283464" y="68041"/>
                    </a:lnTo>
                    <a:lnTo>
                      <a:pt x="281657" y="65341"/>
                    </a:lnTo>
                    <a:lnTo>
                      <a:pt x="253456" y="36169"/>
                    </a:lnTo>
                    <a:lnTo>
                      <a:pt x="217512" y="14681"/>
                    </a:lnTo>
                    <a:lnTo>
                      <a:pt x="174980" y="2371"/>
                    </a:lnTo>
                    <a:lnTo>
                      <a:pt x="159537" y="565"/>
                    </a:lnTo>
                    <a:lnTo>
                      <a:pt x="143533" y="0"/>
                    </a:lnTo>
                    <a:close/>
                  </a:path>
                  <a:path w="311150" h="311150">
                    <a:moveTo>
                      <a:pt x="221111" y="211179"/>
                    </a:moveTo>
                    <a:lnTo>
                      <a:pt x="89527" y="211179"/>
                    </a:lnTo>
                    <a:lnTo>
                      <a:pt x="89527" y="230445"/>
                    </a:lnTo>
                    <a:lnTo>
                      <a:pt x="86415" y="233557"/>
                    </a:lnTo>
                    <a:lnTo>
                      <a:pt x="224223" y="233557"/>
                    </a:lnTo>
                    <a:lnTo>
                      <a:pt x="221111" y="230445"/>
                    </a:lnTo>
                    <a:lnTo>
                      <a:pt x="221111" y="211179"/>
                    </a:lnTo>
                    <a:close/>
                  </a:path>
                  <a:path w="311150" h="311150">
                    <a:moveTo>
                      <a:pt x="283464" y="68041"/>
                    </a:moveTo>
                    <a:lnTo>
                      <a:pt x="157479" y="68041"/>
                    </a:lnTo>
                    <a:lnTo>
                      <a:pt x="169159" y="68192"/>
                    </a:lnTo>
                    <a:lnTo>
                      <a:pt x="184084" y="68765"/>
                    </a:lnTo>
                    <a:lnTo>
                      <a:pt x="221658" y="75694"/>
                    </a:lnTo>
                    <a:lnTo>
                      <a:pt x="245800" y="106823"/>
                    </a:lnTo>
                    <a:lnTo>
                      <a:pt x="246829" y="108576"/>
                    </a:lnTo>
                    <a:lnTo>
                      <a:pt x="247870" y="110278"/>
                    </a:lnTo>
                    <a:lnTo>
                      <a:pt x="264406" y="153689"/>
                    </a:lnTo>
                    <a:lnTo>
                      <a:pt x="265434" y="171555"/>
                    </a:lnTo>
                    <a:lnTo>
                      <a:pt x="264838" y="186841"/>
                    </a:lnTo>
                    <a:lnTo>
                      <a:pt x="263069" y="200837"/>
                    </a:lnTo>
                    <a:lnTo>
                      <a:pt x="261942" y="206099"/>
                    </a:lnTo>
                    <a:lnTo>
                      <a:pt x="261129" y="209135"/>
                    </a:lnTo>
                    <a:lnTo>
                      <a:pt x="258373" y="211243"/>
                    </a:lnTo>
                    <a:lnTo>
                      <a:pt x="251312" y="211243"/>
                    </a:lnTo>
                    <a:lnTo>
                      <a:pt x="251312" y="230445"/>
                    </a:lnTo>
                    <a:lnTo>
                      <a:pt x="248188" y="233557"/>
                    </a:lnTo>
                    <a:lnTo>
                      <a:pt x="289550" y="233557"/>
                    </a:lnTo>
                    <a:lnTo>
                      <a:pt x="304885" y="198005"/>
                    </a:lnTo>
                    <a:lnTo>
                      <a:pt x="310758" y="157611"/>
                    </a:lnTo>
                    <a:lnTo>
                      <a:pt x="310710" y="151489"/>
                    </a:lnTo>
                    <a:lnTo>
                      <a:pt x="305222" y="113614"/>
                    </a:lnTo>
                    <a:lnTo>
                      <a:pt x="289137" y="76515"/>
                    </a:lnTo>
                    <a:lnTo>
                      <a:pt x="283464" y="68041"/>
                    </a:lnTo>
                    <a:close/>
                  </a:path>
                  <a:path w="311150" h="311150">
                    <a:moveTo>
                      <a:pt x="216781" y="181068"/>
                    </a:moveTo>
                    <a:lnTo>
                      <a:pt x="93883" y="181068"/>
                    </a:lnTo>
                    <a:lnTo>
                      <a:pt x="87901" y="187049"/>
                    </a:lnTo>
                    <a:lnTo>
                      <a:pt x="87901" y="198759"/>
                    </a:lnTo>
                    <a:lnTo>
                      <a:pt x="222762" y="198759"/>
                    </a:lnTo>
                    <a:lnTo>
                      <a:pt x="222762" y="187049"/>
                    </a:lnTo>
                    <a:lnTo>
                      <a:pt x="216781" y="181068"/>
                    </a:lnTo>
                    <a:close/>
                  </a:path>
                  <a:path w="311150" h="311150">
                    <a:moveTo>
                      <a:pt x="207319" y="151489"/>
                    </a:moveTo>
                    <a:lnTo>
                      <a:pt x="103331" y="151489"/>
                    </a:lnTo>
                    <a:lnTo>
                      <a:pt x="103331" y="157611"/>
                    </a:lnTo>
                    <a:lnTo>
                      <a:pt x="108284" y="162564"/>
                    </a:lnTo>
                    <a:lnTo>
                      <a:pt x="202366" y="162564"/>
                    </a:lnTo>
                    <a:lnTo>
                      <a:pt x="207319" y="157611"/>
                    </a:lnTo>
                    <a:lnTo>
                      <a:pt x="207319" y="151489"/>
                    </a:lnTo>
                    <a:close/>
                  </a:path>
                  <a:path w="311150" h="311150">
                    <a:moveTo>
                      <a:pt x="82542" y="128591"/>
                    </a:moveTo>
                    <a:lnTo>
                      <a:pt x="64685" y="128591"/>
                    </a:lnTo>
                    <a:lnTo>
                      <a:pt x="57459" y="135830"/>
                    </a:lnTo>
                    <a:lnTo>
                      <a:pt x="57487" y="153689"/>
                    </a:lnTo>
                    <a:lnTo>
                      <a:pt x="64685" y="160913"/>
                    </a:lnTo>
                    <a:lnTo>
                      <a:pt x="82542" y="160913"/>
                    </a:lnTo>
                    <a:lnTo>
                      <a:pt x="89740" y="153689"/>
                    </a:lnTo>
                    <a:lnTo>
                      <a:pt x="89768" y="135830"/>
                    </a:lnTo>
                    <a:lnTo>
                      <a:pt x="82542" y="128591"/>
                    </a:lnTo>
                    <a:close/>
                  </a:path>
                  <a:path w="311150" h="311150">
                    <a:moveTo>
                      <a:pt x="245965" y="128591"/>
                    </a:moveTo>
                    <a:lnTo>
                      <a:pt x="228109" y="128591"/>
                    </a:lnTo>
                    <a:lnTo>
                      <a:pt x="220895" y="135830"/>
                    </a:lnTo>
                    <a:lnTo>
                      <a:pt x="220924" y="153689"/>
                    </a:lnTo>
                    <a:lnTo>
                      <a:pt x="228109" y="160913"/>
                    </a:lnTo>
                    <a:lnTo>
                      <a:pt x="245965" y="160913"/>
                    </a:lnTo>
                    <a:lnTo>
                      <a:pt x="253176" y="153689"/>
                    </a:lnTo>
                    <a:lnTo>
                      <a:pt x="253204" y="135830"/>
                    </a:lnTo>
                    <a:lnTo>
                      <a:pt x="245965" y="128591"/>
                    </a:lnTo>
                    <a:close/>
                  </a:path>
                  <a:path w="311150" h="311150">
                    <a:moveTo>
                      <a:pt x="164500" y="79292"/>
                    </a:moveTo>
                    <a:lnTo>
                      <a:pt x="122184" y="80515"/>
                    </a:lnTo>
                    <a:lnTo>
                      <a:pt x="84745" y="100142"/>
                    </a:lnTo>
                    <a:lnTo>
                      <a:pt x="79706" y="107984"/>
                    </a:lnTo>
                    <a:lnTo>
                      <a:pt x="80424" y="112955"/>
                    </a:lnTo>
                    <a:lnTo>
                      <a:pt x="81386" y="115447"/>
                    </a:lnTo>
                    <a:lnTo>
                      <a:pt x="82224" y="117022"/>
                    </a:lnTo>
                    <a:lnTo>
                      <a:pt x="228414" y="117022"/>
                    </a:lnTo>
                    <a:lnTo>
                      <a:pt x="229277" y="115447"/>
                    </a:lnTo>
                    <a:lnTo>
                      <a:pt x="230166" y="113110"/>
                    </a:lnTo>
                    <a:lnTo>
                      <a:pt x="226280" y="102790"/>
                    </a:lnTo>
                    <a:lnTo>
                      <a:pt x="192234" y="79873"/>
                    </a:lnTo>
                    <a:lnTo>
                      <a:pt x="164500" y="79292"/>
                    </a:lnTo>
                    <a:close/>
                  </a:path>
                </a:pathLst>
              </a:custGeom>
              <a:solidFill>
                <a:srgbClr val="FFFFFF"/>
              </a:solidFill>
            </p:spPr>
            <p:txBody>
              <a:bodyPr wrap="square" lIns="0" tIns="0" rIns="0" bIns="0" rtlCol="0"/>
              <a:lstStyle/>
              <a:p>
                <a:endParaRPr/>
              </a:p>
            </p:txBody>
          </p:sp>
          <p:sp>
            <p:nvSpPr>
              <p:cNvPr id="350" name="object 69"/>
              <p:cNvSpPr/>
              <p:nvPr/>
            </p:nvSpPr>
            <p:spPr>
              <a:xfrm>
                <a:off x="6596264" y="2865235"/>
                <a:ext cx="310515" cy="311150"/>
              </a:xfrm>
              <a:custGeom>
                <a:avLst/>
                <a:gdLst/>
                <a:ahLst/>
                <a:cxnLst/>
                <a:rect l="l" t="t" r="r" b="b"/>
                <a:pathLst>
                  <a:path w="310515" h="311150">
                    <a:moveTo>
                      <a:pt x="155370" y="0"/>
                    </a:moveTo>
                    <a:lnTo>
                      <a:pt x="112474" y="5989"/>
                    </a:lnTo>
                    <a:lnTo>
                      <a:pt x="74169" y="22848"/>
                    </a:lnTo>
                    <a:lnTo>
                      <a:pt x="42118" y="48913"/>
                    </a:lnTo>
                    <a:lnTo>
                      <a:pt x="17986" y="82521"/>
                    </a:lnTo>
                    <a:lnTo>
                      <a:pt x="3436" y="122008"/>
                    </a:lnTo>
                    <a:lnTo>
                      <a:pt x="0" y="153562"/>
                    </a:lnTo>
                    <a:lnTo>
                      <a:pt x="534" y="166029"/>
                    </a:lnTo>
                    <a:lnTo>
                      <a:pt x="10013" y="208801"/>
                    </a:lnTo>
                    <a:lnTo>
                      <a:pt x="29533" y="245973"/>
                    </a:lnTo>
                    <a:lnTo>
                      <a:pt x="57505" y="276101"/>
                    </a:lnTo>
                    <a:lnTo>
                      <a:pt x="92339" y="297739"/>
                    </a:lnTo>
                    <a:lnTo>
                      <a:pt x="132446" y="309443"/>
                    </a:lnTo>
                    <a:lnTo>
                      <a:pt x="146711" y="310887"/>
                    </a:lnTo>
                    <a:lnTo>
                      <a:pt x="162384" y="310276"/>
                    </a:lnTo>
                    <a:lnTo>
                      <a:pt x="206106" y="301094"/>
                    </a:lnTo>
                    <a:lnTo>
                      <a:pt x="243888" y="282079"/>
                    </a:lnTo>
                    <a:lnTo>
                      <a:pt x="271668" y="257733"/>
                    </a:lnTo>
                    <a:lnTo>
                      <a:pt x="75564" y="257733"/>
                    </a:lnTo>
                    <a:lnTo>
                      <a:pt x="71144" y="253301"/>
                    </a:lnTo>
                    <a:lnTo>
                      <a:pt x="71144" y="242404"/>
                    </a:lnTo>
                    <a:lnTo>
                      <a:pt x="75564" y="237985"/>
                    </a:lnTo>
                    <a:lnTo>
                      <a:pt x="93458" y="237985"/>
                    </a:lnTo>
                    <a:lnTo>
                      <a:pt x="111479" y="215087"/>
                    </a:lnTo>
                    <a:lnTo>
                      <a:pt x="115353" y="214617"/>
                    </a:lnTo>
                    <a:lnTo>
                      <a:pt x="299037" y="214617"/>
                    </a:lnTo>
                    <a:lnTo>
                      <a:pt x="300606" y="210845"/>
                    </a:lnTo>
                    <a:lnTo>
                      <a:pt x="109968" y="210845"/>
                    </a:lnTo>
                    <a:lnTo>
                      <a:pt x="107208" y="208085"/>
                    </a:lnTo>
                    <a:lnTo>
                      <a:pt x="107199" y="201256"/>
                    </a:lnTo>
                    <a:lnTo>
                      <a:pt x="109968" y="198501"/>
                    </a:lnTo>
                    <a:lnTo>
                      <a:pt x="304756" y="198501"/>
                    </a:lnTo>
                    <a:lnTo>
                      <a:pt x="304939" y="197916"/>
                    </a:lnTo>
                    <a:lnTo>
                      <a:pt x="178163" y="197916"/>
                    </a:lnTo>
                    <a:lnTo>
                      <a:pt x="165405" y="196913"/>
                    </a:lnTo>
                    <a:lnTo>
                      <a:pt x="152999" y="193973"/>
                    </a:lnTo>
                    <a:lnTo>
                      <a:pt x="146338" y="191262"/>
                    </a:lnTo>
                    <a:lnTo>
                      <a:pt x="101599" y="191236"/>
                    </a:lnTo>
                    <a:lnTo>
                      <a:pt x="101573" y="160655"/>
                    </a:lnTo>
                    <a:lnTo>
                      <a:pt x="116257" y="160655"/>
                    </a:lnTo>
                    <a:lnTo>
                      <a:pt x="115548" y="157397"/>
                    </a:lnTo>
                    <a:lnTo>
                      <a:pt x="115962" y="149858"/>
                    </a:lnTo>
                    <a:lnTo>
                      <a:pt x="106962" y="149858"/>
                    </a:lnTo>
                    <a:lnTo>
                      <a:pt x="101076" y="140437"/>
                    </a:lnTo>
                    <a:lnTo>
                      <a:pt x="97171" y="129860"/>
                    </a:lnTo>
                    <a:lnTo>
                      <a:pt x="95246" y="118447"/>
                    </a:lnTo>
                    <a:lnTo>
                      <a:pt x="95302" y="106520"/>
                    </a:lnTo>
                    <a:lnTo>
                      <a:pt x="115331" y="60059"/>
                    </a:lnTo>
                    <a:lnTo>
                      <a:pt x="119315" y="55791"/>
                    </a:lnTo>
                    <a:lnTo>
                      <a:pt x="219744" y="55791"/>
                    </a:lnTo>
                    <a:lnTo>
                      <a:pt x="223341" y="52197"/>
                    </a:lnTo>
                    <a:lnTo>
                      <a:pt x="269786" y="52197"/>
                    </a:lnTo>
                    <a:lnTo>
                      <a:pt x="265384" y="47117"/>
                    </a:lnTo>
                    <a:lnTo>
                      <a:pt x="233986" y="21749"/>
                    </a:lnTo>
                    <a:lnTo>
                      <a:pt x="196893" y="5660"/>
                    </a:lnTo>
                    <a:lnTo>
                      <a:pt x="169738" y="656"/>
                    </a:lnTo>
                    <a:lnTo>
                      <a:pt x="155370" y="0"/>
                    </a:lnTo>
                    <a:close/>
                  </a:path>
                  <a:path w="310515" h="311150">
                    <a:moveTo>
                      <a:pt x="299037" y="214617"/>
                    </a:moveTo>
                    <a:lnTo>
                      <a:pt x="131215" y="214617"/>
                    </a:lnTo>
                    <a:lnTo>
                      <a:pt x="135088" y="215087"/>
                    </a:lnTo>
                    <a:lnTo>
                      <a:pt x="153110" y="237985"/>
                    </a:lnTo>
                    <a:lnTo>
                      <a:pt x="171004" y="237985"/>
                    </a:lnTo>
                    <a:lnTo>
                      <a:pt x="175411" y="242404"/>
                    </a:lnTo>
                    <a:lnTo>
                      <a:pt x="175411" y="253301"/>
                    </a:lnTo>
                    <a:lnTo>
                      <a:pt x="171004" y="257733"/>
                    </a:lnTo>
                    <a:lnTo>
                      <a:pt x="271668" y="257733"/>
                    </a:lnTo>
                    <a:lnTo>
                      <a:pt x="274450" y="254764"/>
                    </a:lnTo>
                    <a:lnTo>
                      <a:pt x="282812" y="244080"/>
                    </a:lnTo>
                    <a:lnTo>
                      <a:pt x="290181" y="232701"/>
                    </a:lnTo>
                    <a:lnTo>
                      <a:pt x="296512" y="220684"/>
                    </a:lnTo>
                    <a:lnTo>
                      <a:pt x="299037" y="214617"/>
                    </a:lnTo>
                    <a:close/>
                  </a:path>
                  <a:path w="310515" h="311150">
                    <a:moveTo>
                      <a:pt x="131215" y="214617"/>
                    </a:moveTo>
                    <a:lnTo>
                      <a:pt x="115353" y="214617"/>
                    </a:lnTo>
                    <a:lnTo>
                      <a:pt x="120712" y="218859"/>
                    </a:lnTo>
                    <a:lnTo>
                      <a:pt x="121182" y="222719"/>
                    </a:lnTo>
                    <a:lnTo>
                      <a:pt x="109168" y="237985"/>
                    </a:lnTo>
                    <a:lnTo>
                      <a:pt x="137387" y="237985"/>
                    </a:lnTo>
                    <a:lnTo>
                      <a:pt x="125386" y="222719"/>
                    </a:lnTo>
                    <a:lnTo>
                      <a:pt x="125843" y="218859"/>
                    </a:lnTo>
                    <a:lnTo>
                      <a:pt x="128535" y="216750"/>
                    </a:lnTo>
                    <a:lnTo>
                      <a:pt x="131215" y="214617"/>
                    </a:lnTo>
                    <a:close/>
                  </a:path>
                  <a:path w="310515" h="311150">
                    <a:moveTo>
                      <a:pt x="304756" y="198501"/>
                    </a:moveTo>
                    <a:lnTo>
                      <a:pt x="136600" y="198501"/>
                    </a:lnTo>
                    <a:lnTo>
                      <a:pt x="139356" y="201256"/>
                    </a:lnTo>
                    <a:lnTo>
                      <a:pt x="139347" y="208085"/>
                    </a:lnTo>
                    <a:lnTo>
                      <a:pt x="136600" y="210845"/>
                    </a:lnTo>
                    <a:lnTo>
                      <a:pt x="300606" y="210845"/>
                    </a:lnTo>
                    <a:lnTo>
                      <a:pt x="301758" y="208076"/>
                    </a:lnTo>
                    <a:lnTo>
                      <a:pt x="304756" y="198501"/>
                    </a:lnTo>
                    <a:close/>
                  </a:path>
                  <a:path w="310515" h="311150">
                    <a:moveTo>
                      <a:pt x="310003" y="153562"/>
                    </a:moveTo>
                    <a:lnTo>
                      <a:pt x="205201" y="153562"/>
                    </a:lnTo>
                    <a:lnTo>
                      <a:pt x="237044" y="173532"/>
                    </a:lnTo>
                    <a:lnTo>
                      <a:pt x="226763" y="182283"/>
                    </a:lnTo>
                    <a:lnTo>
                      <a:pt x="191093" y="196913"/>
                    </a:lnTo>
                    <a:lnTo>
                      <a:pt x="178167" y="197916"/>
                    </a:lnTo>
                    <a:lnTo>
                      <a:pt x="304939" y="197916"/>
                    </a:lnTo>
                    <a:lnTo>
                      <a:pt x="305864" y="194962"/>
                    </a:lnTo>
                    <a:lnTo>
                      <a:pt x="308792" y="181372"/>
                    </a:lnTo>
                    <a:lnTo>
                      <a:pt x="310369" y="168369"/>
                    </a:lnTo>
                    <a:lnTo>
                      <a:pt x="310253" y="160655"/>
                    </a:lnTo>
                    <a:lnTo>
                      <a:pt x="310003" y="153562"/>
                    </a:lnTo>
                    <a:close/>
                  </a:path>
                  <a:path w="310515" h="311150">
                    <a:moveTo>
                      <a:pt x="116257" y="160655"/>
                    </a:moveTo>
                    <a:lnTo>
                      <a:pt x="101573" y="160655"/>
                    </a:lnTo>
                    <a:lnTo>
                      <a:pt x="104100" y="164871"/>
                    </a:lnTo>
                    <a:lnTo>
                      <a:pt x="106971" y="168910"/>
                    </a:lnTo>
                    <a:lnTo>
                      <a:pt x="110222" y="172681"/>
                    </a:lnTo>
                    <a:lnTo>
                      <a:pt x="110235" y="182600"/>
                    </a:lnTo>
                    <a:lnTo>
                      <a:pt x="120153" y="182600"/>
                    </a:lnTo>
                    <a:lnTo>
                      <a:pt x="123925" y="185851"/>
                    </a:lnTo>
                    <a:lnTo>
                      <a:pt x="127964" y="188722"/>
                    </a:lnTo>
                    <a:lnTo>
                      <a:pt x="132167" y="191262"/>
                    </a:lnTo>
                    <a:lnTo>
                      <a:pt x="146338" y="191262"/>
                    </a:lnTo>
                    <a:lnTo>
                      <a:pt x="141042" y="189096"/>
                    </a:lnTo>
                    <a:lnTo>
                      <a:pt x="136244" y="186080"/>
                    </a:lnTo>
                    <a:lnTo>
                      <a:pt x="139094" y="186080"/>
                    </a:lnTo>
                    <a:lnTo>
                      <a:pt x="147840" y="185242"/>
                    </a:lnTo>
                    <a:lnTo>
                      <a:pt x="158672" y="182395"/>
                    </a:lnTo>
                    <a:lnTo>
                      <a:pt x="170044" y="177735"/>
                    </a:lnTo>
                    <a:lnTo>
                      <a:pt x="170354" y="177565"/>
                    </a:lnTo>
                    <a:lnTo>
                      <a:pt x="136705" y="177565"/>
                    </a:lnTo>
                    <a:lnTo>
                      <a:pt x="128278" y="176144"/>
                    </a:lnTo>
                    <a:lnTo>
                      <a:pt x="121644" y="172269"/>
                    </a:lnTo>
                    <a:lnTo>
                      <a:pt x="117358" y="165713"/>
                    </a:lnTo>
                    <a:lnTo>
                      <a:pt x="116257" y="160655"/>
                    </a:lnTo>
                    <a:close/>
                  </a:path>
                  <a:path w="310515" h="311150">
                    <a:moveTo>
                      <a:pt x="139094" y="186080"/>
                    </a:moveTo>
                    <a:lnTo>
                      <a:pt x="136244" y="186080"/>
                    </a:lnTo>
                    <a:lnTo>
                      <a:pt x="136955" y="186207"/>
                    </a:lnTo>
                    <a:lnTo>
                      <a:pt x="137768" y="186207"/>
                    </a:lnTo>
                    <a:lnTo>
                      <a:pt x="139094" y="186080"/>
                    </a:lnTo>
                    <a:close/>
                  </a:path>
                  <a:path w="310515" h="311150">
                    <a:moveTo>
                      <a:pt x="212508" y="86372"/>
                    </a:moveTo>
                    <a:lnTo>
                      <a:pt x="181215" y="117703"/>
                    </a:lnTo>
                    <a:lnTo>
                      <a:pt x="205180" y="141668"/>
                    </a:lnTo>
                    <a:lnTo>
                      <a:pt x="193396" y="152300"/>
                    </a:lnTo>
                    <a:lnTo>
                      <a:pt x="157527" y="173549"/>
                    </a:lnTo>
                    <a:lnTo>
                      <a:pt x="136705" y="177565"/>
                    </a:lnTo>
                    <a:lnTo>
                      <a:pt x="170354" y="177565"/>
                    </a:lnTo>
                    <a:lnTo>
                      <a:pt x="181736" y="171329"/>
                    </a:lnTo>
                    <a:lnTo>
                      <a:pt x="193529" y="163249"/>
                    </a:lnTo>
                    <a:lnTo>
                      <a:pt x="205201" y="153562"/>
                    </a:lnTo>
                    <a:lnTo>
                      <a:pt x="310003" y="153562"/>
                    </a:lnTo>
                    <a:lnTo>
                      <a:pt x="309926" y="151384"/>
                    </a:lnTo>
                    <a:lnTo>
                      <a:pt x="223633" y="151384"/>
                    </a:lnTo>
                    <a:lnTo>
                      <a:pt x="214971" y="142748"/>
                    </a:lnTo>
                    <a:lnTo>
                      <a:pt x="214971" y="97218"/>
                    </a:lnTo>
                    <a:lnTo>
                      <a:pt x="221118" y="97218"/>
                    </a:lnTo>
                    <a:lnTo>
                      <a:pt x="221677" y="97116"/>
                    </a:lnTo>
                    <a:lnTo>
                      <a:pt x="223607" y="96583"/>
                    </a:lnTo>
                    <a:lnTo>
                      <a:pt x="297043" y="96583"/>
                    </a:lnTo>
                    <a:lnTo>
                      <a:pt x="295811" y="93382"/>
                    </a:lnTo>
                    <a:lnTo>
                      <a:pt x="292993" y="87591"/>
                    </a:lnTo>
                    <a:lnTo>
                      <a:pt x="215949" y="87591"/>
                    </a:lnTo>
                    <a:lnTo>
                      <a:pt x="214159" y="87160"/>
                    </a:lnTo>
                    <a:lnTo>
                      <a:pt x="212508" y="86372"/>
                    </a:lnTo>
                    <a:close/>
                  </a:path>
                  <a:path w="310515" h="311150">
                    <a:moveTo>
                      <a:pt x="297043" y="96583"/>
                    </a:moveTo>
                    <a:lnTo>
                      <a:pt x="223607" y="96583"/>
                    </a:lnTo>
                    <a:lnTo>
                      <a:pt x="223633" y="151384"/>
                    </a:lnTo>
                    <a:lnTo>
                      <a:pt x="309926" y="151384"/>
                    </a:lnTo>
                    <a:lnTo>
                      <a:pt x="308119" y="135919"/>
                    </a:lnTo>
                    <a:lnTo>
                      <a:pt x="305128" y="121079"/>
                    </a:lnTo>
                    <a:lnTo>
                      <a:pt x="301007" y="106886"/>
                    </a:lnTo>
                    <a:lnTo>
                      <a:pt x="297043" y="96583"/>
                    </a:lnTo>
                    <a:close/>
                  </a:path>
                  <a:path w="310515" h="311150">
                    <a:moveTo>
                      <a:pt x="219744" y="55791"/>
                    </a:moveTo>
                    <a:lnTo>
                      <a:pt x="119315" y="55791"/>
                    </a:lnTo>
                    <a:lnTo>
                      <a:pt x="145058" y="81534"/>
                    </a:lnTo>
                    <a:lnTo>
                      <a:pt x="134533" y="93071"/>
                    </a:lnTo>
                    <a:lnTo>
                      <a:pt x="112714" y="128196"/>
                    </a:lnTo>
                    <a:lnTo>
                      <a:pt x="106962" y="149858"/>
                    </a:lnTo>
                    <a:lnTo>
                      <a:pt x="115962" y="149858"/>
                    </a:lnTo>
                    <a:lnTo>
                      <a:pt x="116083" y="147660"/>
                    </a:lnTo>
                    <a:lnTo>
                      <a:pt x="118833" y="136839"/>
                    </a:lnTo>
                    <a:lnTo>
                      <a:pt x="123668" y="125272"/>
                    </a:lnTo>
                    <a:lnTo>
                      <a:pt x="130458" y="113298"/>
                    </a:lnTo>
                    <a:lnTo>
                      <a:pt x="139071" y="101256"/>
                    </a:lnTo>
                    <a:lnTo>
                      <a:pt x="149378" y="89482"/>
                    </a:lnTo>
                    <a:lnTo>
                      <a:pt x="197196" y="89482"/>
                    </a:lnTo>
                    <a:lnTo>
                      <a:pt x="206462" y="80200"/>
                    </a:lnTo>
                    <a:lnTo>
                      <a:pt x="204469" y="75679"/>
                    </a:lnTo>
                    <a:lnTo>
                      <a:pt x="205307" y="70218"/>
                    </a:lnTo>
                    <a:lnTo>
                      <a:pt x="219744" y="55791"/>
                    </a:lnTo>
                    <a:close/>
                  </a:path>
                  <a:path w="310515" h="311150">
                    <a:moveTo>
                      <a:pt x="197196" y="89482"/>
                    </a:moveTo>
                    <a:lnTo>
                      <a:pt x="149378" y="89482"/>
                    </a:lnTo>
                    <a:lnTo>
                      <a:pt x="175119" y="111594"/>
                    </a:lnTo>
                    <a:lnTo>
                      <a:pt x="197196" y="89482"/>
                    </a:lnTo>
                    <a:close/>
                  </a:path>
                  <a:path w="310515" h="311150">
                    <a:moveTo>
                      <a:pt x="221118" y="97218"/>
                    </a:moveTo>
                    <a:lnTo>
                      <a:pt x="214971" y="97218"/>
                    </a:lnTo>
                    <a:lnTo>
                      <a:pt x="215899" y="97332"/>
                    </a:lnTo>
                    <a:lnTo>
                      <a:pt x="216813" y="97472"/>
                    </a:lnTo>
                    <a:lnTo>
                      <a:pt x="219721" y="97472"/>
                    </a:lnTo>
                    <a:lnTo>
                      <a:pt x="221118" y="97218"/>
                    </a:lnTo>
                    <a:close/>
                  </a:path>
                  <a:path w="310515" h="311150">
                    <a:moveTo>
                      <a:pt x="269786" y="52197"/>
                    </a:moveTo>
                    <a:lnTo>
                      <a:pt x="231151" y="52197"/>
                    </a:lnTo>
                    <a:lnTo>
                      <a:pt x="240803" y="61849"/>
                    </a:lnTo>
                    <a:lnTo>
                      <a:pt x="240803" y="69659"/>
                    </a:lnTo>
                    <a:lnTo>
                      <a:pt x="224052" y="86398"/>
                    </a:lnTo>
                    <a:lnTo>
                      <a:pt x="220902" y="87591"/>
                    </a:lnTo>
                    <a:lnTo>
                      <a:pt x="292993" y="87591"/>
                    </a:lnTo>
                    <a:lnTo>
                      <a:pt x="289596" y="80611"/>
                    </a:lnTo>
                    <a:lnTo>
                      <a:pt x="282416" y="68614"/>
                    </a:lnTo>
                    <a:lnTo>
                      <a:pt x="274327" y="57435"/>
                    </a:lnTo>
                    <a:lnTo>
                      <a:pt x="269786" y="52197"/>
                    </a:lnTo>
                    <a:close/>
                  </a:path>
                </a:pathLst>
              </a:custGeom>
              <a:solidFill>
                <a:srgbClr val="FFFFFF"/>
              </a:solidFill>
            </p:spPr>
            <p:txBody>
              <a:bodyPr wrap="square" lIns="0" tIns="0" rIns="0" bIns="0" rtlCol="0"/>
              <a:lstStyle/>
              <a:p>
                <a:endParaRPr/>
              </a:p>
            </p:txBody>
          </p:sp>
          <p:sp>
            <p:nvSpPr>
              <p:cNvPr id="351" name="object 70"/>
              <p:cNvSpPr/>
              <p:nvPr/>
            </p:nvSpPr>
            <p:spPr>
              <a:xfrm>
                <a:off x="6137028" y="2865668"/>
                <a:ext cx="311150" cy="311150"/>
              </a:xfrm>
              <a:custGeom>
                <a:avLst/>
                <a:gdLst/>
                <a:ahLst/>
                <a:cxnLst/>
                <a:rect l="l" t="t" r="r" b="b"/>
                <a:pathLst>
                  <a:path w="311150" h="311150">
                    <a:moveTo>
                      <a:pt x="143514" y="0"/>
                    </a:moveTo>
                    <a:lnTo>
                      <a:pt x="102800" y="8737"/>
                    </a:lnTo>
                    <a:lnTo>
                      <a:pt x="66806" y="27682"/>
                    </a:lnTo>
                    <a:lnTo>
                      <a:pt x="37066" y="55555"/>
                    </a:lnTo>
                    <a:lnTo>
                      <a:pt x="15114" y="91074"/>
                    </a:lnTo>
                    <a:lnTo>
                      <a:pt x="2484" y="132957"/>
                    </a:lnTo>
                    <a:lnTo>
                      <a:pt x="0" y="163782"/>
                    </a:lnTo>
                    <a:lnTo>
                      <a:pt x="1443" y="178048"/>
                    </a:lnTo>
                    <a:lnTo>
                      <a:pt x="13145" y="218157"/>
                    </a:lnTo>
                    <a:lnTo>
                      <a:pt x="34782" y="252993"/>
                    </a:lnTo>
                    <a:lnTo>
                      <a:pt x="64909" y="280967"/>
                    </a:lnTo>
                    <a:lnTo>
                      <a:pt x="102079" y="300489"/>
                    </a:lnTo>
                    <a:lnTo>
                      <a:pt x="144848" y="309969"/>
                    </a:lnTo>
                    <a:lnTo>
                      <a:pt x="160098" y="310622"/>
                    </a:lnTo>
                    <a:lnTo>
                      <a:pt x="174685" y="309501"/>
                    </a:lnTo>
                    <a:lnTo>
                      <a:pt x="215760" y="298516"/>
                    </a:lnTo>
                    <a:lnTo>
                      <a:pt x="251512" y="277393"/>
                    </a:lnTo>
                    <a:lnTo>
                      <a:pt x="262524" y="267806"/>
                    </a:lnTo>
                    <a:lnTo>
                      <a:pt x="98467" y="267806"/>
                    </a:lnTo>
                    <a:lnTo>
                      <a:pt x="92397" y="261710"/>
                    </a:lnTo>
                    <a:lnTo>
                      <a:pt x="92397" y="238749"/>
                    </a:lnTo>
                    <a:lnTo>
                      <a:pt x="286394" y="238749"/>
                    </a:lnTo>
                    <a:lnTo>
                      <a:pt x="288025" y="236336"/>
                    </a:lnTo>
                    <a:lnTo>
                      <a:pt x="290794" y="231332"/>
                    </a:lnTo>
                    <a:lnTo>
                      <a:pt x="80357" y="231332"/>
                    </a:lnTo>
                    <a:lnTo>
                      <a:pt x="75925" y="226912"/>
                    </a:lnTo>
                    <a:lnTo>
                      <a:pt x="75925" y="85536"/>
                    </a:lnTo>
                    <a:lnTo>
                      <a:pt x="76204" y="83517"/>
                    </a:lnTo>
                    <a:lnTo>
                      <a:pt x="76395" y="82869"/>
                    </a:lnTo>
                    <a:lnTo>
                      <a:pt x="76725" y="81980"/>
                    </a:lnTo>
                    <a:lnTo>
                      <a:pt x="91343" y="46369"/>
                    </a:lnTo>
                    <a:lnTo>
                      <a:pt x="94962" y="43943"/>
                    </a:lnTo>
                    <a:lnTo>
                      <a:pt x="262411" y="43943"/>
                    </a:lnTo>
                    <a:lnTo>
                      <a:pt x="253440" y="36167"/>
                    </a:lnTo>
                    <a:lnTo>
                      <a:pt x="217496" y="14681"/>
                    </a:lnTo>
                    <a:lnTo>
                      <a:pt x="174962" y="2371"/>
                    </a:lnTo>
                    <a:lnTo>
                      <a:pt x="159519" y="565"/>
                    </a:lnTo>
                    <a:lnTo>
                      <a:pt x="143514" y="0"/>
                    </a:lnTo>
                    <a:close/>
                  </a:path>
                  <a:path w="311150" h="311150">
                    <a:moveTo>
                      <a:pt x="191101" y="238749"/>
                    </a:moveTo>
                    <a:lnTo>
                      <a:pt x="119549" y="238749"/>
                    </a:lnTo>
                    <a:lnTo>
                      <a:pt x="119549" y="261710"/>
                    </a:lnTo>
                    <a:lnTo>
                      <a:pt x="113466" y="267806"/>
                    </a:lnTo>
                    <a:lnTo>
                      <a:pt x="197159" y="267806"/>
                    </a:lnTo>
                    <a:lnTo>
                      <a:pt x="191101" y="261710"/>
                    </a:lnTo>
                    <a:lnTo>
                      <a:pt x="191101" y="238749"/>
                    </a:lnTo>
                    <a:close/>
                  </a:path>
                  <a:path w="311150" h="311150">
                    <a:moveTo>
                      <a:pt x="286394" y="238749"/>
                    </a:moveTo>
                    <a:lnTo>
                      <a:pt x="218254" y="238749"/>
                    </a:lnTo>
                    <a:lnTo>
                      <a:pt x="218254" y="261710"/>
                    </a:lnTo>
                    <a:lnTo>
                      <a:pt x="212170" y="267806"/>
                    </a:lnTo>
                    <a:lnTo>
                      <a:pt x="262524" y="267806"/>
                    </a:lnTo>
                    <a:lnTo>
                      <a:pt x="271568" y="258501"/>
                    </a:lnTo>
                    <a:lnTo>
                      <a:pt x="280277" y="247797"/>
                    </a:lnTo>
                    <a:lnTo>
                      <a:pt x="286394" y="238749"/>
                    </a:lnTo>
                    <a:close/>
                  </a:path>
                  <a:path w="311150" h="311150">
                    <a:moveTo>
                      <a:pt x="262411" y="43943"/>
                    </a:moveTo>
                    <a:lnTo>
                      <a:pt x="215676" y="43943"/>
                    </a:lnTo>
                    <a:lnTo>
                      <a:pt x="219282" y="46369"/>
                    </a:lnTo>
                    <a:lnTo>
                      <a:pt x="233925" y="81980"/>
                    </a:lnTo>
                    <a:lnTo>
                      <a:pt x="234061" y="82399"/>
                    </a:lnTo>
                    <a:lnTo>
                      <a:pt x="234243" y="82869"/>
                    </a:lnTo>
                    <a:lnTo>
                      <a:pt x="234433" y="83517"/>
                    </a:lnTo>
                    <a:lnTo>
                      <a:pt x="234535" y="84202"/>
                    </a:lnTo>
                    <a:lnTo>
                      <a:pt x="234668" y="85536"/>
                    </a:lnTo>
                    <a:lnTo>
                      <a:pt x="234700" y="226912"/>
                    </a:lnTo>
                    <a:lnTo>
                      <a:pt x="230281" y="231332"/>
                    </a:lnTo>
                    <a:lnTo>
                      <a:pt x="290794" y="231332"/>
                    </a:lnTo>
                    <a:lnTo>
                      <a:pt x="308122" y="184367"/>
                    </a:lnTo>
                    <a:lnTo>
                      <a:pt x="310875" y="155132"/>
                    </a:lnTo>
                    <a:lnTo>
                      <a:pt x="310218" y="140763"/>
                    </a:lnTo>
                    <a:lnTo>
                      <a:pt x="300953" y="100701"/>
                    </a:lnTo>
                    <a:lnTo>
                      <a:pt x="281643" y="65339"/>
                    </a:lnTo>
                    <a:lnTo>
                      <a:pt x="263758" y="45111"/>
                    </a:lnTo>
                    <a:lnTo>
                      <a:pt x="262411" y="43943"/>
                    </a:lnTo>
                    <a:close/>
                  </a:path>
                  <a:path w="311150" h="311150">
                    <a:moveTo>
                      <a:pt x="107421" y="190832"/>
                    </a:moveTo>
                    <a:lnTo>
                      <a:pt x="100017" y="190832"/>
                    </a:lnTo>
                    <a:lnTo>
                      <a:pt x="95915" y="194984"/>
                    </a:lnTo>
                    <a:lnTo>
                      <a:pt x="93844" y="197004"/>
                    </a:lnTo>
                    <a:lnTo>
                      <a:pt x="92651" y="199874"/>
                    </a:lnTo>
                    <a:lnTo>
                      <a:pt x="92651" y="205754"/>
                    </a:lnTo>
                    <a:lnTo>
                      <a:pt x="93844" y="208612"/>
                    </a:lnTo>
                    <a:lnTo>
                      <a:pt x="97985" y="212764"/>
                    </a:lnTo>
                    <a:lnTo>
                      <a:pt x="100855" y="213946"/>
                    </a:lnTo>
                    <a:lnTo>
                      <a:pt x="106671" y="213946"/>
                    </a:lnTo>
                    <a:lnTo>
                      <a:pt x="109542" y="212764"/>
                    </a:lnTo>
                    <a:lnTo>
                      <a:pt x="113682" y="208612"/>
                    </a:lnTo>
                    <a:lnTo>
                      <a:pt x="114876" y="205754"/>
                    </a:lnTo>
                    <a:lnTo>
                      <a:pt x="114876" y="199874"/>
                    </a:lnTo>
                    <a:lnTo>
                      <a:pt x="113682" y="197004"/>
                    </a:lnTo>
                    <a:lnTo>
                      <a:pt x="111612" y="194934"/>
                    </a:lnTo>
                    <a:lnTo>
                      <a:pt x="107421" y="190832"/>
                    </a:lnTo>
                    <a:close/>
                  </a:path>
                  <a:path w="311150" h="311150">
                    <a:moveTo>
                      <a:pt x="210583" y="190832"/>
                    </a:moveTo>
                    <a:lnTo>
                      <a:pt x="203179" y="190832"/>
                    </a:lnTo>
                    <a:lnTo>
                      <a:pt x="196943" y="197055"/>
                    </a:lnTo>
                    <a:lnTo>
                      <a:pt x="195778" y="199874"/>
                    </a:lnTo>
                    <a:lnTo>
                      <a:pt x="195762" y="205754"/>
                    </a:lnTo>
                    <a:lnTo>
                      <a:pt x="196943" y="208612"/>
                    </a:lnTo>
                    <a:lnTo>
                      <a:pt x="199013" y="210694"/>
                    </a:lnTo>
                    <a:lnTo>
                      <a:pt x="201109" y="212764"/>
                    </a:lnTo>
                    <a:lnTo>
                      <a:pt x="203953" y="213946"/>
                    </a:lnTo>
                    <a:lnTo>
                      <a:pt x="209795" y="213946"/>
                    </a:lnTo>
                    <a:lnTo>
                      <a:pt x="212653" y="212764"/>
                    </a:lnTo>
                    <a:lnTo>
                      <a:pt x="214736" y="210694"/>
                    </a:lnTo>
                    <a:lnTo>
                      <a:pt x="216793" y="208612"/>
                    </a:lnTo>
                    <a:lnTo>
                      <a:pt x="218000" y="205754"/>
                    </a:lnTo>
                    <a:lnTo>
                      <a:pt x="217984" y="199874"/>
                    </a:lnTo>
                    <a:lnTo>
                      <a:pt x="216793" y="197055"/>
                    </a:lnTo>
                    <a:lnTo>
                      <a:pt x="214736" y="194934"/>
                    </a:lnTo>
                    <a:lnTo>
                      <a:pt x="210583" y="190832"/>
                    </a:lnTo>
                    <a:close/>
                  </a:path>
                  <a:path w="311150" h="311150">
                    <a:moveTo>
                      <a:pt x="204550" y="58066"/>
                    </a:moveTo>
                    <a:lnTo>
                      <a:pt x="106062" y="58066"/>
                    </a:lnTo>
                    <a:lnTo>
                      <a:pt x="103750" y="59679"/>
                    </a:lnTo>
                    <a:lnTo>
                      <a:pt x="93616" y="87327"/>
                    </a:lnTo>
                    <a:lnTo>
                      <a:pt x="93457" y="170109"/>
                    </a:lnTo>
                    <a:lnTo>
                      <a:pt x="96664" y="171798"/>
                    </a:lnTo>
                    <a:lnTo>
                      <a:pt x="105233" y="175593"/>
                    </a:lnTo>
                    <a:lnTo>
                      <a:pt x="118422" y="180068"/>
                    </a:lnTo>
                    <a:lnTo>
                      <a:pt x="135487" y="183798"/>
                    </a:lnTo>
                    <a:lnTo>
                      <a:pt x="155685" y="185358"/>
                    </a:lnTo>
                    <a:lnTo>
                      <a:pt x="173204" y="185231"/>
                    </a:lnTo>
                    <a:lnTo>
                      <a:pt x="185174" y="184367"/>
                    </a:lnTo>
                    <a:lnTo>
                      <a:pt x="194534" y="182041"/>
                    </a:lnTo>
                    <a:lnTo>
                      <a:pt x="204226" y="177529"/>
                    </a:lnTo>
                    <a:lnTo>
                      <a:pt x="217180" y="170109"/>
                    </a:lnTo>
                    <a:lnTo>
                      <a:pt x="217140" y="88318"/>
                    </a:lnTo>
                    <a:lnTo>
                      <a:pt x="217022" y="87327"/>
                    </a:lnTo>
                    <a:lnTo>
                      <a:pt x="216630" y="86260"/>
                    </a:lnTo>
                    <a:lnTo>
                      <a:pt x="114774" y="86260"/>
                    </a:lnTo>
                    <a:lnTo>
                      <a:pt x="110888" y="82399"/>
                    </a:lnTo>
                    <a:lnTo>
                      <a:pt x="110888" y="72861"/>
                    </a:lnTo>
                    <a:lnTo>
                      <a:pt x="114774" y="68988"/>
                    </a:lnTo>
                    <a:lnTo>
                      <a:pt x="210291" y="68988"/>
                    </a:lnTo>
                    <a:lnTo>
                      <a:pt x="206874" y="59679"/>
                    </a:lnTo>
                    <a:lnTo>
                      <a:pt x="204550" y="58066"/>
                    </a:lnTo>
                    <a:close/>
                  </a:path>
                  <a:path w="311150" h="311150">
                    <a:moveTo>
                      <a:pt x="210291" y="68988"/>
                    </a:moveTo>
                    <a:lnTo>
                      <a:pt x="195876" y="68988"/>
                    </a:lnTo>
                    <a:lnTo>
                      <a:pt x="199750" y="72861"/>
                    </a:lnTo>
                    <a:lnTo>
                      <a:pt x="199750" y="82399"/>
                    </a:lnTo>
                    <a:lnTo>
                      <a:pt x="195876" y="86260"/>
                    </a:lnTo>
                    <a:lnTo>
                      <a:pt x="216630" y="86260"/>
                    </a:lnTo>
                    <a:lnTo>
                      <a:pt x="210291" y="68988"/>
                    </a:lnTo>
                    <a:close/>
                  </a:path>
                </a:pathLst>
              </a:custGeom>
              <a:solidFill>
                <a:srgbClr val="FFFFFF"/>
              </a:solidFill>
            </p:spPr>
            <p:txBody>
              <a:bodyPr wrap="square" lIns="0" tIns="0" rIns="0" bIns="0" rtlCol="0"/>
              <a:lstStyle/>
              <a:p>
                <a:endParaRPr/>
              </a:p>
            </p:txBody>
          </p:sp>
          <p:sp>
            <p:nvSpPr>
              <p:cNvPr id="352" name="object 71"/>
              <p:cNvSpPr/>
              <p:nvPr/>
            </p:nvSpPr>
            <p:spPr>
              <a:xfrm>
                <a:off x="3388174" y="2866405"/>
                <a:ext cx="311150" cy="309880"/>
              </a:xfrm>
              <a:custGeom>
                <a:avLst/>
                <a:gdLst/>
                <a:ahLst/>
                <a:cxnLst/>
                <a:rect l="l" t="t" r="r" b="b"/>
                <a:pathLst>
                  <a:path w="311150" h="309880">
                    <a:moveTo>
                      <a:pt x="159522" y="0"/>
                    </a:moveTo>
                    <a:lnTo>
                      <a:pt x="143516" y="0"/>
                    </a:lnTo>
                    <a:lnTo>
                      <a:pt x="129515" y="1270"/>
                    </a:lnTo>
                    <a:lnTo>
                      <a:pt x="90205" y="13970"/>
                    </a:lnTo>
                    <a:lnTo>
                      <a:pt x="56125" y="35560"/>
                    </a:lnTo>
                    <a:lnTo>
                      <a:pt x="28809" y="66040"/>
                    </a:lnTo>
                    <a:lnTo>
                      <a:pt x="9793" y="104140"/>
                    </a:lnTo>
                    <a:lnTo>
                      <a:pt x="610" y="148590"/>
                    </a:lnTo>
                    <a:lnTo>
                      <a:pt x="0" y="163830"/>
                    </a:lnTo>
                    <a:lnTo>
                      <a:pt x="1443" y="177800"/>
                    </a:lnTo>
                    <a:lnTo>
                      <a:pt x="13147" y="218440"/>
                    </a:lnTo>
                    <a:lnTo>
                      <a:pt x="34785" y="252730"/>
                    </a:lnTo>
                    <a:lnTo>
                      <a:pt x="64913" y="280670"/>
                    </a:lnTo>
                    <a:lnTo>
                      <a:pt x="102085" y="300990"/>
                    </a:lnTo>
                    <a:lnTo>
                      <a:pt x="144856" y="309880"/>
                    </a:lnTo>
                    <a:lnTo>
                      <a:pt x="174696" y="309880"/>
                    </a:lnTo>
                    <a:lnTo>
                      <a:pt x="215776" y="298450"/>
                    </a:lnTo>
                    <a:lnTo>
                      <a:pt x="251529" y="276860"/>
                    </a:lnTo>
                    <a:lnTo>
                      <a:pt x="256006" y="273050"/>
                    </a:lnTo>
                    <a:lnTo>
                      <a:pt x="110770" y="273050"/>
                    </a:lnTo>
                    <a:lnTo>
                      <a:pt x="100746" y="266700"/>
                    </a:lnTo>
                    <a:lnTo>
                      <a:pt x="90691" y="254000"/>
                    </a:lnTo>
                    <a:lnTo>
                      <a:pt x="88488" y="241300"/>
                    </a:lnTo>
                    <a:lnTo>
                      <a:pt x="91241" y="229870"/>
                    </a:lnTo>
                    <a:lnTo>
                      <a:pt x="135005" y="146050"/>
                    </a:lnTo>
                    <a:lnTo>
                      <a:pt x="135005" y="105410"/>
                    </a:lnTo>
                    <a:lnTo>
                      <a:pt x="129709" y="105410"/>
                    </a:lnTo>
                    <a:lnTo>
                      <a:pt x="126940" y="102870"/>
                    </a:lnTo>
                    <a:lnTo>
                      <a:pt x="126940" y="95250"/>
                    </a:lnTo>
                    <a:lnTo>
                      <a:pt x="129709" y="92710"/>
                    </a:lnTo>
                    <a:lnTo>
                      <a:pt x="297739" y="92710"/>
                    </a:lnTo>
                    <a:lnTo>
                      <a:pt x="296126" y="88900"/>
                    </a:lnTo>
                    <a:lnTo>
                      <a:pt x="147311" y="88900"/>
                    </a:lnTo>
                    <a:lnTo>
                      <a:pt x="145431" y="87630"/>
                    </a:lnTo>
                    <a:lnTo>
                      <a:pt x="142663" y="85090"/>
                    </a:lnTo>
                    <a:lnTo>
                      <a:pt x="141888" y="82550"/>
                    </a:lnTo>
                    <a:lnTo>
                      <a:pt x="141888" y="78740"/>
                    </a:lnTo>
                    <a:lnTo>
                      <a:pt x="142663" y="77470"/>
                    </a:lnTo>
                    <a:lnTo>
                      <a:pt x="146765" y="73660"/>
                    </a:lnTo>
                    <a:lnTo>
                      <a:pt x="287474" y="73660"/>
                    </a:lnTo>
                    <a:lnTo>
                      <a:pt x="284981" y="69850"/>
                    </a:lnTo>
                    <a:lnTo>
                      <a:pt x="113491" y="69850"/>
                    </a:lnTo>
                    <a:lnTo>
                      <a:pt x="110964" y="68580"/>
                    </a:lnTo>
                    <a:lnTo>
                      <a:pt x="109084" y="67310"/>
                    </a:lnTo>
                    <a:lnTo>
                      <a:pt x="107268" y="66040"/>
                    </a:lnTo>
                    <a:lnTo>
                      <a:pt x="106214" y="63500"/>
                    </a:lnTo>
                    <a:lnTo>
                      <a:pt x="106214" y="57150"/>
                    </a:lnTo>
                    <a:lnTo>
                      <a:pt x="107268" y="54610"/>
                    </a:lnTo>
                    <a:lnTo>
                      <a:pt x="109084" y="53340"/>
                    </a:lnTo>
                    <a:lnTo>
                      <a:pt x="112792" y="49530"/>
                    </a:lnTo>
                    <a:lnTo>
                      <a:pt x="147366" y="49530"/>
                    </a:lnTo>
                    <a:lnTo>
                      <a:pt x="144301" y="46990"/>
                    </a:lnTo>
                    <a:lnTo>
                      <a:pt x="142968" y="43180"/>
                    </a:lnTo>
                    <a:lnTo>
                      <a:pt x="142968" y="36830"/>
                    </a:lnTo>
                    <a:lnTo>
                      <a:pt x="143634" y="35560"/>
                    </a:lnTo>
                    <a:lnTo>
                      <a:pt x="121873" y="35560"/>
                    </a:lnTo>
                    <a:lnTo>
                      <a:pt x="119104" y="33020"/>
                    </a:lnTo>
                    <a:lnTo>
                      <a:pt x="118330" y="30480"/>
                    </a:lnTo>
                    <a:lnTo>
                      <a:pt x="118330" y="26670"/>
                    </a:lnTo>
                    <a:lnTo>
                      <a:pt x="119104" y="24130"/>
                    </a:lnTo>
                    <a:lnTo>
                      <a:pt x="123270" y="20320"/>
                    </a:lnTo>
                    <a:lnTo>
                      <a:pt x="230276" y="20320"/>
                    </a:lnTo>
                    <a:lnTo>
                      <a:pt x="217504" y="13970"/>
                    </a:lnTo>
                    <a:lnTo>
                      <a:pt x="204001" y="8890"/>
                    </a:lnTo>
                    <a:lnTo>
                      <a:pt x="189807" y="5080"/>
                    </a:lnTo>
                    <a:lnTo>
                      <a:pt x="159522" y="0"/>
                    </a:lnTo>
                    <a:close/>
                  </a:path>
                  <a:path w="311150" h="309880">
                    <a:moveTo>
                      <a:pt x="297739" y="92710"/>
                    </a:moveTo>
                    <a:lnTo>
                      <a:pt x="180953" y="92710"/>
                    </a:lnTo>
                    <a:lnTo>
                      <a:pt x="183747" y="95250"/>
                    </a:lnTo>
                    <a:lnTo>
                      <a:pt x="183747" y="102870"/>
                    </a:lnTo>
                    <a:lnTo>
                      <a:pt x="180953" y="105410"/>
                    </a:lnTo>
                    <a:lnTo>
                      <a:pt x="175657" y="105410"/>
                    </a:lnTo>
                    <a:lnTo>
                      <a:pt x="175657" y="146050"/>
                    </a:lnTo>
                    <a:lnTo>
                      <a:pt x="219307" y="229870"/>
                    </a:lnTo>
                    <a:lnTo>
                      <a:pt x="221444" y="236220"/>
                    </a:lnTo>
                    <a:lnTo>
                      <a:pt x="221625" y="247650"/>
                    </a:lnTo>
                    <a:lnTo>
                      <a:pt x="216959" y="259080"/>
                    </a:lnTo>
                    <a:lnTo>
                      <a:pt x="207185" y="269240"/>
                    </a:lnTo>
                    <a:lnTo>
                      <a:pt x="195342" y="273050"/>
                    </a:lnTo>
                    <a:lnTo>
                      <a:pt x="256006" y="273050"/>
                    </a:lnTo>
                    <a:lnTo>
                      <a:pt x="288040" y="236220"/>
                    </a:lnTo>
                    <a:lnTo>
                      <a:pt x="304898" y="198120"/>
                    </a:lnTo>
                    <a:lnTo>
                      <a:pt x="310887" y="154940"/>
                    </a:lnTo>
                    <a:lnTo>
                      <a:pt x="310230" y="140970"/>
                    </a:lnTo>
                    <a:lnTo>
                      <a:pt x="308329" y="127000"/>
                    </a:lnTo>
                    <a:lnTo>
                      <a:pt x="305227" y="113030"/>
                    </a:lnTo>
                    <a:lnTo>
                      <a:pt x="300966" y="100330"/>
                    </a:lnTo>
                    <a:lnTo>
                      <a:pt x="297739" y="92710"/>
                    </a:lnTo>
                    <a:close/>
                  </a:path>
                  <a:path w="311150" h="309880">
                    <a:moveTo>
                      <a:pt x="131157" y="204470"/>
                    </a:moveTo>
                    <a:lnTo>
                      <a:pt x="116806" y="204470"/>
                    </a:lnTo>
                    <a:lnTo>
                      <a:pt x="101223" y="234950"/>
                    </a:lnTo>
                    <a:lnTo>
                      <a:pt x="98568" y="240030"/>
                    </a:lnTo>
                    <a:lnTo>
                      <a:pt x="99229" y="247650"/>
                    </a:lnTo>
                    <a:lnTo>
                      <a:pt x="106214" y="259080"/>
                    </a:lnTo>
                    <a:lnTo>
                      <a:pt x="111053" y="261620"/>
                    </a:lnTo>
                    <a:lnTo>
                      <a:pt x="199610" y="261620"/>
                    </a:lnTo>
                    <a:lnTo>
                      <a:pt x="204448" y="259080"/>
                    </a:lnTo>
                    <a:lnTo>
                      <a:pt x="211497" y="247650"/>
                    </a:lnTo>
                    <a:lnTo>
                      <a:pt x="211895" y="242570"/>
                    </a:lnTo>
                    <a:lnTo>
                      <a:pt x="156303" y="242570"/>
                    </a:lnTo>
                    <a:lnTo>
                      <a:pt x="153090" y="241300"/>
                    </a:lnTo>
                    <a:lnTo>
                      <a:pt x="150829" y="238760"/>
                    </a:lnTo>
                    <a:lnTo>
                      <a:pt x="148505" y="236220"/>
                    </a:lnTo>
                    <a:lnTo>
                      <a:pt x="147159" y="232410"/>
                    </a:lnTo>
                    <a:lnTo>
                      <a:pt x="147159" y="226060"/>
                    </a:lnTo>
                    <a:lnTo>
                      <a:pt x="148505" y="223520"/>
                    </a:lnTo>
                    <a:lnTo>
                      <a:pt x="150829" y="220980"/>
                    </a:lnTo>
                    <a:lnTo>
                      <a:pt x="155363" y="215900"/>
                    </a:lnTo>
                    <a:lnTo>
                      <a:pt x="199416" y="215900"/>
                    </a:lnTo>
                    <a:lnTo>
                      <a:pt x="197437" y="212090"/>
                    </a:lnTo>
                    <a:lnTo>
                      <a:pt x="172648" y="212090"/>
                    </a:lnTo>
                    <a:lnTo>
                      <a:pt x="173340" y="210820"/>
                    </a:lnTo>
                    <a:lnTo>
                      <a:pt x="158055" y="210820"/>
                    </a:lnTo>
                    <a:lnTo>
                      <a:pt x="154474" y="209550"/>
                    </a:lnTo>
                    <a:lnTo>
                      <a:pt x="147006" y="207010"/>
                    </a:lnTo>
                    <a:lnTo>
                      <a:pt x="143133" y="205740"/>
                    </a:lnTo>
                    <a:lnTo>
                      <a:pt x="139348" y="205740"/>
                    </a:lnTo>
                    <a:lnTo>
                      <a:pt x="131157" y="204470"/>
                    </a:lnTo>
                    <a:close/>
                  </a:path>
                  <a:path w="311150" h="309880">
                    <a:moveTo>
                      <a:pt x="199416" y="215900"/>
                    </a:moveTo>
                    <a:lnTo>
                      <a:pt x="163605" y="215900"/>
                    </a:lnTo>
                    <a:lnTo>
                      <a:pt x="170577" y="223520"/>
                    </a:lnTo>
                    <a:lnTo>
                      <a:pt x="171860" y="226060"/>
                    </a:lnTo>
                    <a:lnTo>
                      <a:pt x="171860" y="232410"/>
                    </a:lnTo>
                    <a:lnTo>
                      <a:pt x="170577" y="236220"/>
                    </a:lnTo>
                    <a:lnTo>
                      <a:pt x="165929" y="241300"/>
                    </a:lnTo>
                    <a:lnTo>
                      <a:pt x="162767" y="242570"/>
                    </a:lnTo>
                    <a:lnTo>
                      <a:pt x="211895" y="242570"/>
                    </a:lnTo>
                    <a:lnTo>
                      <a:pt x="212094" y="240030"/>
                    </a:lnTo>
                    <a:lnTo>
                      <a:pt x="209312" y="234950"/>
                    </a:lnTo>
                    <a:lnTo>
                      <a:pt x="199416" y="215900"/>
                    </a:lnTo>
                    <a:close/>
                  </a:path>
                  <a:path w="311150" h="309880">
                    <a:moveTo>
                      <a:pt x="196117" y="209550"/>
                    </a:moveTo>
                    <a:lnTo>
                      <a:pt x="189412" y="210820"/>
                    </a:lnTo>
                    <a:lnTo>
                      <a:pt x="181144" y="212090"/>
                    </a:lnTo>
                    <a:lnTo>
                      <a:pt x="197437" y="212090"/>
                    </a:lnTo>
                    <a:lnTo>
                      <a:pt x="196117" y="209550"/>
                    </a:lnTo>
                    <a:close/>
                  </a:path>
                  <a:path w="311150" h="309880">
                    <a:moveTo>
                      <a:pt x="169930" y="198120"/>
                    </a:moveTo>
                    <a:lnTo>
                      <a:pt x="164951" y="198120"/>
                    </a:lnTo>
                    <a:lnTo>
                      <a:pt x="160798" y="201930"/>
                    </a:lnTo>
                    <a:lnTo>
                      <a:pt x="160011" y="204470"/>
                    </a:lnTo>
                    <a:lnTo>
                      <a:pt x="160011" y="208280"/>
                    </a:lnTo>
                    <a:lnTo>
                      <a:pt x="160621" y="209550"/>
                    </a:lnTo>
                    <a:lnTo>
                      <a:pt x="161637" y="210820"/>
                    </a:lnTo>
                    <a:lnTo>
                      <a:pt x="173340" y="210820"/>
                    </a:lnTo>
                    <a:lnTo>
                      <a:pt x="174032" y="209550"/>
                    </a:lnTo>
                    <a:lnTo>
                      <a:pt x="174819" y="208280"/>
                    </a:lnTo>
                    <a:lnTo>
                      <a:pt x="174819" y="204470"/>
                    </a:lnTo>
                    <a:lnTo>
                      <a:pt x="174032" y="201930"/>
                    </a:lnTo>
                    <a:lnTo>
                      <a:pt x="169930" y="198120"/>
                    </a:lnTo>
                    <a:close/>
                  </a:path>
                  <a:path w="311150" h="309880">
                    <a:moveTo>
                      <a:pt x="146371" y="170180"/>
                    </a:moveTo>
                    <a:lnTo>
                      <a:pt x="138091" y="170180"/>
                    </a:lnTo>
                    <a:lnTo>
                      <a:pt x="131220" y="176530"/>
                    </a:lnTo>
                    <a:lnTo>
                      <a:pt x="129887" y="179070"/>
                    </a:lnTo>
                    <a:lnTo>
                      <a:pt x="129887" y="186690"/>
                    </a:lnTo>
                    <a:lnTo>
                      <a:pt x="131220" y="189230"/>
                    </a:lnTo>
                    <a:lnTo>
                      <a:pt x="135805" y="194310"/>
                    </a:lnTo>
                    <a:lnTo>
                      <a:pt x="138967" y="195580"/>
                    </a:lnTo>
                    <a:lnTo>
                      <a:pt x="145482" y="195580"/>
                    </a:lnTo>
                    <a:lnTo>
                      <a:pt x="148657" y="194310"/>
                    </a:lnTo>
                    <a:lnTo>
                      <a:pt x="153242" y="189230"/>
                    </a:lnTo>
                    <a:lnTo>
                      <a:pt x="154563" y="186690"/>
                    </a:lnTo>
                    <a:lnTo>
                      <a:pt x="154563" y="179070"/>
                    </a:lnTo>
                    <a:lnTo>
                      <a:pt x="153242" y="176530"/>
                    </a:lnTo>
                    <a:lnTo>
                      <a:pt x="150969" y="173990"/>
                    </a:lnTo>
                    <a:lnTo>
                      <a:pt x="146371" y="170180"/>
                    </a:lnTo>
                    <a:close/>
                  </a:path>
                  <a:path w="311150" h="309880">
                    <a:moveTo>
                      <a:pt x="160900" y="110490"/>
                    </a:moveTo>
                    <a:lnTo>
                      <a:pt x="155960" y="110490"/>
                    </a:lnTo>
                    <a:lnTo>
                      <a:pt x="151820" y="114300"/>
                    </a:lnTo>
                    <a:lnTo>
                      <a:pt x="151019" y="116840"/>
                    </a:lnTo>
                    <a:lnTo>
                      <a:pt x="151019" y="120650"/>
                    </a:lnTo>
                    <a:lnTo>
                      <a:pt x="151820" y="121920"/>
                    </a:lnTo>
                    <a:lnTo>
                      <a:pt x="153191" y="124460"/>
                    </a:lnTo>
                    <a:lnTo>
                      <a:pt x="154563" y="125730"/>
                    </a:lnTo>
                    <a:lnTo>
                      <a:pt x="162272" y="125730"/>
                    </a:lnTo>
                    <a:lnTo>
                      <a:pt x="165040" y="121920"/>
                    </a:lnTo>
                    <a:lnTo>
                      <a:pt x="165828" y="120650"/>
                    </a:lnTo>
                    <a:lnTo>
                      <a:pt x="165828" y="116840"/>
                    </a:lnTo>
                    <a:lnTo>
                      <a:pt x="165040" y="114300"/>
                    </a:lnTo>
                    <a:lnTo>
                      <a:pt x="160900" y="110490"/>
                    </a:lnTo>
                    <a:close/>
                  </a:path>
                  <a:path w="311150" h="309880">
                    <a:moveTo>
                      <a:pt x="287474" y="73660"/>
                    </a:moveTo>
                    <a:lnTo>
                      <a:pt x="151705" y="73660"/>
                    </a:lnTo>
                    <a:lnTo>
                      <a:pt x="155909" y="77470"/>
                    </a:lnTo>
                    <a:lnTo>
                      <a:pt x="156709" y="78740"/>
                    </a:lnTo>
                    <a:lnTo>
                      <a:pt x="156709" y="82550"/>
                    </a:lnTo>
                    <a:lnTo>
                      <a:pt x="155909" y="85090"/>
                    </a:lnTo>
                    <a:lnTo>
                      <a:pt x="153128" y="87630"/>
                    </a:lnTo>
                    <a:lnTo>
                      <a:pt x="151210" y="88900"/>
                    </a:lnTo>
                    <a:lnTo>
                      <a:pt x="296126" y="88900"/>
                    </a:lnTo>
                    <a:lnTo>
                      <a:pt x="295588" y="87630"/>
                    </a:lnTo>
                    <a:lnTo>
                      <a:pt x="289137" y="76200"/>
                    </a:lnTo>
                    <a:lnTo>
                      <a:pt x="287474" y="73660"/>
                    </a:lnTo>
                    <a:close/>
                  </a:path>
                  <a:path w="311150" h="309880">
                    <a:moveTo>
                      <a:pt x="147366" y="49530"/>
                    </a:moveTo>
                    <a:lnTo>
                      <a:pt x="119409" y="49530"/>
                    </a:lnTo>
                    <a:lnTo>
                      <a:pt x="124946" y="54610"/>
                    </a:lnTo>
                    <a:lnTo>
                      <a:pt x="125975" y="57150"/>
                    </a:lnTo>
                    <a:lnTo>
                      <a:pt x="125975" y="63500"/>
                    </a:lnTo>
                    <a:lnTo>
                      <a:pt x="124946" y="66040"/>
                    </a:lnTo>
                    <a:lnTo>
                      <a:pt x="123054" y="67310"/>
                    </a:lnTo>
                    <a:lnTo>
                      <a:pt x="121238" y="68580"/>
                    </a:lnTo>
                    <a:lnTo>
                      <a:pt x="118673" y="69850"/>
                    </a:lnTo>
                    <a:lnTo>
                      <a:pt x="284981" y="69850"/>
                    </a:lnTo>
                    <a:lnTo>
                      <a:pt x="281655" y="64770"/>
                    </a:lnTo>
                    <a:lnTo>
                      <a:pt x="180166" y="64770"/>
                    </a:lnTo>
                    <a:lnTo>
                      <a:pt x="178223" y="63500"/>
                    </a:lnTo>
                    <a:lnTo>
                      <a:pt x="175467" y="60960"/>
                    </a:lnTo>
                    <a:lnTo>
                      <a:pt x="174667" y="59690"/>
                    </a:lnTo>
                    <a:lnTo>
                      <a:pt x="174667" y="55880"/>
                    </a:lnTo>
                    <a:lnTo>
                      <a:pt x="175467" y="53340"/>
                    </a:lnTo>
                    <a:lnTo>
                      <a:pt x="176847" y="52070"/>
                    </a:lnTo>
                    <a:lnTo>
                      <a:pt x="152048" y="52070"/>
                    </a:lnTo>
                    <a:lnTo>
                      <a:pt x="148899" y="50800"/>
                    </a:lnTo>
                    <a:lnTo>
                      <a:pt x="147366" y="49530"/>
                    </a:lnTo>
                    <a:close/>
                  </a:path>
                  <a:path w="311150" h="309880">
                    <a:moveTo>
                      <a:pt x="198124" y="49530"/>
                    </a:moveTo>
                    <a:lnTo>
                      <a:pt x="184547" y="49530"/>
                    </a:lnTo>
                    <a:lnTo>
                      <a:pt x="188700" y="53340"/>
                    </a:lnTo>
                    <a:lnTo>
                      <a:pt x="189475" y="55880"/>
                    </a:lnTo>
                    <a:lnTo>
                      <a:pt x="189475" y="59690"/>
                    </a:lnTo>
                    <a:lnTo>
                      <a:pt x="188700" y="60960"/>
                    </a:lnTo>
                    <a:lnTo>
                      <a:pt x="185944" y="63500"/>
                    </a:lnTo>
                    <a:lnTo>
                      <a:pt x="184001" y="64770"/>
                    </a:lnTo>
                    <a:lnTo>
                      <a:pt x="281655" y="64770"/>
                    </a:lnTo>
                    <a:lnTo>
                      <a:pt x="273185" y="54610"/>
                    </a:lnTo>
                    <a:lnTo>
                      <a:pt x="269654" y="50800"/>
                    </a:lnTo>
                    <a:lnTo>
                      <a:pt x="199521" y="50800"/>
                    </a:lnTo>
                    <a:lnTo>
                      <a:pt x="198124" y="49530"/>
                    </a:lnTo>
                    <a:close/>
                  </a:path>
                  <a:path w="311150" h="309880">
                    <a:moveTo>
                      <a:pt x="240273" y="26670"/>
                    </a:moveTo>
                    <a:lnTo>
                      <a:pt x="159401" y="26670"/>
                    </a:lnTo>
                    <a:lnTo>
                      <a:pt x="166323" y="34290"/>
                    </a:lnTo>
                    <a:lnTo>
                      <a:pt x="167656" y="36830"/>
                    </a:lnTo>
                    <a:lnTo>
                      <a:pt x="167656" y="43180"/>
                    </a:lnTo>
                    <a:lnTo>
                      <a:pt x="166323" y="46990"/>
                    </a:lnTo>
                    <a:lnTo>
                      <a:pt x="161738" y="50800"/>
                    </a:lnTo>
                    <a:lnTo>
                      <a:pt x="158563" y="52070"/>
                    </a:lnTo>
                    <a:lnTo>
                      <a:pt x="176847" y="52070"/>
                    </a:lnTo>
                    <a:lnTo>
                      <a:pt x="179607" y="49530"/>
                    </a:lnTo>
                    <a:lnTo>
                      <a:pt x="198124" y="49530"/>
                    </a:lnTo>
                    <a:lnTo>
                      <a:pt x="196790" y="48260"/>
                    </a:lnTo>
                    <a:lnTo>
                      <a:pt x="196003" y="45720"/>
                    </a:lnTo>
                    <a:lnTo>
                      <a:pt x="196003" y="41910"/>
                    </a:lnTo>
                    <a:lnTo>
                      <a:pt x="196790" y="39370"/>
                    </a:lnTo>
                    <a:lnTo>
                      <a:pt x="198124" y="38100"/>
                    </a:lnTo>
                    <a:lnTo>
                      <a:pt x="200880" y="35560"/>
                    </a:lnTo>
                    <a:lnTo>
                      <a:pt x="253451" y="35560"/>
                    </a:lnTo>
                    <a:lnTo>
                      <a:pt x="242272" y="27940"/>
                    </a:lnTo>
                    <a:lnTo>
                      <a:pt x="240273" y="26670"/>
                    </a:lnTo>
                    <a:close/>
                  </a:path>
                  <a:path w="311150" h="309880">
                    <a:moveTo>
                      <a:pt x="253451" y="35560"/>
                    </a:moveTo>
                    <a:lnTo>
                      <a:pt x="205883" y="35560"/>
                    </a:lnTo>
                    <a:lnTo>
                      <a:pt x="210024" y="39370"/>
                    </a:lnTo>
                    <a:lnTo>
                      <a:pt x="210824" y="41910"/>
                    </a:lnTo>
                    <a:lnTo>
                      <a:pt x="210824" y="45720"/>
                    </a:lnTo>
                    <a:lnTo>
                      <a:pt x="210024" y="48260"/>
                    </a:lnTo>
                    <a:lnTo>
                      <a:pt x="207255" y="50800"/>
                    </a:lnTo>
                    <a:lnTo>
                      <a:pt x="269654" y="50800"/>
                    </a:lnTo>
                    <a:lnTo>
                      <a:pt x="263770" y="44450"/>
                    </a:lnTo>
                    <a:lnTo>
                      <a:pt x="253451" y="35560"/>
                    </a:lnTo>
                    <a:close/>
                  </a:path>
                  <a:path w="311150" h="309880">
                    <a:moveTo>
                      <a:pt x="230276" y="20320"/>
                    </a:moveTo>
                    <a:lnTo>
                      <a:pt x="128210" y="20320"/>
                    </a:lnTo>
                    <a:lnTo>
                      <a:pt x="132350" y="24130"/>
                    </a:lnTo>
                    <a:lnTo>
                      <a:pt x="133151" y="26670"/>
                    </a:lnTo>
                    <a:lnTo>
                      <a:pt x="133151" y="30480"/>
                    </a:lnTo>
                    <a:lnTo>
                      <a:pt x="132350" y="33020"/>
                    </a:lnTo>
                    <a:lnTo>
                      <a:pt x="129582" y="35560"/>
                    </a:lnTo>
                    <a:lnTo>
                      <a:pt x="143634" y="35560"/>
                    </a:lnTo>
                    <a:lnTo>
                      <a:pt x="144301" y="34290"/>
                    </a:lnTo>
                    <a:lnTo>
                      <a:pt x="151210" y="26670"/>
                    </a:lnTo>
                    <a:lnTo>
                      <a:pt x="240273" y="26670"/>
                    </a:lnTo>
                    <a:lnTo>
                      <a:pt x="230276" y="20320"/>
                    </a:lnTo>
                    <a:close/>
                  </a:path>
                </a:pathLst>
              </a:custGeom>
              <a:solidFill>
                <a:srgbClr val="FFFFFF"/>
              </a:solidFill>
            </p:spPr>
            <p:txBody>
              <a:bodyPr wrap="square" lIns="0" tIns="0" rIns="0" bIns="0" rtlCol="0"/>
              <a:lstStyle/>
              <a:p>
                <a:endParaRPr/>
              </a:p>
            </p:txBody>
          </p:sp>
          <p:sp>
            <p:nvSpPr>
              <p:cNvPr id="353" name="object 72"/>
              <p:cNvSpPr/>
              <p:nvPr/>
            </p:nvSpPr>
            <p:spPr>
              <a:xfrm>
                <a:off x="4300631" y="2865235"/>
                <a:ext cx="311150" cy="311150"/>
              </a:xfrm>
              <a:custGeom>
                <a:avLst/>
                <a:gdLst/>
                <a:ahLst/>
                <a:cxnLst/>
                <a:rect l="l" t="t" r="r" b="b"/>
                <a:pathLst>
                  <a:path w="311150" h="311150">
                    <a:moveTo>
                      <a:pt x="155490" y="0"/>
                    </a:moveTo>
                    <a:lnTo>
                      <a:pt x="112593" y="5989"/>
                    </a:lnTo>
                    <a:lnTo>
                      <a:pt x="74288" y="22848"/>
                    </a:lnTo>
                    <a:lnTo>
                      <a:pt x="42238" y="48913"/>
                    </a:lnTo>
                    <a:lnTo>
                      <a:pt x="18106" y="82521"/>
                    </a:lnTo>
                    <a:lnTo>
                      <a:pt x="3555" y="122008"/>
                    </a:lnTo>
                    <a:lnTo>
                      <a:pt x="0" y="150778"/>
                    </a:lnTo>
                    <a:lnTo>
                      <a:pt x="653" y="166029"/>
                    </a:lnTo>
                    <a:lnTo>
                      <a:pt x="10132" y="208801"/>
                    </a:lnTo>
                    <a:lnTo>
                      <a:pt x="29672" y="245999"/>
                    </a:lnTo>
                    <a:lnTo>
                      <a:pt x="57624" y="276101"/>
                    </a:lnTo>
                    <a:lnTo>
                      <a:pt x="92458" y="297739"/>
                    </a:lnTo>
                    <a:lnTo>
                      <a:pt x="132565" y="309443"/>
                    </a:lnTo>
                    <a:lnTo>
                      <a:pt x="146831" y="310887"/>
                    </a:lnTo>
                    <a:lnTo>
                      <a:pt x="162504" y="310276"/>
                    </a:lnTo>
                    <a:lnTo>
                      <a:pt x="206226" y="301093"/>
                    </a:lnTo>
                    <a:lnTo>
                      <a:pt x="244007" y="282076"/>
                    </a:lnTo>
                    <a:lnTo>
                      <a:pt x="270662" y="258927"/>
                    </a:lnTo>
                    <a:lnTo>
                      <a:pt x="169155" y="258927"/>
                    </a:lnTo>
                    <a:lnTo>
                      <a:pt x="166729" y="258838"/>
                    </a:lnTo>
                    <a:lnTo>
                      <a:pt x="73613" y="229615"/>
                    </a:lnTo>
                    <a:lnTo>
                      <a:pt x="71949" y="227342"/>
                    </a:lnTo>
                    <a:lnTo>
                      <a:pt x="71949" y="94424"/>
                    </a:lnTo>
                    <a:lnTo>
                      <a:pt x="72825" y="92659"/>
                    </a:lnTo>
                    <a:lnTo>
                      <a:pt x="75861" y="90424"/>
                    </a:lnTo>
                    <a:lnTo>
                      <a:pt x="77816" y="90093"/>
                    </a:lnTo>
                    <a:lnTo>
                      <a:pt x="145877" y="90093"/>
                    </a:lnTo>
                    <a:lnTo>
                      <a:pt x="145724" y="89038"/>
                    </a:lnTo>
                    <a:lnTo>
                      <a:pt x="145266" y="87642"/>
                    </a:lnTo>
                    <a:lnTo>
                      <a:pt x="109058" y="87642"/>
                    </a:lnTo>
                    <a:lnTo>
                      <a:pt x="98175" y="84099"/>
                    </a:lnTo>
                    <a:lnTo>
                      <a:pt x="100720" y="72226"/>
                    </a:lnTo>
                    <a:lnTo>
                      <a:pt x="107523" y="59949"/>
                    </a:lnTo>
                    <a:lnTo>
                      <a:pt x="119661" y="52113"/>
                    </a:lnTo>
                    <a:lnTo>
                      <a:pt x="126089" y="51308"/>
                    </a:lnTo>
                    <a:lnTo>
                      <a:pt x="152418" y="51308"/>
                    </a:lnTo>
                    <a:lnTo>
                      <a:pt x="155416" y="47109"/>
                    </a:lnTo>
                    <a:lnTo>
                      <a:pt x="161878" y="42443"/>
                    </a:lnTo>
                    <a:lnTo>
                      <a:pt x="260663" y="42443"/>
                    </a:lnTo>
                    <a:lnTo>
                      <a:pt x="255750" y="37694"/>
                    </a:lnTo>
                    <a:lnTo>
                      <a:pt x="222286" y="15293"/>
                    </a:lnTo>
                    <a:lnTo>
                      <a:pt x="183625" y="2554"/>
                    </a:lnTo>
                    <a:lnTo>
                      <a:pt x="169840" y="655"/>
                    </a:lnTo>
                    <a:lnTo>
                      <a:pt x="155490" y="0"/>
                    </a:lnTo>
                    <a:close/>
                  </a:path>
                  <a:path w="311150" h="311150">
                    <a:moveTo>
                      <a:pt x="145877" y="90093"/>
                    </a:moveTo>
                    <a:lnTo>
                      <a:pt x="77816" y="90093"/>
                    </a:lnTo>
                    <a:lnTo>
                      <a:pt x="172139" y="119710"/>
                    </a:lnTo>
                    <a:lnTo>
                      <a:pt x="173741" y="121881"/>
                    </a:lnTo>
                    <a:lnTo>
                      <a:pt x="173816" y="254889"/>
                    </a:lnTo>
                    <a:lnTo>
                      <a:pt x="172927" y="256667"/>
                    </a:lnTo>
                    <a:lnTo>
                      <a:pt x="170374" y="258546"/>
                    </a:lnTo>
                    <a:lnTo>
                      <a:pt x="169155" y="258927"/>
                    </a:lnTo>
                    <a:lnTo>
                      <a:pt x="187075" y="258927"/>
                    </a:lnTo>
                    <a:lnTo>
                      <a:pt x="186071" y="258673"/>
                    </a:lnTo>
                    <a:lnTo>
                      <a:pt x="183303" y="257136"/>
                    </a:lnTo>
                    <a:lnTo>
                      <a:pt x="182147" y="255168"/>
                    </a:lnTo>
                    <a:lnTo>
                      <a:pt x="182147" y="121881"/>
                    </a:lnTo>
                    <a:lnTo>
                      <a:pt x="183963" y="119519"/>
                    </a:lnTo>
                    <a:lnTo>
                      <a:pt x="225987" y="108585"/>
                    </a:lnTo>
                    <a:lnTo>
                      <a:pt x="301610" y="108585"/>
                    </a:lnTo>
                    <a:lnTo>
                      <a:pt x="301115" y="106877"/>
                    </a:lnTo>
                    <a:lnTo>
                      <a:pt x="299958" y="103873"/>
                    </a:lnTo>
                    <a:lnTo>
                      <a:pt x="158754" y="103873"/>
                    </a:lnTo>
                    <a:lnTo>
                      <a:pt x="147336" y="100152"/>
                    </a:lnTo>
                    <a:lnTo>
                      <a:pt x="145877" y="90093"/>
                    </a:lnTo>
                    <a:close/>
                  </a:path>
                  <a:path w="311150" h="311150">
                    <a:moveTo>
                      <a:pt x="210709" y="245999"/>
                    </a:moveTo>
                    <a:lnTo>
                      <a:pt x="190199" y="258635"/>
                    </a:lnTo>
                    <a:lnTo>
                      <a:pt x="189119" y="258927"/>
                    </a:lnTo>
                    <a:lnTo>
                      <a:pt x="270662" y="258927"/>
                    </a:lnTo>
                    <a:lnTo>
                      <a:pt x="274566" y="254760"/>
                    </a:lnTo>
                    <a:lnTo>
                      <a:pt x="278798" y="249351"/>
                    </a:lnTo>
                    <a:lnTo>
                      <a:pt x="226203" y="249351"/>
                    </a:lnTo>
                    <a:lnTo>
                      <a:pt x="210709" y="245999"/>
                    </a:lnTo>
                    <a:close/>
                  </a:path>
                  <a:path w="311150" h="311150">
                    <a:moveTo>
                      <a:pt x="301610" y="108585"/>
                    </a:moveTo>
                    <a:lnTo>
                      <a:pt x="225987" y="108585"/>
                    </a:lnTo>
                    <a:lnTo>
                      <a:pt x="227880" y="108953"/>
                    </a:lnTo>
                    <a:lnTo>
                      <a:pt x="230788" y="111188"/>
                    </a:lnTo>
                    <a:lnTo>
                      <a:pt x="231613" y="112915"/>
                    </a:lnTo>
                    <a:lnTo>
                      <a:pt x="231613" y="244995"/>
                    </a:lnTo>
                    <a:lnTo>
                      <a:pt x="230813" y="246684"/>
                    </a:lnTo>
                    <a:lnTo>
                      <a:pt x="228032" y="248932"/>
                    </a:lnTo>
                    <a:lnTo>
                      <a:pt x="226203" y="249351"/>
                    </a:lnTo>
                    <a:lnTo>
                      <a:pt x="278798" y="249351"/>
                    </a:lnTo>
                    <a:lnTo>
                      <a:pt x="301866" y="208078"/>
                    </a:lnTo>
                    <a:lnTo>
                      <a:pt x="310598" y="167360"/>
                    </a:lnTo>
                    <a:lnTo>
                      <a:pt x="310032" y="151354"/>
                    </a:lnTo>
                    <a:lnTo>
                      <a:pt x="308227" y="135910"/>
                    </a:lnTo>
                    <a:lnTo>
                      <a:pt x="305236" y="121070"/>
                    </a:lnTo>
                    <a:lnTo>
                      <a:pt x="301610" y="108585"/>
                    </a:lnTo>
                    <a:close/>
                  </a:path>
                  <a:path w="311150" h="311150">
                    <a:moveTo>
                      <a:pt x="152418" y="51308"/>
                    </a:moveTo>
                    <a:lnTo>
                      <a:pt x="126089" y="51308"/>
                    </a:lnTo>
                    <a:lnTo>
                      <a:pt x="142144" y="56861"/>
                    </a:lnTo>
                    <a:lnTo>
                      <a:pt x="151957" y="69964"/>
                    </a:lnTo>
                    <a:lnTo>
                      <a:pt x="157059" y="85286"/>
                    </a:lnTo>
                    <a:lnTo>
                      <a:pt x="158978" y="97493"/>
                    </a:lnTo>
                    <a:lnTo>
                      <a:pt x="159287" y="102273"/>
                    </a:lnTo>
                    <a:lnTo>
                      <a:pt x="159084" y="103111"/>
                    </a:lnTo>
                    <a:lnTo>
                      <a:pt x="158754" y="103873"/>
                    </a:lnTo>
                    <a:lnTo>
                      <a:pt x="299958" y="103873"/>
                    </a:lnTo>
                    <a:lnTo>
                      <a:pt x="296152" y="93980"/>
                    </a:lnTo>
                    <a:lnTo>
                      <a:pt x="204156" y="93980"/>
                    </a:lnTo>
                    <a:lnTo>
                      <a:pt x="192383" y="90131"/>
                    </a:lnTo>
                    <a:lnTo>
                      <a:pt x="190471" y="78270"/>
                    </a:lnTo>
                    <a:lnTo>
                      <a:pt x="185248" y="63922"/>
                    </a:lnTo>
                    <a:lnTo>
                      <a:pt x="184231" y="63004"/>
                    </a:lnTo>
                    <a:lnTo>
                      <a:pt x="158817" y="63004"/>
                    </a:lnTo>
                    <a:lnTo>
                      <a:pt x="156722" y="59309"/>
                    </a:lnTo>
                    <a:lnTo>
                      <a:pt x="154156" y="55930"/>
                    </a:lnTo>
                    <a:lnTo>
                      <a:pt x="151019" y="53276"/>
                    </a:lnTo>
                    <a:lnTo>
                      <a:pt x="152418" y="51308"/>
                    </a:lnTo>
                    <a:close/>
                  </a:path>
                  <a:path w="311150" h="311150">
                    <a:moveTo>
                      <a:pt x="260663" y="42443"/>
                    </a:moveTo>
                    <a:lnTo>
                      <a:pt x="171250" y="42443"/>
                    </a:lnTo>
                    <a:lnTo>
                      <a:pt x="187307" y="48000"/>
                    </a:lnTo>
                    <a:lnTo>
                      <a:pt x="197118" y="61112"/>
                    </a:lnTo>
                    <a:lnTo>
                      <a:pt x="202214" y="76437"/>
                    </a:lnTo>
                    <a:lnTo>
                      <a:pt x="204128" y="88636"/>
                    </a:lnTo>
                    <a:lnTo>
                      <a:pt x="204226" y="90093"/>
                    </a:lnTo>
                    <a:lnTo>
                      <a:pt x="204300" y="93374"/>
                    </a:lnTo>
                    <a:lnTo>
                      <a:pt x="204156" y="93980"/>
                    </a:lnTo>
                    <a:lnTo>
                      <a:pt x="296152" y="93980"/>
                    </a:lnTo>
                    <a:lnTo>
                      <a:pt x="274434" y="57428"/>
                    </a:lnTo>
                    <a:lnTo>
                      <a:pt x="265491" y="47109"/>
                    </a:lnTo>
                    <a:lnTo>
                      <a:pt x="260663" y="42443"/>
                    </a:lnTo>
                    <a:close/>
                  </a:path>
                  <a:path w="311150" h="311150">
                    <a:moveTo>
                      <a:pt x="131144" y="64086"/>
                    </a:moveTo>
                    <a:lnTo>
                      <a:pt x="115168" y="71191"/>
                    </a:lnTo>
                    <a:lnTo>
                      <a:pt x="110243" y="82974"/>
                    </a:lnTo>
                    <a:lnTo>
                      <a:pt x="109884" y="86017"/>
                    </a:lnTo>
                    <a:lnTo>
                      <a:pt x="109516" y="86880"/>
                    </a:lnTo>
                    <a:lnTo>
                      <a:pt x="109058" y="87642"/>
                    </a:lnTo>
                    <a:lnTo>
                      <a:pt x="145266" y="87642"/>
                    </a:lnTo>
                    <a:lnTo>
                      <a:pt x="140883" y="74276"/>
                    </a:lnTo>
                    <a:lnTo>
                      <a:pt x="131144" y="64086"/>
                    </a:lnTo>
                    <a:close/>
                  </a:path>
                  <a:path w="311150" h="311150">
                    <a:moveTo>
                      <a:pt x="171250" y="54254"/>
                    </a:moveTo>
                    <a:lnTo>
                      <a:pt x="165040" y="54254"/>
                    </a:lnTo>
                    <a:lnTo>
                      <a:pt x="161179" y="58356"/>
                    </a:lnTo>
                    <a:lnTo>
                      <a:pt x="158817" y="63004"/>
                    </a:lnTo>
                    <a:lnTo>
                      <a:pt x="184231" y="63004"/>
                    </a:lnTo>
                    <a:lnTo>
                      <a:pt x="175146" y="54813"/>
                    </a:lnTo>
                    <a:lnTo>
                      <a:pt x="171250" y="54254"/>
                    </a:lnTo>
                    <a:close/>
                  </a:path>
                </a:pathLst>
              </a:custGeom>
              <a:solidFill>
                <a:srgbClr val="FFFFFF"/>
              </a:solidFill>
            </p:spPr>
            <p:txBody>
              <a:bodyPr wrap="square" lIns="0" tIns="0" rIns="0" bIns="0" rtlCol="0"/>
              <a:lstStyle/>
              <a:p>
                <a:endParaRPr/>
              </a:p>
            </p:txBody>
          </p:sp>
          <p:sp>
            <p:nvSpPr>
              <p:cNvPr id="354" name="object 73"/>
              <p:cNvSpPr/>
              <p:nvPr/>
            </p:nvSpPr>
            <p:spPr>
              <a:xfrm>
                <a:off x="1084897" y="2865326"/>
                <a:ext cx="311150" cy="311150"/>
              </a:xfrm>
              <a:custGeom>
                <a:avLst/>
                <a:gdLst/>
                <a:ahLst/>
                <a:cxnLst/>
                <a:rect l="l" t="t" r="r" b="b"/>
                <a:pathLst>
                  <a:path w="311150" h="311150">
                    <a:moveTo>
                      <a:pt x="160102" y="0"/>
                    </a:moveTo>
                    <a:lnTo>
                      <a:pt x="115790" y="5779"/>
                    </a:lnTo>
                    <a:lnTo>
                      <a:pt x="76593" y="22131"/>
                    </a:lnTo>
                    <a:lnTo>
                      <a:pt x="43955" y="47464"/>
                    </a:lnTo>
                    <a:lnTo>
                      <a:pt x="19325" y="80189"/>
                    </a:lnTo>
                    <a:lnTo>
                      <a:pt x="4150" y="118715"/>
                    </a:lnTo>
                    <a:lnTo>
                      <a:pt x="0" y="146836"/>
                    </a:lnTo>
                    <a:lnTo>
                      <a:pt x="610" y="162507"/>
                    </a:lnTo>
                    <a:lnTo>
                      <a:pt x="9796" y="206223"/>
                    </a:lnTo>
                    <a:lnTo>
                      <a:pt x="28816" y="244000"/>
                    </a:lnTo>
                    <a:lnTo>
                      <a:pt x="56137" y="274557"/>
                    </a:lnTo>
                    <a:lnTo>
                      <a:pt x="90224" y="296613"/>
                    </a:lnTo>
                    <a:lnTo>
                      <a:pt x="129542" y="308889"/>
                    </a:lnTo>
                    <a:lnTo>
                      <a:pt x="143545" y="310586"/>
                    </a:lnTo>
                    <a:lnTo>
                      <a:pt x="159550" y="310021"/>
                    </a:lnTo>
                    <a:lnTo>
                      <a:pt x="204027" y="301102"/>
                    </a:lnTo>
                    <a:lnTo>
                      <a:pt x="242295" y="282508"/>
                    </a:lnTo>
                    <a:lnTo>
                      <a:pt x="273204" y="255732"/>
                    </a:lnTo>
                    <a:lnTo>
                      <a:pt x="295602" y="222265"/>
                    </a:lnTo>
                    <a:lnTo>
                      <a:pt x="308336" y="183600"/>
                    </a:lnTo>
                    <a:lnTo>
                      <a:pt x="310888" y="155478"/>
                    </a:lnTo>
                    <a:lnTo>
                      <a:pt x="310202" y="140772"/>
                    </a:lnTo>
                    <a:lnTo>
                      <a:pt x="300404" y="99223"/>
                    </a:lnTo>
                    <a:lnTo>
                      <a:pt x="280292" y="62819"/>
                    </a:lnTo>
                    <a:lnTo>
                      <a:pt x="251526" y="33224"/>
                    </a:lnTo>
                    <a:lnTo>
                      <a:pt x="215772" y="12103"/>
                    </a:lnTo>
                    <a:lnTo>
                      <a:pt x="174692" y="1120"/>
                    </a:lnTo>
                    <a:lnTo>
                      <a:pt x="160102" y="0"/>
                    </a:lnTo>
                    <a:close/>
                  </a:path>
                </a:pathLst>
              </a:custGeom>
              <a:solidFill>
                <a:srgbClr val="FFFFFF"/>
              </a:solidFill>
            </p:spPr>
            <p:txBody>
              <a:bodyPr wrap="square" lIns="0" tIns="0" rIns="0" bIns="0" rtlCol="0"/>
              <a:lstStyle/>
              <a:p>
                <a:endParaRPr/>
              </a:p>
            </p:txBody>
          </p:sp>
          <p:sp>
            <p:nvSpPr>
              <p:cNvPr id="355" name="object 74"/>
              <p:cNvSpPr/>
              <p:nvPr/>
            </p:nvSpPr>
            <p:spPr>
              <a:xfrm>
                <a:off x="1115606" y="2932454"/>
                <a:ext cx="249554" cy="149860"/>
              </a:xfrm>
              <a:custGeom>
                <a:avLst/>
                <a:gdLst/>
                <a:ahLst/>
                <a:cxnLst/>
                <a:rect l="l" t="t" r="r" b="b"/>
                <a:pathLst>
                  <a:path w="249555" h="149860">
                    <a:moveTo>
                      <a:pt x="159524" y="0"/>
                    </a:moveTo>
                    <a:lnTo>
                      <a:pt x="89725" y="0"/>
                    </a:lnTo>
                    <a:lnTo>
                      <a:pt x="87236" y="2501"/>
                    </a:lnTo>
                    <a:lnTo>
                      <a:pt x="84747" y="3733"/>
                    </a:lnTo>
                    <a:lnTo>
                      <a:pt x="83502" y="6235"/>
                    </a:lnTo>
                    <a:lnTo>
                      <a:pt x="64808" y="57340"/>
                    </a:lnTo>
                    <a:lnTo>
                      <a:pt x="64808" y="62318"/>
                    </a:lnTo>
                    <a:lnTo>
                      <a:pt x="66065" y="66040"/>
                    </a:lnTo>
                    <a:lnTo>
                      <a:pt x="69799" y="69799"/>
                    </a:lnTo>
                    <a:lnTo>
                      <a:pt x="74777" y="71031"/>
                    </a:lnTo>
                    <a:lnTo>
                      <a:pt x="175729" y="71031"/>
                    </a:lnTo>
                    <a:lnTo>
                      <a:pt x="179463" y="69799"/>
                    </a:lnTo>
                    <a:lnTo>
                      <a:pt x="183197" y="66040"/>
                    </a:lnTo>
                    <a:lnTo>
                      <a:pt x="184442" y="62318"/>
                    </a:lnTo>
                    <a:lnTo>
                      <a:pt x="184442" y="57340"/>
                    </a:lnTo>
                    <a:lnTo>
                      <a:pt x="179875" y="44856"/>
                    </a:lnTo>
                    <a:lnTo>
                      <a:pt x="79768" y="44856"/>
                    </a:lnTo>
                    <a:lnTo>
                      <a:pt x="93472" y="9969"/>
                    </a:lnTo>
                    <a:lnTo>
                      <a:pt x="167113" y="9969"/>
                    </a:lnTo>
                    <a:lnTo>
                      <a:pt x="165747" y="6235"/>
                    </a:lnTo>
                    <a:lnTo>
                      <a:pt x="164503" y="3733"/>
                    </a:lnTo>
                    <a:lnTo>
                      <a:pt x="162013" y="2501"/>
                    </a:lnTo>
                    <a:lnTo>
                      <a:pt x="159524" y="0"/>
                    </a:lnTo>
                    <a:close/>
                  </a:path>
                  <a:path w="249555" h="149860">
                    <a:moveTo>
                      <a:pt x="167113" y="9969"/>
                    </a:moveTo>
                    <a:lnTo>
                      <a:pt x="155778" y="9969"/>
                    </a:lnTo>
                    <a:lnTo>
                      <a:pt x="145821" y="19951"/>
                    </a:lnTo>
                    <a:lnTo>
                      <a:pt x="99707" y="19951"/>
                    </a:lnTo>
                    <a:lnTo>
                      <a:pt x="90982" y="44856"/>
                    </a:lnTo>
                    <a:lnTo>
                      <a:pt x="179875" y="44856"/>
                    </a:lnTo>
                    <a:lnTo>
                      <a:pt x="167113" y="9969"/>
                    </a:lnTo>
                    <a:close/>
                  </a:path>
                  <a:path w="249555" h="149860">
                    <a:moveTo>
                      <a:pt x="94716" y="78511"/>
                    </a:moveTo>
                    <a:lnTo>
                      <a:pt x="26174" y="78511"/>
                    </a:lnTo>
                    <a:lnTo>
                      <a:pt x="22440" y="81000"/>
                    </a:lnTo>
                    <a:lnTo>
                      <a:pt x="18694" y="84747"/>
                    </a:lnTo>
                    <a:lnTo>
                      <a:pt x="0" y="135851"/>
                    </a:lnTo>
                    <a:lnTo>
                      <a:pt x="0" y="140830"/>
                    </a:lnTo>
                    <a:lnTo>
                      <a:pt x="1244" y="144564"/>
                    </a:lnTo>
                    <a:lnTo>
                      <a:pt x="4991" y="148297"/>
                    </a:lnTo>
                    <a:lnTo>
                      <a:pt x="9982" y="149555"/>
                    </a:lnTo>
                    <a:lnTo>
                      <a:pt x="110921" y="149555"/>
                    </a:lnTo>
                    <a:lnTo>
                      <a:pt x="114668" y="148297"/>
                    </a:lnTo>
                    <a:lnTo>
                      <a:pt x="118402" y="144564"/>
                    </a:lnTo>
                    <a:lnTo>
                      <a:pt x="120878" y="140830"/>
                    </a:lnTo>
                    <a:lnTo>
                      <a:pt x="119646" y="135851"/>
                    </a:lnTo>
                    <a:lnTo>
                      <a:pt x="115076" y="123367"/>
                    </a:lnTo>
                    <a:lnTo>
                      <a:pt x="16205" y="123367"/>
                    </a:lnTo>
                    <a:lnTo>
                      <a:pt x="28663" y="88480"/>
                    </a:lnTo>
                    <a:lnTo>
                      <a:pt x="102306" y="88480"/>
                    </a:lnTo>
                    <a:lnTo>
                      <a:pt x="100939" y="84747"/>
                    </a:lnTo>
                    <a:lnTo>
                      <a:pt x="99707" y="82245"/>
                    </a:lnTo>
                    <a:lnTo>
                      <a:pt x="97218" y="81000"/>
                    </a:lnTo>
                    <a:lnTo>
                      <a:pt x="94716" y="78511"/>
                    </a:lnTo>
                    <a:close/>
                  </a:path>
                  <a:path w="249555" h="149860">
                    <a:moveTo>
                      <a:pt x="102306" y="88480"/>
                    </a:moveTo>
                    <a:lnTo>
                      <a:pt x="90982" y="88480"/>
                    </a:lnTo>
                    <a:lnTo>
                      <a:pt x="82257" y="98450"/>
                    </a:lnTo>
                    <a:lnTo>
                      <a:pt x="34886" y="98450"/>
                    </a:lnTo>
                    <a:lnTo>
                      <a:pt x="26174" y="123367"/>
                    </a:lnTo>
                    <a:lnTo>
                      <a:pt x="115076" y="123367"/>
                    </a:lnTo>
                    <a:lnTo>
                      <a:pt x="102306" y="88480"/>
                    </a:lnTo>
                    <a:close/>
                  </a:path>
                  <a:path w="249555" h="149860">
                    <a:moveTo>
                      <a:pt x="223088" y="78511"/>
                    </a:moveTo>
                    <a:lnTo>
                      <a:pt x="154520" y="78511"/>
                    </a:lnTo>
                    <a:lnTo>
                      <a:pt x="152057" y="81000"/>
                    </a:lnTo>
                    <a:lnTo>
                      <a:pt x="149542" y="82245"/>
                    </a:lnTo>
                    <a:lnTo>
                      <a:pt x="148310" y="84747"/>
                    </a:lnTo>
                    <a:lnTo>
                      <a:pt x="129616" y="135851"/>
                    </a:lnTo>
                    <a:lnTo>
                      <a:pt x="128358" y="140830"/>
                    </a:lnTo>
                    <a:lnTo>
                      <a:pt x="130860" y="144564"/>
                    </a:lnTo>
                    <a:lnTo>
                      <a:pt x="134594" y="148297"/>
                    </a:lnTo>
                    <a:lnTo>
                      <a:pt x="138328" y="149555"/>
                    </a:lnTo>
                    <a:lnTo>
                      <a:pt x="239280" y="149555"/>
                    </a:lnTo>
                    <a:lnTo>
                      <a:pt x="244259" y="148297"/>
                    </a:lnTo>
                    <a:lnTo>
                      <a:pt x="248005" y="144564"/>
                    </a:lnTo>
                    <a:lnTo>
                      <a:pt x="249237" y="140830"/>
                    </a:lnTo>
                    <a:lnTo>
                      <a:pt x="249237" y="135851"/>
                    </a:lnTo>
                    <a:lnTo>
                      <a:pt x="244670" y="123367"/>
                    </a:lnTo>
                    <a:lnTo>
                      <a:pt x="144564" y="123367"/>
                    </a:lnTo>
                    <a:lnTo>
                      <a:pt x="157035" y="88480"/>
                    </a:lnTo>
                    <a:lnTo>
                      <a:pt x="231908" y="88480"/>
                    </a:lnTo>
                    <a:lnTo>
                      <a:pt x="230543" y="84747"/>
                    </a:lnTo>
                    <a:lnTo>
                      <a:pt x="226809" y="81000"/>
                    </a:lnTo>
                    <a:lnTo>
                      <a:pt x="223088" y="78511"/>
                    </a:lnTo>
                    <a:close/>
                  </a:path>
                  <a:path w="249555" h="149860">
                    <a:moveTo>
                      <a:pt x="231908" y="88480"/>
                    </a:moveTo>
                    <a:lnTo>
                      <a:pt x="220573" y="88480"/>
                    </a:lnTo>
                    <a:lnTo>
                      <a:pt x="210616" y="98450"/>
                    </a:lnTo>
                    <a:lnTo>
                      <a:pt x="164503" y="98450"/>
                    </a:lnTo>
                    <a:lnTo>
                      <a:pt x="155778" y="123367"/>
                    </a:lnTo>
                    <a:lnTo>
                      <a:pt x="244670" y="123367"/>
                    </a:lnTo>
                    <a:lnTo>
                      <a:pt x="231908" y="88480"/>
                    </a:lnTo>
                    <a:close/>
                  </a:path>
                </a:pathLst>
              </a:custGeom>
              <a:solidFill>
                <a:srgbClr val="FF5F00"/>
              </a:solidFill>
            </p:spPr>
            <p:txBody>
              <a:bodyPr wrap="square" lIns="0" tIns="0" rIns="0" bIns="0" rtlCol="0"/>
              <a:lstStyle/>
              <a:p>
                <a:endParaRPr/>
              </a:p>
            </p:txBody>
          </p:sp>
          <p:sp>
            <p:nvSpPr>
              <p:cNvPr id="356" name="object 75"/>
              <p:cNvSpPr/>
              <p:nvPr/>
            </p:nvSpPr>
            <p:spPr>
              <a:xfrm>
                <a:off x="625479" y="2865235"/>
                <a:ext cx="311150" cy="311150"/>
              </a:xfrm>
              <a:custGeom>
                <a:avLst/>
                <a:gdLst/>
                <a:ahLst/>
                <a:cxnLst/>
                <a:rect l="l" t="t" r="r" b="b"/>
                <a:pathLst>
                  <a:path w="311150" h="311150">
                    <a:moveTo>
                      <a:pt x="155464" y="0"/>
                    </a:moveTo>
                    <a:lnTo>
                      <a:pt x="112568" y="5990"/>
                    </a:lnTo>
                    <a:lnTo>
                      <a:pt x="74263" y="22851"/>
                    </a:lnTo>
                    <a:lnTo>
                      <a:pt x="42213" y="48918"/>
                    </a:lnTo>
                    <a:lnTo>
                      <a:pt x="18080" y="82527"/>
                    </a:lnTo>
                    <a:lnTo>
                      <a:pt x="3530" y="122012"/>
                    </a:lnTo>
                    <a:lnTo>
                      <a:pt x="0" y="151365"/>
                    </a:lnTo>
                    <a:lnTo>
                      <a:pt x="598" y="165328"/>
                    </a:lnTo>
                    <a:lnTo>
                      <a:pt x="10107" y="208801"/>
                    </a:lnTo>
                    <a:lnTo>
                      <a:pt x="29627" y="245973"/>
                    </a:lnTo>
                    <a:lnTo>
                      <a:pt x="57599" y="276101"/>
                    </a:lnTo>
                    <a:lnTo>
                      <a:pt x="92434" y="297740"/>
                    </a:lnTo>
                    <a:lnTo>
                      <a:pt x="132540" y="309443"/>
                    </a:lnTo>
                    <a:lnTo>
                      <a:pt x="146806" y="310887"/>
                    </a:lnTo>
                    <a:lnTo>
                      <a:pt x="162479" y="310277"/>
                    </a:lnTo>
                    <a:lnTo>
                      <a:pt x="206201" y="301094"/>
                    </a:lnTo>
                    <a:lnTo>
                      <a:pt x="243983" y="282079"/>
                    </a:lnTo>
                    <a:lnTo>
                      <a:pt x="264902" y="264998"/>
                    </a:lnTo>
                    <a:lnTo>
                      <a:pt x="209579" y="264998"/>
                    </a:lnTo>
                    <a:lnTo>
                      <a:pt x="195967" y="261357"/>
                    </a:lnTo>
                    <a:lnTo>
                      <a:pt x="186217" y="251774"/>
                    </a:lnTo>
                    <a:lnTo>
                      <a:pt x="182342" y="238254"/>
                    </a:lnTo>
                    <a:lnTo>
                      <a:pt x="185920" y="224413"/>
                    </a:lnTo>
                    <a:lnTo>
                      <a:pt x="187845" y="222402"/>
                    </a:lnTo>
                    <a:lnTo>
                      <a:pt x="64558" y="222402"/>
                    </a:lnTo>
                    <a:lnTo>
                      <a:pt x="51459" y="217784"/>
                    </a:lnTo>
                    <a:lnTo>
                      <a:pt x="44216" y="206206"/>
                    </a:lnTo>
                    <a:lnTo>
                      <a:pt x="47493" y="190818"/>
                    </a:lnTo>
                    <a:lnTo>
                      <a:pt x="56823" y="182227"/>
                    </a:lnTo>
                    <a:lnTo>
                      <a:pt x="67403" y="180682"/>
                    </a:lnTo>
                    <a:lnTo>
                      <a:pt x="87677" y="180682"/>
                    </a:lnTo>
                    <a:lnTo>
                      <a:pt x="122381" y="159715"/>
                    </a:lnTo>
                    <a:lnTo>
                      <a:pt x="132023" y="159715"/>
                    </a:lnTo>
                    <a:lnTo>
                      <a:pt x="127486" y="149364"/>
                    </a:lnTo>
                    <a:lnTo>
                      <a:pt x="127379" y="139458"/>
                    </a:lnTo>
                    <a:lnTo>
                      <a:pt x="127420" y="131998"/>
                    </a:lnTo>
                    <a:lnTo>
                      <a:pt x="129497" y="122735"/>
                    </a:lnTo>
                    <a:lnTo>
                      <a:pt x="159277" y="122735"/>
                    </a:lnTo>
                    <a:lnTo>
                      <a:pt x="160670" y="120091"/>
                    </a:lnTo>
                    <a:lnTo>
                      <a:pt x="145020" y="120078"/>
                    </a:lnTo>
                    <a:lnTo>
                      <a:pt x="143323" y="119367"/>
                    </a:lnTo>
                    <a:lnTo>
                      <a:pt x="137494" y="112623"/>
                    </a:lnTo>
                    <a:lnTo>
                      <a:pt x="140961" y="110350"/>
                    </a:lnTo>
                    <a:lnTo>
                      <a:pt x="143426" y="108204"/>
                    </a:lnTo>
                    <a:lnTo>
                      <a:pt x="123453" y="108204"/>
                    </a:lnTo>
                    <a:lnTo>
                      <a:pt x="105931" y="107094"/>
                    </a:lnTo>
                    <a:lnTo>
                      <a:pt x="92427" y="101995"/>
                    </a:lnTo>
                    <a:lnTo>
                      <a:pt x="83019" y="93707"/>
                    </a:lnTo>
                    <a:lnTo>
                      <a:pt x="77782" y="83029"/>
                    </a:lnTo>
                    <a:lnTo>
                      <a:pt x="79358" y="66057"/>
                    </a:lnTo>
                    <a:lnTo>
                      <a:pt x="85030" y="52925"/>
                    </a:lnTo>
                    <a:lnTo>
                      <a:pt x="93950" y="43850"/>
                    </a:lnTo>
                    <a:lnTo>
                      <a:pt x="105275" y="39046"/>
                    </a:lnTo>
                    <a:lnTo>
                      <a:pt x="112488" y="38303"/>
                    </a:lnTo>
                    <a:lnTo>
                      <a:pt x="256355" y="38303"/>
                    </a:lnTo>
                    <a:lnTo>
                      <a:pt x="255737" y="37705"/>
                    </a:lnTo>
                    <a:lnTo>
                      <a:pt x="222275" y="15300"/>
                    </a:lnTo>
                    <a:lnTo>
                      <a:pt x="183615" y="2558"/>
                    </a:lnTo>
                    <a:lnTo>
                      <a:pt x="169832" y="657"/>
                    </a:lnTo>
                    <a:lnTo>
                      <a:pt x="155464" y="0"/>
                    </a:lnTo>
                    <a:close/>
                  </a:path>
                  <a:path w="311150" h="311150">
                    <a:moveTo>
                      <a:pt x="300827" y="210542"/>
                    </a:moveTo>
                    <a:lnTo>
                      <a:pt x="208686" y="210542"/>
                    </a:lnTo>
                    <a:lnTo>
                      <a:pt x="222724" y="214064"/>
                    </a:lnTo>
                    <a:lnTo>
                      <a:pt x="232664" y="223374"/>
                    </a:lnTo>
                    <a:lnTo>
                      <a:pt x="236782" y="236549"/>
                    </a:lnTo>
                    <a:lnTo>
                      <a:pt x="233315" y="250731"/>
                    </a:lnTo>
                    <a:lnTo>
                      <a:pt x="224114" y="260745"/>
                    </a:lnTo>
                    <a:lnTo>
                      <a:pt x="211056" y="264958"/>
                    </a:lnTo>
                    <a:lnTo>
                      <a:pt x="209579" y="264998"/>
                    </a:lnTo>
                    <a:lnTo>
                      <a:pt x="264902" y="264998"/>
                    </a:lnTo>
                    <a:lnTo>
                      <a:pt x="290276" y="232701"/>
                    </a:lnTo>
                    <a:lnTo>
                      <a:pt x="296606" y="220683"/>
                    </a:lnTo>
                    <a:lnTo>
                      <a:pt x="300827" y="210542"/>
                    </a:lnTo>
                    <a:close/>
                  </a:path>
                  <a:path w="311150" h="311150">
                    <a:moveTo>
                      <a:pt x="87677" y="180682"/>
                    </a:moveTo>
                    <a:lnTo>
                      <a:pt x="67403" y="180682"/>
                    </a:lnTo>
                    <a:lnTo>
                      <a:pt x="70108" y="181254"/>
                    </a:lnTo>
                    <a:lnTo>
                      <a:pt x="72584" y="182295"/>
                    </a:lnTo>
                    <a:lnTo>
                      <a:pt x="70984" y="186753"/>
                    </a:lnTo>
                    <a:lnTo>
                      <a:pt x="71251" y="191858"/>
                    </a:lnTo>
                    <a:lnTo>
                      <a:pt x="76445" y="200469"/>
                    </a:lnTo>
                    <a:lnTo>
                      <a:pt x="80674" y="203009"/>
                    </a:lnTo>
                    <a:lnTo>
                      <a:pt x="85195" y="203771"/>
                    </a:lnTo>
                    <a:lnTo>
                      <a:pt x="79416" y="216108"/>
                    </a:lnTo>
                    <a:lnTo>
                      <a:pt x="67301" y="222222"/>
                    </a:lnTo>
                    <a:lnTo>
                      <a:pt x="64558" y="222402"/>
                    </a:lnTo>
                    <a:lnTo>
                      <a:pt x="187845" y="222402"/>
                    </a:lnTo>
                    <a:lnTo>
                      <a:pt x="195356" y="214555"/>
                    </a:lnTo>
                    <a:lnTo>
                      <a:pt x="208686" y="210542"/>
                    </a:lnTo>
                    <a:lnTo>
                      <a:pt x="300827" y="210542"/>
                    </a:lnTo>
                    <a:lnTo>
                      <a:pt x="301849" y="208085"/>
                    </a:lnTo>
                    <a:lnTo>
                      <a:pt x="302325" y="206565"/>
                    </a:lnTo>
                    <a:lnTo>
                      <a:pt x="189958" y="206565"/>
                    </a:lnTo>
                    <a:lnTo>
                      <a:pt x="184732" y="193967"/>
                    </a:lnTo>
                    <a:lnTo>
                      <a:pt x="85754" y="193967"/>
                    </a:lnTo>
                    <a:lnTo>
                      <a:pt x="83722" y="192913"/>
                    </a:lnTo>
                    <a:lnTo>
                      <a:pt x="80801" y="188074"/>
                    </a:lnTo>
                    <a:lnTo>
                      <a:pt x="81728" y="184277"/>
                    </a:lnTo>
                    <a:lnTo>
                      <a:pt x="87677" y="180682"/>
                    </a:lnTo>
                    <a:close/>
                  </a:path>
                  <a:path w="311150" h="311150">
                    <a:moveTo>
                      <a:pt x="309737" y="174358"/>
                    </a:moveTo>
                    <a:lnTo>
                      <a:pt x="186986" y="174358"/>
                    </a:lnTo>
                    <a:lnTo>
                      <a:pt x="190593" y="175882"/>
                    </a:lnTo>
                    <a:lnTo>
                      <a:pt x="201362" y="201828"/>
                    </a:lnTo>
                    <a:lnTo>
                      <a:pt x="197247" y="202768"/>
                    </a:lnTo>
                    <a:lnTo>
                      <a:pt x="193425" y="204393"/>
                    </a:lnTo>
                    <a:lnTo>
                      <a:pt x="189958" y="206565"/>
                    </a:lnTo>
                    <a:lnTo>
                      <a:pt x="302325" y="206565"/>
                    </a:lnTo>
                    <a:lnTo>
                      <a:pt x="305958" y="194962"/>
                    </a:lnTo>
                    <a:lnTo>
                      <a:pt x="308884" y="181381"/>
                    </a:lnTo>
                    <a:lnTo>
                      <a:pt x="309737" y="174358"/>
                    </a:lnTo>
                    <a:close/>
                  </a:path>
                  <a:path w="311150" h="311150">
                    <a:moveTo>
                      <a:pt x="132023" y="159715"/>
                    </a:moveTo>
                    <a:lnTo>
                      <a:pt x="122381" y="159715"/>
                    </a:lnTo>
                    <a:lnTo>
                      <a:pt x="124083" y="163512"/>
                    </a:lnTo>
                    <a:lnTo>
                      <a:pt x="126229" y="167043"/>
                    </a:lnTo>
                    <a:lnTo>
                      <a:pt x="128769" y="170268"/>
                    </a:lnTo>
                    <a:lnTo>
                      <a:pt x="90034" y="193687"/>
                    </a:lnTo>
                    <a:lnTo>
                      <a:pt x="88929" y="193967"/>
                    </a:lnTo>
                    <a:lnTo>
                      <a:pt x="184732" y="193967"/>
                    </a:lnTo>
                    <a:lnTo>
                      <a:pt x="179523" y="181381"/>
                    </a:lnTo>
                    <a:lnTo>
                      <a:pt x="168565" y="181371"/>
                    </a:lnTo>
                    <a:lnTo>
                      <a:pt x="154478" y="178965"/>
                    </a:lnTo>
                    <a:lnTo>
                      <a:pt x="142354" y="172271"/>
                    </a:lnTo>
                    <a:lnTo>
                      <a:pt x="133080" y="162128"/>
                    </a:lnTo>
                    <a:lnTo>
                      <a:pt x="132023" y="159715"/>
                    </a:lnTo>
                    <a:close/>
                  </a:path>
                  <a:path w="311150" h="311150">
                    <a:moveTo>
                      <a:pt x="186198" y="163753"/>
                    </a:moveTo>
                    <a:lnTo>
                      <a:pt x="173702" y="168922"/>
                    </a:lnTo>
                    <a:lnTo>
                      <a:pt x="169942" y="174955"/>
                    </a:lnTo>
                    <a:lnTo>
                      <a:pt x="169917" y="181330"/>
                    </a:lnTo>
                    <a:lnTo>
                      <a:pt x="168622" y="181381"/>
                    </a:lnTo>
                    <a:lnTo>
                      <a:pt x="179523" y="181381"/>
                    </a:lnTo>
                    <a:lnTo>
                      <a:pt x="179201" y="180594"/>
                    </a:lnTo>
                    <a:lnTo>
                      <a:pt x="180687" y="176999"/>
                    </a:lnTo>
                    <a:lnTo>
                      <a:pt x="186986" y="174358"/>
                    </a:lnTo>
                    <a:lnTo>
                      <a:pt x="309737" y="174358"/>
                    </a:lnTo>
                    <a:lnTo>
                      <a:pt x="310584" y="167370"/>
                    </a:lnTo>
                    <a:lnTo>
                      <a:pt x="310559" y="166645"/>
                    </a:lnTo>
                    <a:lnTo>
                      <a:pt x="200687" y="166645"/>
                    </a:lnTo>
                    <a:lnTo>
                      <a:pt x="193145" y="165328"/>
                    </a:lnTo>
                    <a:lnTo>
                      <a:pt x="186198" y="163753"/>
                    </a:lnTo>
                    <a:close/>
                  </a:path>
                  <a:path w="311150" h="311150">
                    <a:moveTo>
                      <a:pt x="229029" y="96570"/>
                    </a:moveTo>
                    <a:lnTo>
                      <a:pt x="168622" y="96570"/>
                    </a:lnTo>
                    <a:lnTo>
                      <a:pt x="182765" y="98987"/>
                    </a:lnTo>
                    <a:lnTo>
                      <a:pt x="194887" y="105682"/>
                    </a:lnTo>
                    <a:lnTo>
                      <a:pt x="204158" y="115829"/>
                    </a:lnTo>
                    <a:lnTo>
                      <a:pt x="209616" y="128295"/>
                    </a:lnTo>
                    <a:lnTo>
                      <a:pt x="209661" y="131998"/>
                    </a:lnTo>
                    <a:lnTo>
                      <a:pt x="209317" y="145506"/>
                    </a:lnTo>
                    <a:lnTo>
                      <a:pt x="206131" y="157777"/>
                    </a:lnTo>
                    <a:lnTo>
                      <a:pt x="200687" y="166645"/>
                    </a:lnTo>
                    <a:lnTo>
                      <a:pt x="310559" y="166645"/>
                    </a:lnTo>
                    <a:lnTo>
                      <a:pt x="310019" y="151365"/>
                    </a:lnTo>
                    <a:lnTo>
                      <a:pt x="309387" y="145961"/>
                    </a:lnTo>
                    <a:lnTo>
                      <a:pt x="242307" y="145961"/>
                    </a:lnTo>
                    <a:lnTo>
                      <a:pt x="236617" y="145592"/>
                    </a:lnTo>
                    <a:lnTo>
                      <a:pt x="231449" y="143510"/>
                    </a:lnTo>
                    <a:lnTo>
                      <a:pt x="227258" y="140246"/>
                    </a:lnTo>
                    <a:lnTo>
                      <a:pt x="230204" y="139458"/>
                    </a:lnTo>
                    <a:lnTo>
                      <a:pt x="240023" y="132016"/>
                    </a:lnTo>
                    <a:lnTo>
                      <a:pt x="218799" y="132016"/>
                    </a:lnTo>
                    <a:lnTo>
                      <a:pt x="218228" y="127850"/>
                    </a:lnTo>
                    <a:lnTo>
                      <a:pt x="217161" y="123850"/>
                    </a:lnTo>
                    <a:lnTo>
                      <a:pt x="215650" y="120078"/>
                    </a:lnTo>
                    <a:lnTo>
                      <a:pt x="227715" y="116878"/>
                    </a:lnTo>
                    <a:lnTo>
                      <a:pt x="239681" y="116878"/>
                    </a:lnTo>
                    <a:lnTo>
                      <a:pt x="234412" y="109774"/>
                    </a:lnTo>
                    <a:lnTo>
                      <a:pt x="228514" y="108826"/>
                    </a:lnTo>
                    <a:lnTo>
                      <a:pt x="218545" y="108826"/>
                    </a:lnTo>
                    <a:lnTo>
                      <a:pt x="225974" y="98174"/>
                    </a:lnTo>
                    <a:lnTo>
                      <a:pt x="229029" y="96570"/>
                    </a:lnTo>
                    <a:close/>
                  </a:path>
                  <a:path w="311150" h="311150">
                    <a:moveTo>
                      <a:pt x="295299" y="92140"/>
                    </a:moveTo>
                    <a:lnTo>
                      <a:pt x="237466" y="92140"/>
                    </a:lnTo>
                    <a:lnTo>
                      <a:pt x="254224" y="95065"/>
                    </a:lnTo>
                    <a:lnTo>
                      <a:pt x="265354" y="102551"/>
                    </a:lnTo>
                    <a:lnTo>
                      <a:pt x="270806" y="113204"/>
                    </a:lnTo>
                    <a:lnTo>
                      <a:pt x="267661" y="129486"/>
                    </a:lnTo>
                    <a:lnTo>
                      <a:pt x="259908" y="140336"/>
                    </a:lnTo>
                    <a:lnTo>
                      <a:pt x="248971" y="145553"/>
                    </a:lnTo>
                    <a:lnTo>
                      <a:pt x="242307" y="145961"/>
                    </a:lnTo>
                    <a:lnTo>
                      <a:pt x="309387" y="145961"/>
                    </a:lnTo>
                    <a:lnTo>
                      <a:pt x="308214" y="135922"/>
                    </a:lnTo>
                    <a:lnTo>
                      <a:pt x="305223" y="121083"/>
                    </a:lnTo>
                    <a:lnTo>
                      <a:pt x="301101" y="106891"/>
                    </a:lnTo>
                    <a:lnTo>
                      <a:pt x="295905" y="93387"/>
                    </a:lnTo>
                    <a:lnTo>
                      <a:pt x="295299" y="92140"/>
                    </a:lnTo>
                    <a:close/>
                  </a:path>
                  <a:path w="311150" h="311150">
                    <a:moveTo>
                      <a:pt x="239681" y="116878"/>
                    </a:moveTo>
                    <a:lnTo>
                      <a:pt x="227715" y="116878"/>
                    </a:lnTo>
                    <a:lnTo>
                      <a:pt x="231106" y="118821"/>
                    </a:lnTo>
                    <a:lnTo>
                      <a:pt x="231969" y="122123"/>
                    </a:lnTo>
                    <a:lnTo>
                      <a:pt x="232858" y="125412"/>
                    </a:lnTo>
                    <a:lnTo>
                      <a:pt x="230902" y="128790"/>
                    </a:lnTo>
                    <a:lnTo>
                      <a:pt x="218799" y="132016"/>
                    </a:lnTo>
                    <a:lnTo>
                      <a:pt x="240023" y="132016"/>
                    </a:lnTo>
                    <a:lnTo>
                      <a:pt x="241844" y="119794"/>
                    </a:lnTo>
                    <a:lnTo>
                      <a:pt x="239681" y="116878"/>
                    </a:lnTo>
                    <a:close/>
                  </a:path>
                  <a:path w="311150" h="311150">
                    <a:moveTo>
                      <a:pt x="159277" y="122735"/>
                    </a:moveTo>
                    <a:lnTo>
                      <a:pt x="129497" y="122735"/>
                    </a:lnTo>
                    <a:lnTo>
                      <a:pt x="134433" y="124561"/>
                    </a:lnTo>
                    <a:lnTo>
                      <a:pt x="137659" y="128295"/>
                    </a:lnTo>
                    <a:lnTo>
                      <a:pt x="142206" y="130225"/>
                    </a:lnTo>
                    <a:lnTo>
                      <a:pt x="150550" y="130225"/>
                    </a:lnTo>
                    <a:lnTo>
                      <a:pt x="154347" y="128917"/>
                    </a:lnTo>
                    <a:lnTo>
                      <a:pt x="157420" y="126263"/>
                    </a:lnTo>
                    <a:lnTo>
                      <a:pt x="159277" y="122735"/>
                    </a:lnTo>
                    <a:close/>
                  </a:path>
                  <a:path w="311150" h="311150">
                    <a:moveTo>
                      <a:pt x="159976" y="104533"/>
                    </a:moveTo>
                    <a:lnTo>
                      <a:pt x="146828" y="104533"/>
                    </a:lnTo>
                    <a:lnTo>
                      <a:pt x="153674" y="112471"/>
                    </a:lnTo>
                    <a:lnTo>
                      <a:pt x="153394" y="116370"/>
                    </a:lnTo>
                    <a:lnTo>
                      <a:pt x="149635" y="119608"/>
                    </a:lnTo>
                    <a:lnTo>
                      <a:pt x="148200" y="120091"/>
                    </a:lnTo>
                    <a:lnTo>
                      <a:pt x="160676" y="120078"/>
                    </a:lnTo>
                    <a:lnTo>
                      <a:pt x="162980" y="115701"/>
                    </a:lnTo>
                    <a:lnTo>
                      <a:pt x="159976" y="104533"/>
                    </a:lnTo>
                    <a:close/>
                  </a:path>
                  <a:path w="311150" h="311150">
                    <a:moveTo>
                      <a:pt x="222342" y="107833"/>
                    </a:moveTo>
                    <a:lnTo>
                      <a:pt x="218545" y="108826"/>
                    </a:lnTo>
                    <a:lnTo>
                      <a:pt x="228514" y="108826"/>
                    </a:lnTo>
                    <a:lnTo>
                      <a:pt x="222342" y="107833"/>
                    </a:lnTo>
                    <a:close/>
                  </a:path>
                  <a:path w="311150" h="311150">
                    <a:moveTo>
                      <a:pt x="256355" y="38303"/>
                    </a:moveTo>
                    <a:lnTo>
                      <a:pt x="112488" y="38303"/>
                    </a:lnTo>
                    <a:lnTo>
                      <a:pt x="126465" y="41130"/>
                    </a:lnTo>
                    <a:lnTo>
                      <a:pt x="137872" y="48840"/>
                    </a:lnTo>
                    <a:lnTo>
                      <a:pt x="145551" y="60273"/>
                    </a:lnTo>
                    <a:lnTo>
                      <a:pt x="145064" y="78514"/>
                    </a:lnTo>
                    <a:lnTo>
                      <a:pt x="140724" y="92531"/>
                    </a:lnTo>
                    <a:lnTo>
                      <a:pt x="133273" y="102402"/>
                    </a:lnTo>
                    <a:lnTo>
                      <a:pt x="123453" y="108204"/>
                    </a:lnTo>
                    <a:lnTo>
                      <a:pt x="143426" y="108204"/>
                    </a:lnTo>
                    <a:lnTo>
                      <a:pt x="144098" y="107619"/>
                    </a:lnTo>
                    <a:lnTo>
                      <a:pt x="146828" y="104533"/>
                    </a:lnTo>
                    <a:lnTo>
                      <a:pt x="159976" y="104533"/>
                    </a:lnTo>
                    <a:lnTo>
                      <a:pt x="159899" y="104249"/>
                    </a:lnTo>
                    <a:lnTo>
                      <a:pt x="155223" y="98755"/>
                    </a:lnTo>
                    <a:lnTo>
                      <a:pt x="159440" y="97358"/>
                    </a:lnTo>
                    <a:lnTo>
                      <a:pt x="163935" y="96570"/>
                    </a:lnTo>
                    <a:lnTo>
                      <a:pt x="229029" y="96570"/>
                    </a:lnTo>
                    <a:lnTo>
                      <a:pt x="237466" y="92140"/>
                    </a:lnTo>
                    <a:lnTo>
                      <a:pt x="295299" y="92140"/>
                    </a:lnTo>
                    <a:lnTo>
                      <a:pt x="289690" y="80616"/>
                    </a:lnTo>
                    <a:lnTo>
                      <a:pt x="282510" y="68620"/>
                    </a:lnTo>
                    <a:lnTo>
                      <a:pt x="274421" y="57440"/>
                    </a:lnTo>
                    <a:lnTo>
                      <a:pt x="265478" y="47122"/>
                    </a:lnTo>
                    <a:lnTo>
                      <a:pt x="256355" y="38303"/>
                    </a:lnTo>
                    <a:close/>
                  </a:path>
                </a:pathLst>
              </a:custGeom>
              <a:solidFill>
                <a:srgbClr val="FFFFFF"/>
              </a:solidFill>
            </p:spPr>
            <p:txBody>
              <a:bodyPr wrap="square" lIns="0" tIns="0" rIns="0" bIns="0" rtlCol="0"/>
              <a:lstStyle/>
              <a:p>
                <a:endParaRPr/>
              </a:p>
            </p:txBody>
          </p:sp>
          <p:sp>
            <p:nvSpPr>
              <p:cNvPr id="357" name="object 76"/>
              <p:cNvSpPr/>
              <p:nvPr/>
            </p:nvSpPr>
            <p:spPr>
              <a:xfrm>
                <a:off x="5220967" y="2847596"/>
                <a:ext cx="311150" cy="311150"/>
              </a:xfrm>
              <a:custGeom>
                <a:avLst/>
                <a:gdLst/>
                <a:ahLst/>
                <a:cxnLst/>
                <a:rect l="l" t="t" r="r" b="b"/>
                <a:pathLst>
                  <a:path w="311150" h="311150">
                    <a:moveTo>
                      <a:pt x="155490" y="0"/>
                    </a:moveTo>
                    <a:lnTo>
                      <a:pt x="112593" y="5990"/>
                    </a:lnTo>
                    <a:lnTo>
                      <a:pt x="74288" y="22851"/>
                    </a:lnTo>
                    <a:lnTo>
                      <a:pt x="42238" y="48918"/>
                    </a:lnTo>
                    <a:lnTo>
                      <a:pt x="18106" y="82527"/>
                    </a:lnTo>
                    <a:lnTo>
                      <a:pt x="3555" y="122012"/>
                    </a:lnTo>
                    <a:lnTo>
                      <a:pt x="0" y="150778"/>
                    </a:lnTo>
                    <a:lnTo>
                      <a:pt x="653" y="166030"/>
                    </a:lnTo>
                    <a:lnTo>
                      <a:pt x="10132" y="208801"/>
                    </a:lnTo>
                    <a:lnTo>
                      <a:pt x="29652" y="245973"/>
                    </a:lnTo>
                    <a:lnTo>
                      <a:pt x="57624" y="276101"/>
                    </a:lnTo>
                    <a:lnTo>
                      <a:pt x="92459" y="297740"/>
                    </a:lnTo>
                    <a:lnTo>
                      <a:pt x="132565" y="309443"/>
                    </a:lnTo>
                    <a:lnTo>
                      <a:pt x="146831" y="310887"/>
                    </a:lnTo>
                    <a:lnTo>
                      <a:pt x="162504" y="310277"/>
                    </a:lnTo>
                    <a:lnTo>
                      <a:pt x="206226" y="301094"/>
                    </a:lnTo>
                    <a:lnTo>
                      <a:pt x="244008" y="282079"/>
                    </a:lnTo>
                    <a:lnTo>
                      <a:pt x="268170" y="261594"/>
                    </a:lnTo>
                    <a:lnTo>
                      <a:pt x="212030" y="261594"/>
                    </a:lnTo>
                    <a:lnTo>
                      <a:pt x="209300" y="261505"/>
                    </a:lnTo>
                    <a:lnTo>
                      <a:pt x="207318" y="261137"/>
                    </a:lnTo>
                    <a:lnTo>
                      <a:pt x="205629" y="259816"/>
                    </a:lnTo>
                    <a:lnTo>
                      <a:pt x="204477" y="257327"/>
                    </a:lnTo>
                    <a:lnTo>
                      <a:pt x="114786" y="257327"/>
                    </a:lnTo>
                    <a:lnTo>
                      <a:pt x="111852" y="257187"/>
                    </a:lnTo>
                    <a:lnTo>
                      <a:pt x="109808" y="256755"/>
                    </a:lnTo>
                    <a:lnTo>
                      <a:pt x="108119" y="255295"/>
                    </a:lnTo>
                    <a:lnTo>
                      <a:pt x="93463" y="216154"/>
                    </a:lnTo>
                    <a:lnTo>
                      <a:pt x="54334" y="201498"/>
                    </a:lnTo>
                    <a:lnTo>
                      <a:pt x="52874" y="199821"/>
                    </a:lnTo>
                    <a:lnTo>
                      <a:pt x="51985" y="195707"/>
                    </a:lnTo>
                    <a:lnTo>
                      <a:pt x="52607" y="193573"/>
                    </a:lnTo>
                    <a:lnTo>
                      <a:pt x="61154" y="185026"/>
                    </a:lnTo>
                    <a:lnTo>
                      <a:pt x="62881" y="184378"/>
                    </a:lnTo>
                    <a:lnTo>
                      <a:pt x="102544" y="184378"/>
                    </a:lnTo>
                    <a:lnTo>
                      <a:pt x="141253" y="145681"/>
                    </a:lnTo>
                    <a:lnTo>
                      <a:pt x="49800" y="103987"/>
                    </a:lnTo>
                    <a:lnTo>
                      <a:pt x="48479" y="102298"/>
                    </a:lnTo>
                    <a:lnTo>
                      <a:pt x="47756" y="98323"/>
                    </a:lnTo>
                    <a:lnTo>
                      <a:pt x="48403" y="96278"/>
                    </a:lnTo>
                    <a:lnTo>
                      <a:pt x="62284" y="82397"/>
                    </a:lnTo>
                    <a:lnTo>
                      <a:pt x="64443" y="81775"/>
                    </a:lnTo>
                    <a:lnTo>
                      <a:pt x="205147" y="81775"/>
                    </a:lnTo>
                    <a:lnTo>
                      <a:pt x="223752" y="63169"/>
                    </a:lnTo>
                    <a:lnTo>
                      <a:pt x="234857" y="58475"/>
                    </a:lnTo>
                    <a:lnTo>
                      <a:pt x="275195" y="58475"/>
                    </a:lnTo>
                    <a:lnTo>
                      <a:pt x="274446" y="57440"/>
                    </a:lnTo>
                    <a:lnTo>
                      <a:pt x="245278" y="29235"/>
                    </a:lnTo>
                    <a:lnTo>
                      <a:pt x="209917" y="9922"/>
                    </a:lnTo>
                    <a:lnTo>
                      <a:pt x="169857" y="657"/>
                    </a:lnTo>
                    <a:lnTo>
                      <a:pt x="155490" y="0"/>
                    </a:lnTo>
                    <a:close/>
                  </a:path>
                  <a:path w="311150" h="311150">
                    <a:moveTo>
                      <a:pt x="275195" y="58475"/>
                    </a:moveTo>
                    <a:lnTo>
                      <a:pt x="234857" y="58475"/>
                    </a:lnTo>
                    <a:lnTo>
                      <a:pt x="246065" y="62800"/>
                    </a:lnTo>
                    <a:lnTo>
                      <a:pt x="251082" y="73981"/>
                    </a:lnTo>
                    <a:lnTo>
                      <a:pt x="247150" y="85114"/>
                    </a:lnTo>
                    <a:lnTo>
                      <a:pt x="246447" y="85864"/>
                    </a:lnTo>
                    <a:lnTo>
                      <a:pt x="201934" y="130365"/>
                    </a:lnTo>
                    <a:lnTo>
                      <a:pt x="227854" y="245186"/>
                    </a:lnTo>
                    <a:lnTo>
                      <a:pt x="227219" y="247345"/>
                    </a:lnTo>
                    <a:lnTo>
                      <a:pt x="213605" y="260959"/>
                    </a:lnTo>
                    <a:lnTo>
                      <a:pt x="212030" y="261594"/>
                    </a:lnTo>
                    <a:lnTo>
                      <a:pt x="268170" y="261594"/>
                    </a:lnTo>
                    <a:lnTo>
                      <a:pt x="296631" y="220683"/>
                    </a:lnTo>
                    <a:lnTo>
                      <a:pt x="308911" y="181371"/>
                    </a:lnTo>
                    <a:lnTo>
                      <a:pt x="310562" y="166030"/>
                    </a:lnTo>
                    <a:lnTo>
                      <a:pt x="310045" y="151365"/>
                    </a:lnTo>
                    <a:lnTo>
                      <a:pt x="301127" y="106891"/>
                    </a:lnTo>
                    <a:lnTo>
                      <a:pt x="282535" y="68620"/>
                    </a:lnTo>
                    <a:lnTo>
                      <a:pt x="275195" y="58475"/>
                    </a:lnTo>
                    <a:close/>
                  </a:path>
                  <a:path w="311150" h="311150">
                    <a:moveTo>
                      <a:pt x="163948" y="168363"/>
                    </a:moveTo>
                    <a:lnTo>
                      <a:pt x="122965" y="209359"/>
                    </a:lnTo>
                    <a:lnTo>
                      <a:pt x="125251" y="246748"/>
                    </a:lnTo>
                    <a:lnTo>
                      <a:pt x="124591" y="248462"/>
                    </a:lnTo>
                    <a:lnTo>
                      <a:pt x="116361" y="256692"/>
                    </a:lnTo>
                    <a:lnTo>
                      <a:pt x="114786" y="257327"/>
                    </a:lnTo>
                    <a:lnTo>
                      <a:pt x="204477" y="257327"/>
                    </a:lnTo>
                    <a:lnTo>
                      <a:pt x="163948" y="168363"/>
                    </a:lnTo>
                    <a:close/>
                  </a:path>
                  <a:path w="311150" h="311150">
                    <a:moveTo>
                      <a:pt x="102544" y="184378"/>
                    </a:moveTo>
                    <a:lnTo>
                      <a:pt x="62881" y="184378"/>
                    </a:lnTo>
                    <a:lnTo>
                      <a:pt x="100270" y="186651"/>
                    </a:lnTo>
                    <a:lnTo>
                      <a:pt x="102544" y="184378"/>
                    </a:lnTo>
                    <a:close/>
                  </a:path>
                  <a:path w="311150" h="311150">
                    <a:moveTo>
                      <a:pt x="205147" y="81775"/>
                    </a:moveTo>
                    <a:lnTo>
                      <a:pt x="64443" y="81775"/>
                    </a:lnTo>
                    <a:lnTo>
                      <a:pt x="179251" y="107670"/>
                    </a:lnTo>
                    <a:lnTo>
                      <a:pt x="205147" y="81775"/>
                    </a:lnTo>
                    <a:close/>
                  </a:path>
                </a:pathLst>
              </a:custGeom>
              <a:solidFill>
                <a:srgbClr val="FFFFFF"/>
              </a:solidFill>
            </p:spPr>
            <p:txBody>
              <a:bodyPr wrap="square" lIns="0" tIns="0" rIns="0" bIns="0" rtlCol="0"/>
              <a:lstStyle/>
              <a:p>
                <a:endParaRPr/>
              </a:p>
            </p:txBody>
          </p:sp>
          <p:sp>
            <p:nvSpPr>
              <p:cNvPr id="358" name="object 77"/>
              <p:cNvSpPr/>
              <p:nvPr/>
            </p:nvSpPr>
            <p:spPr>
              <a:xfrm>
                <a:off x="2628059" y="3103985"/>
                <a:ext cx="23495" cy="23495"/>
              </a:xfrm>
              <a:custGeom>
                <a:avLst/>
                <a:gdLst/>
                <a:ahLst/>
                <a:cxnLst/>
                <a:rect l="l" t="t" r="r" b="b"/>
                <a:pathLst>
                  <a:path w="23494" h="23494">
                    <a:moveTo>
                      <a:pt x="17957" y="0"/>
                    </a:moveTo>
                    <a:lnTo>
                      <a:pt x="5181" y="0"/>
                    </a:lnTo>
                    <a:lnTo>
                      <a:pt x="0" y="5181"/>
                    </a:lnTo>
                    <a:lnTo>
                      <a:pt x="0" y="17957"/>
                    </a:lnTo>
                    <a:lnTo>
                      <a:pt x="5181" y="23126"/>
                    </a:lnTo>
                    <a:lnTo>
                      <a:pt x="17957" y="23126"/>
                    </a:lnTo>
                    <a:lnTo>
                      <a:pt x="23139" y="17957"/>
                    </a:lnTo>
                    <a:lnTo>
                      <a:pt x="23139" y="5181"/>
                    </a:lnTo>
                    <a:lnTo>
                      <a:pt x="17957" y="0"/>
                    </a:lnTo>
                    <a:close/>
                  </a:path>
                </a:pathLst>
              </a:custGeom>
              <a:solidFill>
                <a:srgbClr val="FFFFFF"/>
              </a:solidFill>
            </p:spPr>
            <p:txBody>
              <a:bodyPr wrap="square" lIns="0" tIns="0" rIns="0" bIns="0" rtlCol="0"/>
              <a:lstStyle/>
              <a:p>
                <a:endParaRPr/>
              </a:p>
            </p:txBody>
          </p:sp>
          <p:sp>
            <p:nvSpPr>
              <p:cNvPr id="359" name="object 78"/>
              <p:cNvSpPr/>
              <p:nvPr/>
            </p:nvSpPr>
            <p:spPr>
              <a:xfrm>
                <a:off x="2588132" y="2939961"/>
                <a:ext cx="103505" cy="154305"/>
              </a:xfrm>
              <a:custGeom>
                <a:avLst/>
                <a:gdLst/>
                <a:ahLst/>
                <a:cxnLst/>
                <a:rect l="l" t="t" r="r" b="b"/>
                <a:pathLst>
                  <a:path w="103505" h="154305">
                    <a:moveTo>
                      <a:pt x="102996" y="0"/>
                    </a:moveTo>
                    <a:lnTo>
                      <a:pt x="0" y="0"/>
                    </a:lnTo>
                    <a:lnTo>
                      <a:pt x="0" y="153720"/>
                    </a:lnTo>
                    <a:lnTo>
                      <a:pt x="102996" y="153720"/>
                    </a:lnTo>
                    <a:lnTo>
                      <a:pt x="102996" y="141008"/>
                    </a:lnTo>
                    <a:lnTo>
                      <a:pt x="11201" y="141008"/>
                    </a:lnTo>
                    <a:lnTo>
                      <a:pt x="8991" y="138785"/>
                    </a:lnTo>
                    <a:lnTo>
                      <a:pt x="8991" y="133337"/>
                    </a:lnTo>
                    <a:lnTo>
                      <a:pt x="11201" y="131127"/>
                    </a:lnTo>
                    <a:lnTo>
                      <a:pt x="102996" y="131127"/>
                    </a:lnTo>
                    <a:lnTo>
                      <a:pt x="102996" y="123266"/>
                    </a:lnTo>
                    <a:lnTo>
                      <a:pt x="11201" y="123266"/>
                    </a:lnTo>
                    <a:lnTo>
                      <a:pt x="8991" y="121056"/>
                    </a:lnTo>
                    <a:lnTo>
                      <a:pt x="8991" y="115595"/>
                    </a:lnTo>
                    <a:lnTo>
                      <a:pt x="11201" y="113385"/>
                    </a:lnTo>
                    <a:lnTo>
                      <a:pt x="102996" y="113385"/>
                    </a:lnTo>
                    <a:lnTo>
                      <a:pt x="102996" y="104800"/>
                    </a:lnTo>
                    <a:lnTo>
                      <a:pt x="11201" y="104800"/>
                    </a:lnTo>
                    <a:lnTo>
                      <a:pt x="8991" y="102590"/>
                    </a:lnTo>
                    <a:lnTo>
                      <a:pt x="8991" y="97129"/>
                    </a:lnTo>
                    <a:lnTo>
                      <a:pt x="11201" y="94932"/>
                    </a:lnTo>
                    <a:lnTo>
                      <a:pt x="102996" y="94932"/>
                    </a:lnTo>
                    <a:lnTo>
                      <a:pt x="102996" y="64401"/>
                    </a:lnTo>
                    <a:lnTo>
                      <a:pt x="11201" y="64401"/>
                    </a:lnTo>
                    <a:lnTo>
                      <a:pt x="8991" y="62204"/>
                    </a:lnTo>
                    <a:lnTo>
                      <a:pt x="8991" y="43421"/>
                    </a:lnTo>
                    <a:lnTo>
                      <a:pt x="11201" y="41211"/>
                    </a:lnTo>
                    <a:lnTo>
                      <a:pt x="102996" y="41211"/>
                    </a:lnTo>
                    <a:lnTo>
                      <a:pt x="102996" y="33007"/>
                    </a:lnTo>
                    <a:lnTo>
                      <a:pt x="11201" y="33007"/>
                    </a:lnTo>
                    <a:lnTo>
                      <a:pt x="8991" y="30784"/>
                    </a:lnTo>
                    <a:lnTo>
                      <a:pt x="8991" y="12014"/>
                    </a:lnTo>
                    <a:lnTo>
                      <a:pt x="11201" y="9791"/>
                    </a:lnTo>
                    <a:lnTo>
                      <a:pt x="102996" y="9791"/>
                    </a:lnTo>
                    <a:lnTo>
                      <a:pt x="102996" y="0"/>
                    </a:lnTo>
                    <a:close/>
                  </a:path>
                  <a:path w="103505" h="154305">
                    <a:moveTo>
                      <a:pt x="102996" y="131127"/>
                    </a:moveTo>
                    <a:lnTo>
                      <a:pt x="78486" y="131127"/>
                    </a:lnTo>
                    <a:lnTo>
                      <a:pt x="80683" y="133337"/>
                    </a:lnTo>
                    <a:lnTo>
                      <a:pt x="80683" y="138785"/>
                    </a:lnTo>
                    <a:lnTo>
                      <a:pt x="78486" y="141008"/>
                    </a:lnTo>
                    <a:lnTo>
                      <a:pt x="102996" y="141008"/>
                    </a:lnTo>
                    <a:lnTo>
                      <a:pt x="102996" y="131127"/>
                    </a:lnTo>
                    <a:close/>
                  </a:path>
                  <a:path w="103505" h="154305">
                    <a:moveTo>
                      <a:pt x="102996" y="113385"/>
                    </a:moveTo>
                    <a:lnTo>
                      <a:pt x="91808" y="113385"/>
                    </a:lnTo>
                    <a:lnTo>
                      <a:pt x="94005" y="115595"/>
                    </a:lnTo>
                    <a:lnTo>
                      <a:pt x="94005" y="121056"/>
                    </a:lnTo>
                    <a:lnTo>
                      <a:pt x="91808" y="123266"/>
                    </a:lnTo>
                    <a:lnTo>
                      <a:pt x="102996" y="123266"/>
                    </a:lnTo>
                    <a:lnTo>
                      <a:pt x="102996" y="113385"/>
                    </a:lnTo>
                    <a:close/>
                  </a:path>
                  <a:path w="103505" h="154305">
                    <a:moveTo>
                      <a:pt x="102996" y="94932"/>
                    </a:moveTo>
                    <a:lnTo>
                      <a:pt x="65798" y="94932"/>
                    </a:lnTo>
                    <a:lnTo>
                      <a:pt x="68008" y="97129"/>
                    </a:lnTo>
                    <a:lnTo>
                      <a:pt x="68008" y="102590"/>
                    </a:lnTo>
                    <a:lnTo>
                      <a:pt x="65798" y="104800"/>
                    </a:lnTo>
                    <a:lnTo>
                      <a:pt x="102996" y="104800"/>
                    </a:lnTo>
                    <a:lnTo>
                      <a:pt x="102996" y="94932"/>
                    </a:lnTo>
                    <a:close/>
                  </a:path>
                  <a:path w="103505" h="154305">
                    <a:moveTo>
                      <a:pt x="42100" y="41211"/>
                    </a:moveTo>
                    <a:lnTo>
                      <a:pt x="29984" y="41211"/>
                    </a:lnTo>
                    <a:lnTo>
                      <a:pt x="32194" y="43421"/>
                    </a:lnTo>
                    <a:lnTo>
                      <a:pt x="32194" y="62204"/>
                    </a:lnTo>
                    <a:lnTo>
                      <a:pt x="29984" y="64401"/>
                    </a:lnTo>
                    <a:lnTo>
                      <a:pt x="42100" y="64401"/>
                    </a:lnTo>
                    <a:lnTo>
                      <a:pt x="39903" y="62204"/>
                    </a:lnTo>
                    <a:lnTo>
                      <a:pt x="39903" y="43421"/>
                    </a:lnTo>
                    <a:lnTo>
                      <a:pt x="42100" y="41211"/>
                    </a:lnTo>
                    <a:close/>
                  </a:path>
                  <a:path w="103505" h="154305">
                    <a:moveTo>
                      <a:pt x="73012" y="41211"/>
                    </a:moveTo>
                    <a:lnTo>
                      <a:pt x="60896" y="41211"/>
                    </a:lnTo>
                    <a:lnTo>
                      <a:pt x="63093" y="43421"/>
                    </a:lnTo>
                    <a:lnTo>
                      <a:pt x="63093" y="62204"/>
                    </a:lnTo>
                    <a:lnTo>
                      <a:pt x="60896" y="64401"/>
                    </a:lnTo>
                    <a:lnTo>
                      <a:pt x="73012" y="64401"/>
                    </a:lnTo>
                    <a:lnTo>
                      <a:pt x="70815" y="62204"/>
                    </a:lnTo>
                    <a:lnTo>
                      <a:pt x="70815" y="43421"/>
                    </a:lnTo>
                    <a:lnTo>
                      <a:pt x="73012" y="41211"/>
                    </a:lnTo>
                    <a:close/>
                  </a:path>
                  <a:path w="103505" h="154305">
                    <a:moveTo>
                      <a:pt x="102996" y="41211"/>
                    </a:moveTo>
                    <a:lnTo>
                      <a:pt x="91808" y="41211"/>
                    </a:lnTo>
                    <a:lnTo>
                      <a:pt x="94005" y="43421"/>
                    </a:lnTo>
                    <a:lnTo>
                      <a:pt x="94005" y="62204"/>
                    </a:lnTo>
                    <a:lnTo>
                      <a:pt x="91808" y="64401"/>
                    </a:lnTo>
                    <a:lnTo>
                      <a:pt x="102996" y="64401"/>
                    </a:lnTo>
                    <a:lnTo>
                      <a:pt x="102996" y="41211"/>
                    </a:lnTo>
                    <a:close/>
                  </a:path>
                  <a:path w="103505" h="154305">
                    <a:moveTo>
                      <a:pt x="42100" y="9791"/>
                    </a:moveTo>
                    <a:lnTo>
                      <a:pt x="29984" y="9791"/>
                    </a:lnTo>
                    <a:lnTo>
                      <a:pt x="32194" y="12014"/>
                    </a:lnTo>
                    <a:lnTo>
                      <a:pt x="32194" y="30784"/>
                    </a:lnTo>
                    <a:lnTo>
                      <a:pt x="29984" y="33007"/>
                    </a:lnTo>
                    <a:lnTo>
                      <a:pt x="42100" y="33007"/>
                    </a:lnTo>
                    <a:lnTo>
                      <a:pt x="39903" y="30784"/>
                    </a:lnTo>
                    <a:lnTo>
                      <a:pt x="39903" y="12014"/>
                    </a:lnTo>
                    <a:lnTo>
                      <a:pt x="42100" y="9791"/>
                    </a:lnTo>
                    <a:close/>
                  </a:path>
                  <a:path w="103505" h="154305">
                    <a:moveTo>
                      <a:pt x="73012" y="9791"/>
                    </a:moveTo>
                    <a:lnTo>
                      <a:pt x="60896" y="9791"/>
                    </a:lnTo>
                    <a:lnTo>
                      <a:pt x="63093" y="12014"/>
                    </a:lnTo>
                    <a:lnTo>
                      <a:pt x="63093" y="30784"/>
                    </a:lnTo>
                    <a:lnTo>
                      <a:pt x="60896" y="33007"/>
                    </a:lnTo>
                    <a:lnTo>
                      <a:pt x="73012" y="33007"/>
                    </a:lnTo>
                    <a:lnTo>
                      <a:pt x="70815" y="30784"/>
                    </a:lnTo>
                    <a:lnTo>
                      <a:pt x="70815" y="12014"/>
                    </a:lnTo>
                    <a:lnTo>
                      <a:pt x="73012" y="9791"/>
                    </a:lnTo>
                    <a:close/>
                  </a:path>
                  <a:path w="103505" h="154305">
                    <a:moveTo>
                      <a:pt x="102996" y="9791"/>
                    </a:moveTo>
                    <a:lnTo>
                      <a:pt x="91808" y="9791"/>
                    </a:lnTo>
                    <a:lnTo>
                      <a:pt x="94005" y="12014"/>
                    </a:lnTo>
                    <a:lnTo>
                      <a:pt x="94005" y="30784"/>
                    </a:lnTo>
                    <a:lnTo>
                      <a:pt x="91808" y="33007"/>
                    </a:lnTo>
                    <a:lnTo>
                      <a:pt x="102996" y="33007"/>
                    </a:lnTo>
                    <a:lnTo>
                      <a:pt x="102996" y="9791"/>
                    </a:lnTo>
                    <a:close/>
                  </a:path>
                </a:pathLst>
              </a:custGeom>
              <a:solidFill>
                <a:srgbClr val="FFFFFF"/>
              </a:solidFill>
            </p:spPr>
            <p:txBody>
              <a:bodyPr wrap="square" lIns="0" tIns="0" rIns="0" bIns="0" rtlCol="0"/>
              <a:lstStyle/>
              <a:p>
                <a:endParaRPr/>
              </a:p>
            </p:txBody>
          </p:sp>
          <p:sp>
            <p:nvSpPr>
              <p:cNvPr id="360" name="object 79"/>
              <p:cNvSpPr/>
              <p:nvPr/>
            </p:nvSpPr>
            <p:spPr>
              <a:xfrm>
                <a:off x="2484143" y="2865235"/>
                <a:ext cx="311150" cy="311150"/>
              </a:xfrm>
              <a:custGeom>
                <a:avLst/>
                <a:gdLst/>
                <a:ahLst/>
                <a:cxnLst/>
                <a:rect l="l" t="t" r="r" b="b"/>
                <a:pathLst>
                  <a:path w="311150" h="311150">
                    <a:moveTo>
                      <a:pt x="155490" y="0"/>
                    </a:moveTo>
                    <a:lnTo>
                      <a:pt x="112598" y="5990"/>
                    </a:lnTo>
                    <a:lnTo>
                      <a:pt x="74294" y="22851"/>
                    </a:lnTo>
                    <a:lnTo>
                      <a:pt x="42242" y="48918"/>
                    </a:lnTo>
                    <a:lnTo>
                      <a:pt x="18108" y="82527"/>
                    </a:lnTo>
                    <a:lnTo>
                      <a:pt x="3556" y="122012"/>
                    </a:lnTo>
                    <a:lnTo>
                      <a:pt x="0" y="150778"/>
                    </a:lnTo>
                    <a:lnTo>
                      <a:pt x="653" y="166028"/>
                    </a:lnTo>
                    <a:lnTo>
                      <a:pt x="10133" y="208796"/>
                    </a:lnTo>
                    <a:lnTo>
                      <a:pt x="29656" y="245968"/>
                    </a:lnTo>
                    <a:lnTo>
                      <a:pt x="57630" y="276097"/>
                    </a:lnTo>
                    <a:lnTo>
                      <a:pt x="92464" y="297738"/>
                    </a:lnTo>
                    <a:lnTo>
                      <a:pt x="132568" y="309443"/>
                    </a:lnTo>
                    <a:lnTo>
                      <a:pt x="146832" y="310887"/>
                    </a:lnTo>
                    <a:lnTo>
                      <a:pt x="162505" y="310276"/>
                    </a:lnTo>
                    <a:lnTo>
                      <a:pt x="206227" y="301093"/>
                    </a:lnTo>
                    <a:lnTo>
                      <a:pt x="244009" y="282075"/>
                    </a:lnTo>
                    <a:lnTo>
                      <a:pt x="255818" y="273138"/>
                    </a:lnTo>
                    <a:lnTo>
                      <a:pt x="93806" y="273138"/>
                    </a:lnTo>
                    <a:lnTo>
                      <a:pt x="86059" y="265404"/>
                    </a:lnTo>
                    <a:lnTo>
                      <a:pt x="86059" y="45720"/>
                    </a:lnTo>
                    <a:lnTo>
                      <a:pt x="93806" y="37985"/>
                    </a:lnTo>
                    <a:lnTo>
                      <a:pt x="256052" y="37985"/>
                    </a:lnTo>
                    <a:lnTo>
                      <a:pt x="255761" y="37704"/>
                    </a:lnTo>
                    <a:lnTo>
                      <a:pt x="222299" y="15300"/>
                    </a:lnTo>
                    <a:lnTo>
                      <a:pt x="183639" y="2557"/>
                    </a:lnTo>
                    <a:lnTo>
                      <a:pt x="169855" y="656"/>
                    </a:lnTo>
                    <a:lnTo>
                      <a:pt x="155490" y="0"/>
                    </a:lnTo>
                    <a:close/>
                  </a:path>
                  <a:path w="311150" h="311150">
                    <a:moveTo>
                      <a:pt x="256052" y="37985"/>
                    </a:moveTo>
                    <a:lnTo>
                      <a:pt x="217174" y="37985"/>
                    </a:lnTo>
                    <a:lnTo>
                      <a:pt x="224921" y="45720"/>
                    </a:lnTo>
                    <a:lnTo>
                      <a:pt x="224921" y="265404"/>
                    </a:lnTo>
                    <a:lnTo>
                      <a:pt x="217174" y="273138"/>
                    </a:lnTo>
                    <a:lnTo>
                      <a:pt x="255818" y="273138"/>
                    </a:lnTo>
                    <a:lnTo>
                      <a:pt x="282932" y="244074"/>
                    </a:lnTo>
                    <a:lnTo>
                      <a:pt x="301875" y="208079"/>
                    </a:lnTo>
                    <a:lnTo>
                      <a:pt x="310610" y="167367"/>
                    </a:lnTo>
                    <a:lnTo>
                      <a:pt x="310045" y="151363"/>
                    </a:lnTo>
                    <a:lnTo>
                      <a:pt x="301126" y="106889"/>
                    </a:lnTo>
                    <a:lnTo>
                      <a:pt x="282535" y="68618"/>
                    </a:lnTo>
                    <a:lnTo>
                      <a:pt x="265503" y="47120"/>
                    </a:lnTo>
                    <a:lnTo>
                      <a:pt x="256052" y="37985"/>
                    </a:lnTo>
                    <a:close/>
                  </a:path>
                </a:pathLst>
              </a:custGeom>
              <a:solidFill>
                <a:srgbClr val="FFFFFF"/>
              </a:solidFill>
            </p:spPr>
            <p:txBody>
              <a:bodyPr wrap="square" lIns="0" tIns="0" rIns="0" bIns="0" rtlCol="0"/>
              <a:lstStyle/>
              <a:p>
                <a:endParaRPr/>
              </a:p>
            </p:txBody>
          </p:sp>
          <p:sp>
            <p:nvSpPr>
              <p:cNvPr id="361" name="object 80"/>
              <p:cNvSpPr/>
              <p:nvPr/>
            </p:nvSpPr>
            <p:spPr>
              <a:xfrm>
                <a:off x="2623117" y="2919911"/>
                <a:ext cx="33020" cy="10160"/>
              </a:xfrm>
              <a:custGeom>
                <a:avLst/>
                <a:gdLst/>
                <a:ahLst/>
                <a:cxnLst/>
                <a:rect l="l" t="t" r="r" b="b"/>
                <a:pathLst>
                  <a:path w="33019" h="10160">
                    <a:moveTo>
                      <a:pt x="30810" y="0"/>
                    </a:moveTo>
                    <a:lnTo>
                      <a:pt x="2209" y="0"/>
                    </a:lnTo>
                    <a:lnTo>
                      <a:pt x="0" y="2209"/>
                    </a:lnTo>
                    <a:lnTo>
                      <a:pt x="0" y="7670"/>
                    </a:lnTo>
                    <a:lnTo>
                      <a:pt x="2209" y="9880"/>
                    </a:lnTo>
                    <a:lnTo>
                      <a:pt x="30810" y="9880"/>
                    </a:lnTo>
                    <a:lnTo>
                      <a:pt x="33032" y="7670"/>
                    </a:lnTo>
                    <a:lnTo>
                      <a:pt x="33032" y="2209"/>
                    </a:lnTo>
                    <a:lnTo>
                      <a:pt x="30810" y="0"/>
                    </a:lnTo>
                    <a:close/>
                  </a:path>
                </a:pathLst>
              </a:custGeom>
              <a:solidFill>
                <a:srgbClr val="FFFFFF"/>
              </a:solidFill>
            </p:spPr>
            <p:txBody>
              <a:bodyPr wrap="square" lIns="0" tIns="0" rIns="0" bIns="0" rtlCol="0"/>
              <a:lstStyle/>
              <a:p>
                <a:endParaRPr/>
              </a:p>
            </p:txBody>
          </p:sp>
          <p:sp>
            <p:nvSpPr>
              <p:cNvPr id="362" name="object 81"/>
              <p:cNvSpPr/>
              <p:nvPr/>
            </p:nvSpPr>
            <p:spPr>
              <a:xfrm>
                <a:off x="3013288" y="3082678"/>
                <a:ext cx="128270" cy="24130"/>
              </a:xfrm>
              <a:custGeom>
                <a:avLst/>
                <a:gdLst/>
                <a:ahLst/>
                <a:cxnLst/>
                <a:rect l="l" t="t" r="r" b="b"/>
                <a:pathLst>
                  <a:path w="128269" h="24130">
                    <a:moveTo>
                      <a:pt x="15811" y="0"/>
                    </a:moveTo>
                    <a:lnTo>
                      <a:pt x="0" y="4521"/>
                    </a:lnTo>
                    <a:lnTo>
                      <a:pt x="75336" y="23837"/>
                    </a:lnTo>
                    <a:lnTo>
                      <a:pt x="106088" y="15049"/>
                    </a:lnTo>
                    <a:lnTo>
                      <a:pt x="76327" y="15049"/>
                    </a:lnTo>
                    <a:lnTo>
                      <a:pt x="74180" y="14960"/>
                    </a:lnTo>
                    <a:lnTo>
                      <a:pt x="15811" y="0"/>
                    </a:lnTo>
                    <a:close/>
                  </a:path>
                  <a:path w="128269" h="24130">
                    <a:moveTo>
                      <a:pt x="112445" y="4724"/>
                    </a:moveTo>
                    <a:lnTo>
                      <a:pt x="76327" y="15049"/>
                    </a:lnTo>
                    <a:lnTo>
                      <a:pt x="106088" y="15049"/>
                    </a:lnTo>
                    <a:lnTo>
                      <a:pt x="128130" y="8750"/>
                    </a:lnTo>
                    <a:lnTo>
                      <a:pt x="112445" y="4724"/>
                    </a:lnTo>
                    <a:close/>
                  </a:path>
                </a:pathLst>
              </a:custGeom>
              <a:solidFill>
                <a:srgbClr val="FFFFFF"/>
              </a:solidFill>
            </p:spPr>
            <p:txBody>
              <a:bodyPr wrap="square" lIns="0" tIns="0" rIns="0" bIns="0" rtlCol="0"/>
              <a:lstStyle/>
              <a:p>
                <a:endParaRPr/>
              </a:p>
            </p:txBody>
          </p:sp>
          <p:sp>
            <p:nvSpPr>
              <p:cNvPr id="363" name="object 82"/>
              <p:cNvSpPr/>
              <p:nvPr/>
            </p:nvSpPr>
            <p:spPr>
              <a:xfrm>
                <a:off x="3013294" y="3063891"/>
                <a:ext cx="128270" cy="24130"/>
              </a:xfrm>
              <a:custGeom>
                <a:avLst/>
                <a:gdLst/>
                <a:ahLst/>
                <a:cxnLst/>
                <a:rect l="l" t="t" r="r" b="b"/>
                <a:pathLst>
                  <a:path w="128269" h="24130">
                    <a:moveTo>
                      <a:pt x="15811" y="0"/>
                    </a:moveTo>
                    <a:lnTo>
                      <a:pt x="0" y="4533"/>
                    </a:lnTo>
                    <a:lnTo>
                      <a:pt x="75336" y="23850"/>
                    </a:lnTo>
                    <a:lnTo>
                      <a:pt x="106003" y="15074"/>
                    </a:lnTo>
                    <a:lnTo>
                      <a:pt x="76327" y="15074"/>
                    </a:lnTo>
                    <a:lnTo>
                      <a:pt x="74180" y="14973"/>
                    </a:lnTo>
                    <a:lnTo>
                      <a:pt x="15811" y="0"/>
                    </a:lnTo>
                    <a:close/>
                  </a:path>
                  <a:path w="128269" h="24130">
                    <a:moveTo>
                      <a:pt x="112445" y="4737"/>
                    </a:moveTo>
                    <a:lnTo>
                      <a:pt x="76327" y="15074"/>
                    </a:lnTo>
                    <a:lnTo>
                      <a:pt x="106003" y="15074"/>
                    </a:lnTo>
                    <a:lnTo>
                      <a:pt x="128130" y="8762"/>
                    </a:lnTo>
                    <a:lnTo>
                      <a:pt x="112445" y="4737"/>
                    </a:lnTo>
                    <a:close/>
                  </a:path>
                </a:pathLst>
              </a:custGeom>
              <a:solidFill>
                <a:srgbClr val="FFFFFF"/>
              </a:solidFill>
            </p:spPr>
            <p:txBody>
              <a:bodyPr wrap="square" lIns="0" tIns="0" rIns="0" bIns="0" rtlCol="0"/>
              <a:lstStyle/>
              <a:p>
                <a:endParaRPr/>
              </a:p>
            </p:txBody>
          </p:sp>
          <p:sp>
            <p:nvSpPr>
              <p:cNvPr id="364" name="object 83"/>
              <p:cNvSpPr/>
              <p:nvPr/>
            </p:nvSpPr>
            <p:spPr>
              <a:xfrm>
                <a:off x="3013279" y="3101449"/>
                <a:ext cx="128270" cy="24130"/>
              </a:xfrm>
              <a:custGeom>
                <a:avLst/>
                <a:gdLst/>
                <a:ahLst/>
                <a:cxnLst/>
                <a:rect l="l" t="t" r="r" b="b"/>
                <a:pathLst>
                  <a:path w="128269" h="24130">
                    <a:moveTo>
                      <a:pt x="15824" y="0"/>
                    </a:moveTo>
                    <a:lnTo>
                      <a:pt x="0" y="4521"/>
                    </a:lnTo>
                    <a:lnTo>
                      <a:pt x="75349" y="23850"/>
                    </a:lnTo>
                    <a:lnTo>
                      <a:pt x="105853" y="15125"/>
                    </a:lnTo>
                    <a:lnTo>
                      <a:pt x="75869" y="15125"/>
                    </a:lnTo>
                    <a:lnTo>
                      <a:pt x="74206" y="14960"/>
                    </a:lnTo>
                    <a:lnTo>
                      <a:pt x="15824" y="0"/>
                    </a:lnTo>
                    <a:close/>
                  </a:path>
                  <a:path w="128269" h="24130">
                    <a:moveTo>
                      <a:pt x="112458" y="4724"/>
                    </a:moveTo>
                    <a:lnTo>
                      <a:pt x="76662" y="14960"/>
                    </a:lnTo>
                    <a:lnTo>
                      <a:pt x="75869" y="15125"/>
                    </a:lnTo>
                    <a:lnTo>
                      <a:pt x="105853" y="15125"/>
                    </a:lnTo>
                    <a:lnTo>
                      <a:pt x="128142" y="8750"/>
                    </a:lnTo>
                    <a:lnTo>
                      <a:pt x="112458" y="4724"/>
                    </a:lnTo>
                    <a:close/>
                  </a:path>
                </a:pathLst>
              </a:custGeom>
              <a:solidFill>
                <a:srgbClr val="FFFFFF"/>
              </a:solidFill>
            </p:spPr>
            <p:txBody>
              <a:bodyPr wrap="square" lIns="0" tIns="0" rIns="0" bIns="0" rtlCol="0"/>
              <a:lstStyle/>
              <a:p>
                <a:endParaRPr/>
              </a:p>
            </p:txBody>
          </p:sp>
          <p:sp>
            <p:nvSpPr>
              <p:cNvPr id="365" name="object 84"/>
              <p:cNvSpPr/>
              <p:nvPr/>
            </p:nvSpPr>
            <p:spPr>
              <a:xfrm>
                <a:off x="3013288" y="3045117"/>
                <a:ext cx="128270" cy="24130"/>
              </a:xfrm>
              <a:custGeom>
                <a:avLst/>
                <a:gdLst/>
                <a:ahLst/>
                <a:cxnLst/>
                <a:rect l="l" t="t" r="r" b="b"/>
                <a:pathLst>
                  <a:path w="128269" h="24130">
                    <a:moveTo>
                      <a:pt x="15811" y="0"/>
                    </a:moveTo>
                    <a:lnTo>
                      <a:pt x="0" y="4521"/>
                    </a:lnTo>
                    <a:lnTo>
                      <a:pt x="75336" y="23850"/>
                    </a:lnTo>
                    <a:lnTo>
                      <a:pt x="106062" y="15062"/>
                    </a:lnTo>
                    <a:lnTo>
                      <a:pt x="76327" y="15062"/>
                    </a:lnTo>
                    <a:lnTo>
                      <a:pt x="74180" y="14973"/>
                    </a:lnTo>
                    <a:lnTo>
                      <a:pt x="15811" y="0"/>
                    </a:lnTo>
                    <a:close/>
                  </a:path>
                  <a:path w="128269" h="24130">
                    <a:moveTo>
                      <a:pt x="112445" y="4737"/>
                    </a:moveTo>
                    <a:lnTo>
                      <a:pt x="76327" y="15062"/>
                    </a:lnTo>
                    <a:lnTo>
                      <a:pt x="106062" y="15062"/>
                    </a:lnTo>
                    <a:lnTo>
                      <a:pt x="128130" y="8750"/>
                    </a:lnTo>
                    <a:lnTo>
                      <a:pt x="112445" y="4737"/>
                    </a:lnTo>
                    <a:close/>
                  </a:path>
                </a:pathLst>
              </a:custGeom>
              <a:solidFill>
                <a:srgbClr val="FFFFFF"/>
              </a:solidFill>
            </p:spPr>
            <p:txBody>
              <a:bodyPr wrap="square" lIns="0" tIns="0" rIns="0" bIns="0" rtlCol="0"/>
              <a:lstStyle/>
              <a:p>
                <a:endParaRPr/>
              </a:p>
            </p:txBody>
          </p:sp>
          <p:sp>
            <p:nvSpPr>
              <p:cNvPr id="366" name="object 85"/>
              <p:cNvSpPr/>
              <p:nvPr/>
            </p:nvSpPr>
            <p:spPr>
              <a:xfrm>
                <a:off x="2921868" y="2865235"/>
                <a:ext cx="310515" cy="311150"/>
              </a:xfrm>
              <a:custGeom>
                <a:avLst/>
                <a:gdLst/>
                <a:ahLst/>
                <a:cxnLst/>
                <a:rect l="l" t="t" r="r" b="b"/>
                <a:pathLst>
                  <a:path w="310514" h="311150">
                    <a:moveTo>
                      <a:pt x="155490" y="0"/>
                    </a:moveTo>
                    <a:lnTo>
                      <a:pt x="112593" y="5990"/>
                    </a:lnTo>
                    <a:lnTo>
                      <a:pt x="74288" y="22851"/>
                    </a:lnTo>
                    <a:lnTo>
                      <a:pt x="42238" y="48918"/>
                    </a:lnTo>
                    <a:lnTo>
                      <a:pt x="18106" y="82527"/>
                    </a:lnTo>
                    <a:lnTo>
                      <a:pt x="3555" y="122012"/>
                    </a:lnTo>
                    <a:lnTo>
                      <a:pt x="0" y="150778"/>
                    </a:lnTo>
                    <a:lnTo>
                      <a:pt x="653" y="166030"/>
                    </a:lnTo>
                    <a:lnTo>
                      <a:pt x="10132" y="208801"/>
                    </a:lnTo>
                    <a:lnTo>
                      <a:pt x="29652" y="245973"/>
                    </a:lnTo>
                    <a:lnTo>
                      <a:pt x="57624" y="276101"/>
                    </a:lnTo>
                    <a:lnTo>
                      <a:pt x="92459" y="297740"/>
                    </a:lnTo>
                    <a:lnTo>
                      <a:pt x="132565" y="309443"/>
                    </a:lnTo>
                    <a:lnTo>
                      <a:pt x="146831" y="310887"/>
                    </a:lnTo>
                    <a:lnTo>
                      <a:pt x="162504" y="310277"/>
                    </a:lnTo>
                    <a:lnTo>
                      <a:pt x="206226" y="301094"/>
                    </a:lnTo>
                    <a:lnTo>
                      <a:pt x="244008" y="282079"/>
                    </a:lnTo>
                    <a:lnTo>
                      <a:pt x="259260" y="270065"/>
                    </a:lnTo>
                    <a:lnTo>
                      <a:pt x="167758" y="270065"/>
                    </a:lnTo>
                    <a:lnTo>
                      <a:pt x="165612" y="269963"/>
                    </a:lnTo>
                    <a:lnTo>
                      <a:pt x="69155" y="245224"/>
                    </a:lnTo>
                    <a:lnTo>
                      <a:pt x="67631" y="243293"/>
                    </a:lnTo>
                    <a:lnTo>
                      <a:pt x="67580" y="238823"/>
                    </a:lnTo>
                    <a:lnTo>
                      <a:pt x="69053" y="236867"/>
                    </a:lnTo>
                    <a:lnTo>
                      <a:pt x="88294" y="231355"/>
                    </a:lnTo>
                    <a:lnTo>
                      <a:pt x="69155" y="226440"/>
                    </a:lnTo>
                    <a:lnTo>
                      <a:pt x="67631" y="224523"/>
                    </a:lnTo>
                    <a:lnTo>
                      <a:pt x="67580" y="220065"/>
                    </a:lnTo>
                    <a:lnTo>
                      <a:pt x="69053" y="218084"/>
                    </a:lnTo>
                    <a:lnTo>
                      <a:pt x="88294" y="212572"/>
                    </a:lnTo>
                    <a:lnTo>
                      <a:pt x="69155" y="207683"/>
                    </a:lnTo>
                    <a:lnTo>
                      <a:pt x="67631" y="205740"/>
                    </a:lnTo>
                    <a:lnTo>
                      <a:pt x="67580" y="201282"/>
                    </a:lnTo>
                    <a:lnTo>
                      <a:pt x="69053" y="199301"/>
                    </a:lnTo>
                    <a:lnTo>
                      <a:pt x="88294" y="193802"/>
                    </a:lnTo>
                    <a:lnTo>
                      <a:pt x="69155" y="188899"/>
                    </a:lnTo>
                    <a:lnTo>
                      <a:pt x="67631" y="186969"/>
                    </a:lnTo>
                    <a:lnTo>
                      <a:pt x="67580" y="182499"/>
                    </a:lnTo>
                    <a:lnTo>
                      <a:pt x="69053" y="180530"/>
                    </a:lnTo>
                    <a:lnTo>
                      <a:pt x="88294" y="175031"/>
                    </a:lnTo>
                    <a:lnTo>
                      <a:pt x="69155" y="170116"/>
                    </a:lnTo>
                    <a:lnTo>
                      <a:pt x="67631" y="168198"/>
                    </a:lnTo>
                    <a:lnTo>
                      <a:pt x="67580" y="163728"/>
                    </a:lnTo>
                    <a:lnTo>
                      <a:pt x="69053" y="161759"/>
                    </a:lnTo>
                    <a:lnTo>
                      <a:pt x="142764" y="140665"/>
                    </a:lnTo>
                    <a:lnTo>
                      <a:pt x="143221" y="140601"/>
                    </a:lnTo>
                    <a:lnTo>
                      <a:pt x="150626" y="140601"/>
                    </a:lnTo>
                    <a:lnTo>
                      <a:pt x="150626" y="133223"/>
                    </a:lnTo>
                    <a:lnTo>
                      <a:pt x="99622" y="133223"/>
                    </a:lnTo>
                    <a:lnTo>
                      <a:pt x="141609" y="91249"/>
                    </a:lnTo>
                    <a:lnTo>
                      <a:pt x="113618" y="91249"/>
                    </a:lnTo>
                    <a:lnTo>
                      <a:pt x="148594" y="56286"/>
                    </a:lnTo>
                    <a:lnTo>
                      <a:pt x="127613" y="56286"/>
                    </a:lnTo>
                    <a:lnTo>
                      <a:pt x="155566" y="28321"/>
                    </a:lnTo>
                    <a:lnTo>
                      <a:pt x="243913" y="28321"/>
                    </a:lnTo>
                    <a:lnTo>
                      <a:pt x="234105" y="21752"/>
                    </a:lnTo>
                    <a:lnTo>
                      <a:pt x="197012" y="5661"/>
                    </a:lnTo>
                    <a:lnTo>
                      <a:pt x="169857" y="657"/>
                    </a:lnTo>
                    <a:lnTo>
                      <a:pt x="155490" y="0"/>
                    </a:lnTo>
                    <a:close/>
                  </a:path>
                  <a:path w="310514" h="311150">
                    <a:moveTo>
                      <a:pt x="309466" y="146418"/>
                    </a:moveTo>
                    <a:lnTo>
                      <a:pt x="167910" y="146418"/>
                    </a:lnTo>
                    <a:lnTo>
                      <a:pt x="241812" y="165366"/>
                    </a:lnTo>
                    <a:lnTo>
                      <a:pt x="243336" y="167309"/>
                    </a:lnTo>
                    <a:lnTo>
                      <a:pt x="243386" y="171754"/>
                    </a:lnTo>
                    <a:lnTo>
                      <a:pt x="241913" y="173736"/>
                    </a:lnTo>
                    <a:lnTo>
                      <a:pt x="222685" y="179247"/>
                    </a:lnTo>
                    <a:lnTo>
                      <a:pt x="241812" y="184137"/>
                    </a:lnTo>
                    <a:lnTo>
                      <a:pt x="243336" y="186080"/>
                    </a:lnTo>
                    <a:lnTo>
                      <a:pt x="243386" y="190538"/>
                    </a:lnTo>
                    <a:lnTo>
                      <a:pt x="241913" y="192506"/>
                    </a:lnTo>
                    <a:lnTo>
                      <a:pt x="222673" y="198018"/>
                    </a:lnTo>
                    <a:lnTo>
                      <a:pt x="241812" y="202933"/>
                    </a:lnTo>
                    <a:lnTo>
                      <a:pt x="243336" y="204851"/>
                    </a:lnTo>
                    <a:lnTo>
                      <a:pt x="243386" y="209321"/>
                    </a:lnTo>
                    <a:lnTo>
                      <a:pt x="241913" y="211277"/>
                    </a:lnTo>
                    <a:lnTo>
                      <a:pt x="222673" y="216789"/>
                    </a:lnTo>
                    <a:lnTo>
                      <a:pt x="241812" y="221703"/>
                    </a:lnTo>
                    <a:lnTo>
                      <a:pt x="243336" y="223634"/>
                    </a:lnTo>
                    <a:lnTo>
                      <a:pt x="243386" y="228092"/>
                    </a:lnTo>
                    <a:lnTo>
                      <a:pt x="241913" y="230073"/>
                    </a:lnTo>
                    <a:lnTo>
                      <a:pt x="222673" y="235572"/>
                    </a:lnTo>
                    <a:lnTo>
                      <a:pt x="241812" y="240474"/>
                    </a:lnTo>
                    <a:lnTo>
                      <a:pt x="243336" y="242417"/>
                    </a:lnTo>
                    <a:lnTo>
                      <a:pt x="243386" y="246862"/>
                    </a:lnTo>
                    <a:lnTo>
                      <a:pt x="241913" y="248843"/>
                    </a:lnTo>
                    <a:lnTo>
                      <a:pt x="167758" y="270065"/>
                    </a:lnTo>
                    <a:lnTo>
                      <a:pt x="259260" y="270065"/>
                    </a:lnTo>
                    <a:lnTo>
                      <a:pt x="290301" y="232701"/>
                    </a:lnTo>
                    <a:lnTo>
                      <a:pt x="305984" y="194962"/>
                    </a:lnTo>
                    <a:lnTo>
                      <a:pt x="310509" y="168198"/>
                    </a:lnTo>
                    <a:lnTo>
                      <a:pt x="310411" y="161759"/>
                    </a:lnTo>
                    <a:lnTo>
                      <a:pt x="310045" y="151365"/>
                    </a:lnTo>
                    <a:lnTo>
                      <a:pt x="309466" y="146418"/>
                    </a:lnTo>
                    <a:close/>
                  </a:path>
                  <a:path w="310514" h="311150">
                    <a:moveTo>
                      <a:pt x="150626" y="140601"/>
                    </a:moveTo>
                    <a:lnTo>
                      <a:pt x="143221" y="140601"/>
                    </a:lnTo>
                    <a:lnTo>
                      <a:pt x="143221" y="150812"/>
                    </a:lnTo>
                    <a:lnTo>
                      <a:pt x="91405" y="165633"/>
                    </a:lnTo>
                    <a:lnTo>
                      <a:pt x="166767" y="184950"/>
                    </a:lnTo>
                    <a:lnTo>
                      <a:pt x="209685" y="172681"/>
                    </a:lnTo>
                    <a:lnTo>
                      <a:pt x="152835" y="172681"/>
                    </a:lnTo>
                    <a:lnTo>
                      <a:pt x="150626" y="170484"/>
                    </a:lnTo>
                    <a:lnTo>
                      <a:pt x="150626" y="140601"/>
                    </a:lnTo>
                    <a:close/>
                  </a:path>
                  <a:path w="310514" h="311150">
                    <a:moveTo>
                      <a:pt x="243913" y="28321"/>
                    </a:moveTo>
                    <a:lnTo>
                      <a:pt x="155566" y="28321"/>
                    </a:lnTo>
                    <a:lnTo>
                      <a:pt x="183531" y="56286"/>
                    </a:lnTo>
                    <a:lnTo>
                      <a:pt x="162538" y="56286"/>
                    </a:lnTo>
                    <a:lnTo>
                      <a:pt x="197501" y="91249"/>
                    </a:lnTo>
                    <a:lnTo>
                      <a:pt x="169523" y="91249"/>
                    </a:lnTo>
                    <a:lnTo>
                      <a:pt x="211509" y="133223"/>
                    </a:lnTo>
                    <a:lnTo>
                      <a:pt x="160506" y="133223"/>
                    </a:lnTo>
                    <a:lnTo>
                      <a:pt x="160506" y="170484"/>
                    </a:lnTo>
                    <a:lnTo>
                      <a:pt x="158309" y="172681"/>
                    </a:lnTo>
                    <a:lnTo>
                      <a:pt x="209685" y="172681"/>
                    </a:lnTo>
                    <a:lnTo>
                      <a:pt x="219548" y="169862"/>
                    </a:lnTo>
                    <a:lnTo>
                      <a:pt x="167910" y="156616"/>
                    </a:lnTo>
                    <a:lnTo>
                      <a:pt x="167910" y="146418"/>
                    </a:lnTo>
                    <a:lnTo>
                      <a:pt x="309466" y="146418"/>
                    </a:lnTo>
                    <a:lnTo>
                      <a:pt x="308239" y="135922"/>
                    </a:lnTo>
                    <a:lnTo>
                      <a:pt x="295931" y="93387"/>
                    </a:lnTo>
                    <a:lnTo>
                      <a:pt x="274446" y="57440"/>
                    </a:lnTo>
                    <a:lnTo>
                      <a:pt x="245278" y="29235"/>
                    </a:lnTo>
                    <a:lnTo>
                      <a:pt x="243913" y="28321"/>
                    </a:lnTo>
                    <a:close/>
                  </a:path>
                </a:pathLst>
              </a:custGeom>
              <a:solidFill>
                <a:srgbClr val="FFFFFF"/>
              </a:solidFill>
            </p:spPr>
            <p:txBody>
              <a:bodyPr wrap="square" lIns="0" tIns="0" rIns="0" bIns="0" rtlCol="0"/>
              <a:lstStyle/>
              <a:p>
                <a:endParaRPr/>
              </a:p>
            </p:txBody>
          </p:sp>
          <p:sp>
            <p:nvSpPr>
              <p:cNvPr id="367" name="object 86"/>
              <p:cNvSpPr/>
              <p:nvPr/>
            </p:nvSpPr>
            <p:spPr>
              <a:xfrm>
                <a:off x="3840446" y="2865238"/>
                <a:ext cx="311150" cy="311150"/>
              </a:xfrm>
              <a:custGeom>
                <a:avLst/>
                <a:gdLst/>
                <a:ahLst/>
                <a:cxnLst/>
                <a:rect l="l" t="t" r="r" b="b"/>
                <a:pathLst>
                  <a:path w="311150" h="311150">
                    <a:moveTo>
                      <a:pt x="155490" y="0"/>
                    </a:moveTo>
                    <a:lnTo>
                      <a:pt x="112598" y="5990"/>
                    </a:lnTo>
                    <a:lnTo>
                      <a:pt x="74294" y="22851"/>
                    </a:lnTo>
                    <a:lnTo>
                      <a:pt x="42242" y="48918"/>
                    </a:lnTo>
                    <a:lnTo>
                      <a:pt x="18108" y="82527"/>
                    </a:lnTo>
                    <a:lnTo>
                      <a:pt x="3556" y="122012"/>
                    </a:lnTo>
                    <a:lnTo>
                      <a:pt x="0" y="150778"/>
                    </a:lnTo>
                    <a:lnTo>
                      <a:pt x="653" y="166030"/>
                    </a:lnTo>
                    <a:lnTo>
                      <a:pt x="10133" y="208801"/>
                    </a:lnTo>
                    <a:lnTo>
                      <a:pt x="29656" y="245973"/>
                    </a:lnTo>
                    <a:lnTo>
                      <a:pt x="57630" y="276101"/>
                    </a:lnTo>
                    <a:lnTo>
                      <a:pt x="92464" y="297740"/>
                    </a:lnTo>
                    <a:lnTo>
                      <a:pt x="132568" y="309443"/>
                    </a:lnTo>
                    <a:lnTo>
                      <a:pt x="146832" y="310887"/>
                    </a:lnTo>
                    <a:lnTo>
                      <a:pt x="162505" y="310276"/>
                    </a:lnTo>
                    <a:lnTo>
                      <a:pt x="206227" y="301094"/>
                    </a:lnTo>
                    <a:lnTo>
                      <a:pt x="244009" y="282078"/>
                    </a:lnTo>
                    <a:lnTo>
                      <a:pt x="274570" y="254763"/>
                    </a:lnTo>
                    <a:lnTo>
                      <a:pt x="274979" y="254241"/>
                    </a:lnTo>
                    <a:lnTo>
                      <a:pt x="127816" y="254241"/>
                    </a:lnTo>
                    <a:lnTo>
                      <a:pt x="123397" y="249821"/>
                    </a:lnTo>
                    <a:lnTo>
                      <a:pt x="123397" y="187566"/>
                    </a:lnTo>
                    <a:lnTo>
                      <a:pt x="61154" y="187566"/>
                    </a:lnTo>
                    <a:lnTo>
                      <a:pt x="56722" y="183146"/>
                    </a:lnTo>
                    <a:lnTo>
                      <a:pt x="56722" y="127800"/>
                    </a:lnTo>
                    <a:lnTo>
                      <a:pt x="61154" y="123367"/>
                    </a:lnTo>
                    <a:lnTo>
                      <a:pt x="123397" y="123367"/>
                    </a:lnTo>
                    <a:lnTo>
                      <a:pt x="123397" y="61125"/>
                    </a:lnTo>
                    <a:lnTo>
                      <a:pt x="127816" y="56692"/>
                    </a:lnTo>
                    <a:lnTo>
                      <a:pt x="273798" y="56692"/>
                    </a:lnTo>
                    <a:lnTo>
                      <a:pt x="265503" y="47121"/>
                    </a:lnTo>
                    <a:lnTo>
                      <a:pt x="234105" y="21752"/>
                    </a:lnTo>
                    <a:lnTo>
                      <a:pt x="197012" y="5660"/>
                    </a:lnTo>
                    <a:lnTo>
                      <a:pt x="169856" y="656"/>
                    </a:lnTo>
                    <a:lnTo>
                      <a:pt x="155490" y="0"/>
                    </a:lnTo>
                    <a:close/>
                  </a:path>
                  <a:path w="311150" h="311150">
                    <a:moveTo>
                      <a:pt x="273798" y="56692"/>
                    </a:moveTo>
                    <a:lnTo>
                      <a:pt x="183163" y="56692"/>
                    </a:lnTo>
                    <a:lnTo>
                      <a:pt x="187583" y="61125"/>
                    </a:lnTo>
                    <a:lnTo>
                      <a:pt x="187583" y="123367"/>
                    </a:lnTo>
                    <a:lnTo>
                      <a:pt x="249825" y="123367"/>
                    </a:lnTo>
                    <a:lnTo>
                      <a:pt x="254258" y="127800"/>
                    </a:lnTo>
                    <a:lnTo>
                      <a:pt x="254258" y="183146"/>
                    </a:lnTo>
                    <a:lnTo>
                      <a:pt x="249825" y="187566"/>
                    </a:lnTo>
                    <a:lnTo>
                      <a:pt x="187583" y="187566"/>
                    </a:lnTo>
                    <a:lnTo>
                      <a:pt x="187583" y="249821"/>
                    </a:lnTo>
                    <a:lnTo>
                      <a:pt x="183163" y="254241"/>
                    </a:lnTo>
                    <a:lnTo>
                      <a:pt x="274979" y="254241"/>
                    </a:lnTo>
                    <a:lnTo>
                      <a:pt x="296631" y="220683"/>
                    </a:lnTo>
                    <a:lnTo>
                      <a:pt x="308911" y="181370"/>
                    </a:lnTo>
                    <a:lnTo>
                      <a:pt x="310610" y="167369"/>
                    </a:lnTo>
                    <a:lnTo>
                      <a:pt x="310045" y="151365"/>
                    </a:lnTo>
                    <a:lnTo>
                      <a:pt x="301127" y="106890"/>
                    </a:lnTo>
                    <a:lnTo>
                      <a:pt x="282535" y="68619"/>
                    </a:lnTo>
                    <a:lnTo>
                      <a:pt x="274446" y="57440"/>
                    </a:lnTo>
                    <a:lnTo>
                      <a:pt x="273798" y="56692"/>
                    </a:lnTo>
                    <a:close/>
                  </a:path>
                </a:pathLst>
              </a:custGeom>
              <a:solidFill>
                <a:srgbClr val="FFFFFF"/>
              </a:solidFill>
            </p:spPr>
            <p:txBody>
              <a:bodyPr wrap="square" lIns="0" tIns="0" rIns="0" bIns="0" rtlCol="0"/>
              <a:lstStyle/>
              <a:p>
                <a:endParaRPr/>
              </a:p>
            </p:txBody>
          </p:sp>
          <p:sp>
            <p:nvSpPr>
              <p:cNvPr id="368" name="object 87"/>
              <p:cNvSpPr/>
              <p:nvPr/>
            </p:nvSpPr>
            <p:spPr>
              <a:xfrm>
                <a:off x="2071370" y="3082004"/>
                <a:ext cx="177165" cy="0"/>
              </a:xfrm>
              <a:custGeom>
                <a:avLst/>
                <a:gdLst/>
                <a:ahLst/>
                <a:cxnLst/>
                <a:rect l="l" t="t" r="r" b="b"/>
                <a:pathLst>
                  <a:path w="177164">
                    <a:moveTo>
                      <a:pt x="0" y="0"/>
                    </a:moveTo>
                    <a:lnTo>
                      <a:pt x="177126" y="0"/>
                    </a:lnTo>
                  </a:path>
                </a:pathLst>
              </a:custGeom>
              <a:ln w="18072">
                <a:solidFill>
                  <a:srgbClr val="FFFFFF"/>
                </a:solidFill>
              </a:ln>
            </p:spPr>
            <p:txBody>
              <a:bodyPr wrap="square" lIns="0" tIns="0" rIns="0" bIns="0" rtlCol="0"/>
              <a:lstStyle/>
              <a:p>
                <a:endParaRPr/>
              </a:p>
            </p:txBody>
          </p:sp>
          <p:sp>
            <p:nvSpPr>
              <p:cNvPr id="369" name="object 88"/>
              <p:cNvSpPr/>
              <p:nvPr/>
            </p:nvSpPr>
            <p:spPr>
              <a:xfrm>
                <a:off x="2005033" y="2865235"/>
                <a:ext cx="311150" cy="311150"/>
              </a:xfrm>
              <a:custGeom>
                <a:avLst/>
                <a:gdLst/>
                <a:ahLst/>
                <a:cxnLst/>
                <a:rect l="l" t="t" r="r" b="b"/>
                <a:pathLst>
                  <a:path w="311150" h="311150">
                    <a:moveTo>
                      <a:pt x="155490" y="0"/>
                    </a:moveTo>
                    <a:lnTo>
                      <a:pt x="112593" y="5990"/>
                    </a:lnTo>
                    <a:lnTo>
                      <a:pt x="74288" y="22851"/>
                    </a:lnTo>
                    <a:lnTo>
                      <a:pt x="42238" y="48918"/>
                    </a:lnTo>
                    <a:lnTo>
                      <a:pt x="18106" y="82527"/>
                    </a:lnTo>
                    <a:lnTo>
                      <a:pt x="3555" y="122012"/>
                    </a:lnTo>
                    <a:lnTo>
                      <a:pt x="0" y="150778"/>
                    </a:lnTo>
                    <a:lnTo>
                      <a:pt x="653" y="166028"/>
                    </a:lnTo>
                    <a:lnTo>
                      <a:pt x="10132" y="208796"/>
                    </a:lnTo>
                    <a:lnTo>
                      <a:pt x="29652" y="245968"/>
                    </a:lnTo>
                    <a:lnTo>
                      <a:pt x="57624" y="276097"/>
                    </a:lnTo>
                    <a:lnTo>
                      <a:pt x="92459" y="297738"/>
                    </a:lnTo>
                    <a:lnTo>
                      <a:pt x="132565" y="309443"/>
                    </a:lnTo>
                    <a:lnTo>
                      <a:pt x="146831" y="310887"/>
                    </a:lnTo>
                    <a:lnTo>
                      <a:pt x="162504" y="310276"/>
                    </a:lnTo>
                    <a:lnTo>
                      <a:pt x="206226" y="301093"/>
                    </a:lnTo>
                    <a:lnTo>
                      <a:pt x="244008" y="282075"/>
                    </a:lnTo>
                    <a:lnTo>
                      <a:pt x="274570" y="254758"/>
                    </a:lnTo>
                    <a:lnTo>
                      <a:pt x="280332" y="247396"/>
                    </a:lnTo>
                    <a:lnTo>
                      <a:pt x="55769" y="247396"/>
                    </a:lnTo>
                    <a:lnTo>
                      <a:pt x="53013" y="244640"/>
                    </a:lnTo>
                    <a:lnTo>
                      <a:pt x="53013" y="193370"/>
                    </a:lnTo>
                    <a:lnTo>
                      <a:pt x="55769" y="190614"/>
                    </a:lnTo>
                    <a:lnTo>
                      <a:pt x="63948" y="190614"/>
                    </a:lnTo>
                    <a:lnTo>
                      <a:pt x="74375" y="95478"/>
                    </a:lnTo>
                    <a:lnTo>
                      <a:pt x="77029" y="93116"/>
                    </a:lnTo>
                    <a:lnTo>
                      <a:pt x="128464" y="93116"/>
                    </a:lnTo>
                    <a:lnTo>
                      <a:pt x="131080" y="87183"/>
                    </a:lnTo>
                    <a:lnTo>
                      <a:pt x="135078" y="82270"/>
                    </a:lnTo>
                    <a:lnTo>
                      <a:pt x="80572" y="82270"/>
                    </a:lnTo>
                    <a:lnTo>
                      <a:pt x="77816" y="79502"/>
                    </a:lnTo>
                    <a:lnTo>
                      <a:pt x="77816" y="76085"/>
                    </a:lnTo>
                    <a:lnTo>
                      <a:pt x="80071" y="61898"/>
                    </a:lnTo>
                    <a:lnTo>
                      <a:pt x="108138" y="33046"/>
                    </a:lnTo>
                    <a:lnTo>
                      <a:pt x="123536" y="30378"/>
                    </a:lnTo>
                    <a:lnTo>
                      <a:pt x="246693" y="30378"/>
                    </a:lnTo>
                    <a:lnTo>
                      <a:pt x="245277" y="29234"/>
                    </a:lnTo>
                    <a:lnTo>
                      <a:pt x="209916" y="9922"/>
                    </a:lnTo>
                    <a:lnTo>
                      <a:pt x="169856" y="656"/>
                    </a:lnTo>
                    <a:lnTo>
                      <a:pt x="155490" y="0"/>
                    </a:lnTo>
                    <a:close/>
                  </a:path>
                  <a:path w="311150" h="311150">
                    <a:moveTo>
                      <a:pt x="309668" y="148145"/>
                    </a:moveTo>
                    <a:lnTo>
                      <a:pt x="256759" y="148145"/>
                    </a:lnTo>
                    <a:lnTo>
                      <a:pt x="256785" y="244640"/>
                    </a:lnTo>
                    <a:lnTo>
                      <a:pt x="254016" y="247396"/>
                    </a:lnTo>
                    <a:lnTo>
                      <a:pt x="280332" y="247396"/>
                    </a:lnTo>
                    <a:lnTo>
                      <a:pt x="282931" y="244074"/>
                    </a:lnTo>
                    <a:lnTo>
                      <a:pt x="301874" y="208080"/>
                    </a:lnTo>
                    <a:lnTo>
                      <a:pt x="310610" y="167368"/>
                    </a:lnTo>
                    <a:lnTo>
                      <a:pt x="310044" y="151364"/>
                    </a:lnTo>
                    <a:lnTo>
                      <a:pt x="309668" y="148145"/>
                    </a:lnTo>
                    <a:close/>
                  </a:path>
                  <a:path w="311150" h="311150">
                    <a:moveTo>
                      <a:pt x="128464" y="93116"/>
                    </a:moveTo>
                    <a:lnTo>
                      <a:pt x="90948" y="93116"/>
                    </a:lnTo>
                    <a:lnTo>
                      <a:pt x="93603" y="95478"/>
                    </a:lnTo>
                    <a:lnTo>
                      <a:pt x="104029" y="190614"/>
                    </a:lnTo>
                    <a:lnTo>
                      <a:pt x="115320" y="190614"/>
                    </a:lnTo>
                    <a:lnTo>
                      <a:pt x="120006" y="133299"/>
                    </a:lnTo>
                    <a:lnTo>
                      <a:pt x="122686" y="130835"/>
                    </a:lnTo>
                    <a:lnTo>
                      <a:pt x="307214" y="130835"/>
                    </a:lnTo>
                    <a:lnTo>
                      <a:pt x="305248" y="121082"/>
                    </a:lnTo>
                    <a:lnTo>
                      <a:pt x="304964" y="120103"/>
                    </a:lnTo>
                    <a:lnTo>
                      <a:pt x="126292" y="120103"/>
                    </a:lnTo>
                    <a:lnTo>
                      <a:pt x="123555" y="117354"/>
                    </a:lnTo>
                    <a:lnTo>
                      <a:pt x="123536" y="113931"/>
                    </a:lnTo>
                    <a:lnTo>
                      <a:pt x="125514" y="99806"/>
                    </a:lnTo>
                    <a:lnTo>
                      <a:pt x="128464" y="93116"/>
                    </a:lnTo>
                    <a:close/>
                  </a:path>
                  <a:path w="311150" h="311150">
                    <a:moveTo>
                      <a:pt x="307214" y="130835"/>
                    </a:moveTo>
                    <a:lnTo>
                      <a:pt x="136744" y="130835"/>
                    </a:lnTo>
                    <a:lnTo>
                      <a:pt x="139411" y="133299"/>
                    </a:lnTo>
                    <a:lnTo>
                      <a:pt x="143133" y="178727"/>
                    </a:lnTo>
                    <a:lnTo>
                      <a:pt x="127727" y="190614"/>
                    </a:lnTo>
                    <a:lnTo>
                      <a:pt x="147933" y="190614"/>
                    </a:lnTo>
                    <a:lnTo>
                      <a:pt x="202950" y="148145"/>
                    </a:lnTo>
                    <a:lnTo>
                      <a:pt x="309668" y="148145"/>
                    </a:lnTo>
                    <a:lnTo>
                      <a:pt x="308239" y="135921"/>
                    </a:lnTo>
                    <a:lnTo>
                      <a:pt x="307214" y="130835"/>
                    </a:lnTo>
                    <a:close/>
                  </a:path>
                  <a:path w="311150" h="311150">
                    <a:moveTo>
                      <a:pt x="256759" y="148145"/>
                    </a:moveTo>
                    <a:lnTo>
                      <a:pt x="202950" y="148145"/>
                    </a:lnTo>
                    <a:lnTo>
                      <a:pt x="202950" y="189699"/>
                    </a:lnTo>
                    <a:lnTo>
                      <a:pt x="256759" y="148145"/>
                    </a:lnTo>
                    <a:close/>
                  </a:path>
                  <a:path w="311150" h="311150">
                    <a:moveTo>
                      <a:pt x="246693" y="30378"/>
                    </a:moveTo>
                    <a:lnTo>
                      <a:pt x="210747" y="30378"/>
                    </a:lnTo>
                    <a:lnTo>
                      <a:pt x="213415" y="33046"/>
                    </a:lnTo>
                    <a:lnTo>
                      <a:pt x="213516" y="39966"/>
                    </a:lnTo>
                    <a:lnTo>
                      <a:pt x="210747" y="42722"/>
                    </a:lnTo>
                    <a:lnTo>
                      <a:pt x="207344" y="42722"/>
                    </a:lnTo>
                    <a:lnTo>
                      <a:pt x="193810" y="46514"/>
                    </a:lnTo>
                    <a:lnTo>
                      <a:pt x="184387" y="56416"/>
                    </a:lnTo>
                    <a:lnTo>
                      <a:pt x="181245" y="72224"/>
                    </a:lnTo>
                    <a:lnTo>
                      <a:pt x="178464" y="74993"/>
                    </a:lnTo>
                    <a:lnTo>
                      <a:pt x="174819" y="74993"/>
                    </a:lnTo>
                    <a:lnTo>
                      <a:pt x="160766" y="77616"/>
                    </a:lnTo>
                    <a:lnTo>
                      <a:pt x="148983" y="84823"/>
                    </a:lnTo>
                    <a:lnTo>
                      <a:pt x="140461" y="95622"/>
                    </a:lnTo>
                    <a:lnTo>
                      <a:pt x="136189" y="109020"/>
                    </a:lnTo>
                    <a:lnTo>
                      <a:pt x="135881" y="117335"/>
                    </a:lnTo>
                    <a:lnTo>
                      <a:pt x="133112" y="120103"/>
                    </a:lnTo>
                    <a:lnTo>
                      <a:pt x="146993" y="120103"/>
                    </a:lnTo>
                    <a:lnTo>
                      <a:pt x="144256" y="117354"/>
                    </a:lnTo>
                    <a:lnTo>
                      <a:pt x="144237" y="110528"/>
                    </a:lnTo>
                    <a:lnTo>
                      <a:pt x="146993" y="107759"/>
                    </a:lnTo>
                    <a:lnTo>
                      <a:pt x="156963" y="107759"/>
                    </a:lnTo>
                    <a:lnTo>
                      <a:pt x="162310" y="102438"/>
                    </a:lnTo>
                    <a:lnTo>
                      <a:pt x="162310" y="92468"/>
                    </a:lnTo>
                    <a:lnTo>
                      <a:pt x="165053" y="89700"/>
                    </a:lnTo>
                    <a:lnTo>
                      <a:pt x="168469" y="89700"/>
                    </a:lnTo>
                    <a:lnTo>
                      <a:pt x="182330" y="86615"/>
                    </a:lnTo>
                    <a:lnTo>
                      <a:pt x="193264" y="78299"/>
                    </a:lnTo>
                    <a:lnTo>
                      <a:pt x="199867" y="66154"/>
                    </a:lnTo>
                    <a:lnTo>
                      <a:pt x="201172" y="53606"/>
                    </a:lnTo>
                    <a:lnTo>
                      <a:pt x="203927" y="50825"/>
                    </a:lnTo>
                    <a:lnTo>
                      <a:pt x="268713" y="50825"/>
                    </a:lnTo>
                    <a:lnTo>
                      <a:pt x="265503" y="47121"/>
                    </a:lnTo>
                    <a:lnTo>
                      <a:pt x="255762" y="37705"/>
                    </a:lnTo>
                    <a:lnTo>
                      <a:pt x="246693" y="30378"/>
                    </a:lnTo>
                    <a:close/>
                  </a:path>
                  <a:path w="311150" h="311150">
                    <a:moveTo>
                      <a:pt x="268713" y="50825"/>
                    </a:moveTo>
                    <a:lnTo>
                      <a:pt x="210747" y="50825"/>
                    </a:lnTo>
                    <a:lnTo>
                      <a:pt x="213516" y="53606"/>
                    </a:lnTo>
                    <a:lnTo>
                      <a:pt x="213445" y="57440"/>
                    </a:lnTo>
                    <a:lnTo>
                      <a:pt x="211282" y="71010"/>
                    </a:lnTo>
                    <a:lnTo>
                      <a:pt x="205059" y="83227"/>
                    </a:lnTo>
                    <a:lnTo>
                      <a:pt x="195561" y="92938"/>
                    </a:lnTo>
                    <a:lnTo>
                      <a:pt x="183504" y="99430"/>
                    </a:lnTo>
                    <a:lnTo>
                      <a:pt x="172250" y="110266"/>
                    </a:lnTo>
                    <a:lnTo>
                      <a:pt x="161805" y="117354"/>
                    </a:lnTo>
                    <a:lnTo>
                      <a:pt x="151209" y="120090"/>
                    </a:lnTo>
                    <a:lnTo>
                      <a:pt x="146993" y="120103"/>
                    </a:lnTo>
                    <a:lnTo>
                      <a:pt x="304964" y="120103"/>
                    </a:lnTo>
                    <a:lnTo>
                      <a:pt x="289715" y="80615"/>
                    </a:lnTo>
                    <a:lnTo>
                      <a:pt x="274446" y="57440"/>
                    </a:lnTo>
                    <a:lnTo>
                      <a:pt x="268713" y="50825"/>
                    </a:lnTo>
                    <a:close/>
                  </a:path>
                  <a:path w="311150" h="311150">
                    <a:moveTo>
                      <a:pt x="141088" y="30378"/>
                    </a:moveTo>
                    <a:lnTo>
                      <a:pt x="126940" y="30378"/>
                    </a:lnTo>
                    <a:lnTo>
                      <a:pt x="129608" y="33046"/>
                    </a:lnTo>
                    <a:lnTo>
                      <a:pt x="129709" y="39966"/>
                    </a:lnTo>
                    <a:lnTo>
                      <a:pt x="126940" y="42722"/>
                    </a:lnTo>
                    <a:lnTo>
                      <a:pt x="123536" y="42722"/>
                    </a:lnTo>
                    <a:lnTo>
                      <a:pt x="109649" y="45750"/>
                    </a:lnTo>
                    <a:lnTo>
                      <a:pt x="98602" y="53933"/>
                    </a:lnTo>
                    <a:lnTo>
                      <a:pt x="91793" y="65836"/>
                    </a:lnTo>
                    <a:lnTo>
                      <a:pt x="91718" y="66154"/>
                    </a:lnTo>
                    <a:lnTo>
                      <a:pt x="90161" y="79502"/>
                    </a:lnTo>
                    <a:lnTo>
                      <a:pt x="87392" y="82270"/>
                    </a:lnTo>
                    <a:lnTo>
                      <a:pt x="135078" y="82270"/>
                    </a:lnTo>
                    <a:lnTo>
                      <a:pt x="139680" y="76614"/>
                    </a:lnTo>
                    <a:lnTo>
                      <a:pt x="150762" y="68653"/>
                    </a:lnTo>
                    <a:lnTo>
                      <a:pt x="150926" y="68592"/>
                    </a:lnTo>
                    <a:lnTo>
                      <a:pt x="115205" y="68592"/>
                    </a:lnTo>
                    <a:lnTo>
                      <a:pt x="112521" y="65920"/>
                    </a:lnTo>
                    <a:lnTo>
                      <a:pt x="112449" y="59004"/>
                    </a:lnTo>
                    <a:lnTo>
                      <a:pt x="115205" y="56261"/>
                    </a:lnTo>
                    <a:lnTo>
                      <a:pt x="123892" y="56261"/>
                    </a:lnTo>
                    <a:lnTo>
                      <a:pt x="128832" y="54203"/>
                    </a:lnTo>
                    <a:lnTo>
                      <a:pt x="136262" y="46761"/>
                    </a:lnTo>
                    <a:lnTo>
                      <a:pt x="138319" y="41821"/>
                    </a:lnTo>
                    <a:lnTo>
                      <a:pt x="138420" y="33046"/>
                    </a:lnTo>
                    <a:lnTo>
                      <a:pt x="141088" y="30378"/>
                    </a:lnTo>
                    <a:close/>
                  </a:path>
                  <a:path w="311150" h="311150">
                    <a:moveTo>
                      <a:pt x="210747" y="30378"/>
                    </a:moveTo>
                    <a:lnTo>
                      <a:pt x="147895" y="30378"/>
                    </a:lnTo>
                    <a:lnTo>
                      <a:pt x="150563" y="33046"/>
                    </a:lnTo>
                    <a:lnTo>
                      <a:pt x="150664" y="45123"/>
                    </a:lnTo>
                    <a:lnTo>
                      <a:pt x="147324" y="53162"/>
                    </a:lnTo>
                    <a:lnTo>
                      <a:pt x="135220" y="65265"/>
                    </a:lnTo>
                    <a:lnTo>
                      <a:pt x="127194" y="68592"/>
                    </a:lnTo>
                    <a:lnTo>
                      <a:pt x="150926" y="68592"/>
                    </a:lnTo>
                    <a:lnTo>
                      <a:pt x="163773" y="63851"/>
                    </a:lnTo>
                    <a:lnTo>
                      <a:pt x="169383" y="62941"/>
                    </a:lnTo>
                    <a:lnTo>
                      <a:pt x="173918" y="49899"/>
                    </a:lnTo>
                    <a:lnTo>
                      <a:pt x="182549" y="39480"/>
                    </a:lnTo>
                    <a:lnTo>
                      <a:pt x="194314" y="32653"/>
                    </a:lnTo>
                    <a:lnTo>
                      <a:pt x="210747" y="30378"/>
                    </a:lnTo>
                    <a:close/>
                  </a:path>
                </a:pathLst>
              </a:custGeom>
              <a:solidFill>
                <a:srgbClr val="FFFFFF"/>
              </a:solidFill>
            </p:spPr>
            <p:txBody>
              <a:bodyPr wrap="square" lIns="0" tIns="0" rIns="0" bIns="0" rtlCol="0"/>
              <a:lstStyle/>
              <a:p>
                <a:endParaRPr/>
              </a:p>
            </p:txBody>
          </p:sp>
          <p:sp>
            <p:nvSpPr>
              <p:cNvPr id="370" name="object 89"/>
              <p:cNvSpPr/>
              <p:nvPr/>
            </p:nvSpPr>
            <p:spPr>
              <a:xfrm>
                <a:off x="5677624" y="2865235"/>
                <a:ext cx="311150" cy="311150"/>
              </a:xfrm>
              <a:custGeom>
                <a:avLst/>
                <a:gdLst/>
                <a:ahLst/>
                <a:cxnLst/>
                <a:rect l="l" t="t" r="r" b="b"/>
                <a:pathLst>
                  <a:path w="311150" h="311150">
                    <a:moveTo>
                      <a:pt x="155443" y="0"/>
                    </a:moveTo>
                    <a:lnTo>
                      <a:pt x="112547" y="5990"/>
                    </a:lnTo>
                    <a:lnTo>
                      <a:pt x="74242" y="22851"/>
                    </a:lnTo>
                    <a:lnTo>
                      <a:pt x="42191" y="48918"/>
                    </a:lnTo>
                    <a:lnTo>
                      <a:pt x="18059" y="82527"/>
                    </a:lnTo>
                    <a:lnTo>
                      <a:pt x="3508" y="122012"/>
                    </a:lnTo>
                    <a:lnTo>
                      <a:pt x="0" y="151866"/>
                    </a:lnTo>
                    <a:lnTo>
                      <a:pt x="606" y="166028"/>
                    </a:lnTo>
                    <a:lnTo>
                      <a:pt x="10085" y="208796"/>
                    </a:lnTo>
                    <a:lnTo>
                      <a:pt x="29606" y="245968"/>
                    </a:lnTo>
                    <a:lnTo>
                      <a:pt x="57578" y="276097"/>
                    </a:lnTo>
                    <a:lnTo>
                      <a:pt x="92412" y="297738"/>
                    </a:lnTo>
                    <a:lnTo>
                      <a:pt x="132519" y="309443"/>
                    </a:lnTo>
                    <a:lnTo>
                      <a:pt x="146785" y="310887"/>
                    </a:lnTo>
                    <a:lnTo>
                      <a:pt x="162457" y="310276"/>
                    </a:lnTo>
                    <a:lnTo>
                      <a:pt x="206179" y="301093"/>
                    </a:lnTo>
                    <a:lnTo>
                      <a:pt x="243961" y="282075"/>
                    </a:lnTo>
                    <a:lnTo>
                      <a:pt x="274523" y="254758"/>
                    </a:lnTo>
                    <a:lnTo>
                      <a:pt x="288408" y="235546"/>
                    </a:lnTo>
                    <a:lnTo>
                      <a:pt x="91880" y="235546"/>
                    </a:lnTo>
                    <a:lnTo>
                      <a:pt x="89003" y="232695"/>
                    </a:lnTo>
                    <a:lnTo>
                      <a:pt x="88920" y="209092"/>
                    </a:lnTo>
                    <a:lnTo>
                      <a:pt x="100223" y="209092"/>
                    </a:lnTo>
                    <a:lnTo>
                      <a:pt x="107666" y="201637"/>
                    </a:lnTo>
                    <a:lnTo>
                      <a:pt x="107666" y="182829"/>
                    </a:lnTo>
                    <a:lnTo>
                      <a:pt x="100223" y="175387"/>
                    </a:lnTo>
                    <a:lnTo>
                      <a:pt x="88920" y="175387"/>
                    </a:lnTo>
                    <a:lnTo>
                      <a:pt x="88920" y="159816"/>
                    </a:lnTo>
                    <a:lnTo>
                      <a:pt x="77059" y="159816"/>
                    </a:lnTo>
                    <a:lnTo>
                      <a:pt x="50338" y="149821"/>
                    </a:lnTo>
                    <a:lnTo>
                      <a:pt x="48598" y="146024"/>
                    </a:lnTo>
                    <a:lnTo>
                      <a:pt x="56828" y="123990"/>
                    </a:lnTo>
                    <a:lnTo>
                      <a:pt x="71294" y="123990"/>
                    </a:lnTo>
                    <a:lnTo>
                      <a:pt x="79442" y="116706"/>
                    </a:lnTo>
                    <a:lnTo>
                      <a:pt x="80348" y="103814"/>
                    </a:lnTo>
                    <a:lnTo>
                      <a:pt x="73733" y="94617"/>
                    </a:lnTo>
                    <a:lnTo>
                      <a:pt x="69756" y="92671"/>
                    </a:lnTo>
                    <a:lnTo>
                      <a:pt x="69185" y="92583"/>
                    </a:lnTo>
                    <a:lnTo>
                      <a:pt x="68626" y="92430"/>
                    </a:lnTo>
                    <a:lnTo>
                      <a:pt x="76195" y="72174"/>
                    </a:lnTo>
                    <a:lnTo>
                      <a:pt x="77427" y="70840"/>
                    </a:lnTo>
                    <a:lnTo>
                      <a:pt x="80615" y="69405"/>
                    </a:lnTo>
                    <a:lnTo>
                      <a:pt x="82431" y="69329"/>
                    </a:lnTo>
                    <a:lnTo>
                      <a:pt x="282913" y="69329"/>
                    </a:lnTo>
                    <a:lnTo>
                      <a:pt x="282488" y="68619"/>
                    </a:lnTo>
                    <a:lnTo>
                      <a:pt x="255715" y="37705"/>
                    </a:lnTo>
                    <a:lnTo>
                      <a:pt x="222252" y="15300"/>
                    </a:lnTo>
                    <a:lnTo>
                      <a:pt x="183593" y="2558"/>
                    </a:lnTo>
                    <a:lnTo>
                      <a:pt x="169809" y="656"/>
                    </a:lnTo>
                    <a:lnTo>
                      <a:pt x="155443" y="0"/>
                    </a:lnTo>
                    <a:close/>
                  </a:path>
                  <a:path w="311150" h="311150">
                    <a:moveTo>
                      <a:pt x="301417" y="209067"/>
                    </a:moveTo>
                    <a:lnTo>
                      <a:pt x="248521" y="209067"/>
                    </a:lnTo>
                    <a:lnTo>
                      <a:pt x="248439" y="232695"/>
                    </a:lnTo>
                    <a:lnTo>
                      <a:pt x="245575" y="235546"/>
                    </a:lnTo>
                    <a:lnTo>
                      <a:pt x="288408" y="235546"/>
                    </a:lnTo>
                    <a:lnTo>
                      <a:pt x="290298" y="232613"/>
                    </a:lnTo>
                    <a:lnTo>
                      <a:pt x="296584" y="220678"/>
                    </a:lnTo>
                    <a:lnTo>
                      <a:pt x="301417" y="209067"/>
                    </a:lnTo>
                    <a:close/>
                  </a:path>
                  <a:path w="311150" h="311150">
                    <a:moveTo>
                      <a:pt x="100223" y="209092"/>
                    </a:moveTo>
                    <a:lnTo>
                      <a:pt x="88920" y="209092"/>
                    </a:lnTo>
                    <a:lnTo>
                      <a:pt x="90063" y="209270"/>
                    </a:lnTo>
                    <a:lnTo>
                      <a:pt x="100046" y="209270"/>
                    </a:lnTo>
                    <a:lnTo>
                      <a:pt x="100223" y="209092"/>
                    </a:lnTo>
                    <a:close/>
                  </a:path>
                  <a:path w="311150" h="311150">
                    <a:moveTo>
                      <a:pt x="247213" y="175209"/>
                    </a:moveTo>
                    <a:lnTo>
                      <a:pt x="237142" y="175209"/>
                    </a:lnTo>
                    <a:lnTo>
                      <a:pt x="229522" y="182829"/>
                    </a:lnTo>
                    <a:lnTo>
                      <a:pt x="229522" y="201637"/>
                    </a:lnTo>
                    <a:lnTo>
                      <a:pt x="237142" y="209270"/>
                    </a:lnTo>
                    <a:lnTo>
                      <a:pt x="247213" y="209270"/>
                    </a:lnTo>
                    <a:lnTo>
                      <a:pt x="247861" y="209143"/>
                    </a:lnTo>
                    <a:lnTo>
                      <a:pt x="248521" y="209067"/>
                    </a:lnTo>
                    <a:lnTo>
                      <a:pt x="301417" y="209067"/>
                    </a:lnTo>
                    <a:lnTo>
                      <a:pt x="301828" y="208080"/>
                    </a:lnTo>
                    <a:lnTo>
                      <a:pt x="305937" y="194958"/>
                    </a:lnTo>
                    <a:lnTo>
                      <a:pt x="308865" y="181368"/>
                    </a:lnTo>
                    <a:lnTo>
                      <a:pt x="309587" y="175412"/>
                    </a:lnTo>
                    <a:lnTo>
                      <a:pt x="248521" y="175412"/>
                    </a:lnTo>
                    <a:lnTo>
                      <a:pt x="247861" y="175336"/>
                    </a:lnTo>
                    <a:lnTo>
                      <a:pt x="247213" y="175209"/>
                    </a:lnTo>
                    <a:close/>
                  </a:path>
                  <a:path w="311150" h="311150">
                    <a:moveTo>
                      <a:pt x="309712" y="148920"/>
                    </a:moveTo>
                    <a:lnTo>
                      <a:pt x="245575" y="148920"/>
                    </a:lnTo>
                    <a:lnTo>
                      <a:pt x="248521" y="151866"/>
                    </a:lnTo>
                    <a:lnTo>
                      <a:pt x="248521" y="175412"/>
                    </a:lnTo>
                    <a:lnTo>
                      <a:pt x="309587" y="175412"/>
                    </a:lnTo>
                    <a:lnTo>
                      <a:pt x="310563" y="167368"/>
                    </a:lnTo>
                    <a:lnTo>
                      <a:pt x="309998" y="151364"/>
                    </a:lnTo>
                    <a:lnTo>
                      <a:pt x="309712" y="148920"/>
                    </a:lnTo>
                    <a:close/>
                  </a:path>
                  <a:path w="311150" h="311150">
                    <a:moveTo>
                      <a:pt x="100046" y="175209"/>
                    </a:moveTo>
                    <a:lnTo>
                      <a:pt x="90063" y="175209"/>
                    </a:lnTo>
                    <a:lnTo>
                      <a:pt x="89505" y="175336"/>
                    </a:lnTo>
                    <a:lnTo>
                      <a:pt x="88920" y="175387"/>
                    </a:lnTo>
                    <a:lnTo>
                      <a:pt x="100223" y="175387"/>
                    </a:lnTo>
                    <a:lnTo>
                      <a:pt x="100046" y="175209"/>
                    </a:lnTo>
                    <a:close/>
                  </a:path>
                  <a:path w="311150" h="311150">
                    <a:moveTo>
                      <a:pt x="282913" y="69329"/>
                    </a:moveTo>
                    <a:lnTo>
                      <a:pt x="82431" y="69329"/>
                    </a:lnTo>
                    <a:lnTo>
                      <a:pt x="224633" y="122491"/>
                    </a:lnTo>
                    <a:lnTo>
                      <a:pt x="226360" y="126288"/>
                    </a:lnTo>
                    <a:lnTo>
                      <a:pt x="222334" y="137071"/>
                    </a:lnTo>
                    <a:lnTo>
                      <a:pt x="95512" y="137071"/>
                    </a:lnTo>
                    <a:lnTo>
                      <a:pt x="82728" y="142210"/>
                    </a:lnTo>
                    <a:lnTo>
                      <a:pt x="77076" y="154710"/>
                    </a:lnTo>
                    <a:lnTo>
                      <a:pt x="77059" y="159816"/>
                    </a:lnTo>
                    <a:lnTo>
                      <a:pt x="88920" y="159816"/>
                    </a:lnTo>
                    <a:lnTo>
                      <a:pt x="88920" y="151866"/>
                    </a:lnTo>
                    <a:lnTo>
                      <a:pt x="91880" y="148920"/>
                    </a:lnTo>
                    <a:lnTo>
                      <a:pt x="309712" y="148920"/>
                    </a:lnTo>
                    <a:lnTo>
                      <a:pt x="308192" y="135921"/>
                    </a:lnTo>
                    <a:lnTo>
                      <a:pt x="305201" y="121082"/>
                    </a:lnTo>
                    <a:lnTo>
                      <a:pt x="301080" y="106889"/>
                    </a:lnTo>
                    <a:lnTo>
                      <a:pt x="295884" y="93386"/>
                    </a:lnTo>
                    <a:lnTo>
                      <a:pt x="289668" y="80615"/>
                    </a:lnTo>
                    <a:lnTo>
                      <a:pt x="282913" y="69329"/>
                    </a:lnTo>
                    <a:close/>
                  </a:path>
                  <a:path w="311150" h="311150">
                    <a:moveTo>
                      <a:pt x="71294" y="123990"/>
                    </a:moveTo>
                    <a:lnTo>
                      <a:pt x="56828" y="123990"/>
                    </a:lnTo>
                    <a:lnTo>
                      <a:pt x="57348" y="124256"/>
                    </a:lnTo>
                    <a:lnTo>
                      <a:pt x="57831" y="124561"/>
                    </a:lnTo>
                    <a:lnTo>
                      <a:pt x="58390" y="124764"/>
                    </a:lnTo>
                    <a:lnTo>
                      <a:pt x="70499" y="124700"/>
                    </a:lnTo>
                    <a:lnTo>
                      <a:pt x="71294" y="123990"/>
                    </a:lnTo>
                    <a:close/>
                  </a:path>
                </a:pathLst>
              </a:custGeom>
              <a:solidFill>
                <a:srgbClr val="FFFFFF"/>
              </a:solidFill>
            </p:spPr>
            <p:txBody>
              <a:bodyPr wrap="square" lIns="0" tIns="0" rIns="0" bIns="0" rtlCol="0"/>
              <a:lstStyle/>
              <a:p>
                <a:endParaRPr/>
              </a:p>
            </p:txBody>
          </p:sp>
          <p:sp>
            <p:nvSpPr>
              <p:cNvPr id="371" name="object 90"/>
              <p:cNvSpPr/>
              <p:nvPr/>
            </p:nvSpPr>
            <p:spPr>
              <a:xfrm>
                <a:off x="7516844" y="2865235"/>
                <a:ext cx="311150" cy="311150"/>
              </a:xfrm>
              <a:custGeom>
                <a:avLst/>
                <a:gdLst/>
                <a:ahLst/>
                <a:cxnLst/>
                <a:rect l="l" t="t" r="r" b="b"/>
                <a:pathLst>
                  <a:path w="311150" h="311150">
                    <a:moveTo>
                      <a:pt x="155490" y="0"/>
                    </a:moveTo>
                    <a:lnTo>
                      <a:pt x="112593" y="5990"/>
                    </a:lnTo>
                    <a:lnTo>
                      <a:pt x="74288" y="22851"/>
                    </a:lnTo>
                    <a:lnTo>
                      <a:pt x="42238" y="48918"/>
                    </a:lnTo>
                    <a:lnTo>
                      <a:pt x="18106" y="82527"/>
                    </a:lnTo>
                    <a:lnTo>
                      <a:pt x="3555" y="122012"/>
                    </a:lnTo>
                    <a:lnTo>
                      <a:pt x="0" y="150778"/>
                    </a:lnTo>
                    <a:lnTo>
                      <a:pt x="653" y="166028"/>
                    </a:lnTo>
                    <a:lnTo>
                      <a:pt x="10132" y="208796"/>
                    </a:lnTo>
                    <a:lnTo>
                      <a:pt x="29652" y="245968"/>
                    </a:lnTo>
                    <a:lnTo>
                      <a:pt x="57624" y="276097"/>
                    </a:lnTo>
                    <a:lnTo>
                      <a:pt x="92459" y="297738"/>
                    </a:lnTo>
                    <a:lnTo>
                      <a:pt x="132565" y="309443"/>
                    </a:lnTo>
                    <a:lnTo>
                      <a:pt x="146831" y="310887"/>
                    </a:lnTo>
                    <a:lnTo>
                      <a:pt x="162506" y="310276"/>
                    </a:lnTo>
                    <a:lnTo>
                      <a:pt x="206231" y="301093"/>
                    </a:lnTo>
                    <a:lnTo>
                      <a:pt x="244014" y="282075"/>
                    </a:lnTo>
                    <a:lnTo>
                      <a:pt x="274574" y="254758"/>
                    </a:lnTo>
                    <a:lnTo>
                      <a:pt x="287051" y="237718"/>
                    </a:lnTo>
                    <a:lnTo>
                      <a:pt x="56811" y="237718"/>
                    </a:lnTo>
                    <a:lnTo>
                      <a:pt x="56811" y="173494"/>
                    </a:lnTo>
                    <a:lnTo>
                      <a:pt x="309867" y="173494"/>
                    </a:lnTo>
                    <a:lnTo>
                      <a:pt x="310610" y="167368"/>
                    </a:lnTo>
                    <a:lnTo>
                      <a:pt x="310390" y="161137"/>
                    </a:lnTo>
                    <a:lnTo>
                      <a:pt x="247895" y="161137"/>
                    </a:lnTo>
                    <a:lnTo>
                      <a:pt x="63161" y="161061"/>
                    </a:lnTo>
                    <a:lnTo>
                      <a:pt x="83404" y="107696"/>
                    </a:lnTo>
                    <a:lnTo>
                      <a:pt x="85703" y="106108"/>
                    </a:lnTo>
                    <a:lnTo>
                      <a:pt x="300827" y="106108"/>
                    </a:lnTo>
                    <a:lnTo>
                      <a:pt x="298765" y="100749"/>
                    </a:lnTo>
                    <a:lnTo>
                      <a:pt x="75467" y="100749"/>
                    </a:lnTo>
                    <a:lnTo>
                      <a:pt x="75467" y="67259"/>
                    </a:lnTo>
                    <a:lnTo>
                      <a:pt x="281554" y="67259"/>
                    </a:lnTo>
                    <a:lnTo>
                      <a:pt x="274450" y="57440"/>
                    </a:lnTo>
                    <a:lnTo>
                      <a:pt x="245282" y="29234"/>
                    </a:lnTo>
                    <a:lnTo>
                      <a:pt x="209921" y="9922"/>
                    </a:lnTo>
                    <a:lnTo>
                      <a:pt x="169857" y="656"/>
                    </a:lnTo>
                    <a:lnTo>
                      <a:pt x="155490" y="0"/>
                    </a:lnTo>
                    <a:close/>
                  </a:path>
                  <a:path w="311150" h="311150">
                    <a:moveTo>
                      <a:pt x="228819" y="221703"/>
                    </a:moveTo>
                    <a:lnTo>
                      <a:pt x="82160" y="221703"/>
                    </a:lnTo>
                    <a:lnTo>
                      <a:pt x="82160" y="237718"/>
                    </a:lnTo>
                    <a:lnTo>
                      <a:pt x="228819" y="237718"/>
                    </a:lnTo>
                    <a:lnTo>
                      <a:pt x="228819" y="221703"/>
                    </a:lnTo>
                    <a:close/>
                  </a:path>
                  <a:path w="311150" h="311150">
                    <a:moveTo>
                      <a:pt x="309867" y="173494"/>
                    </a:moveTo>
                    <a:lnTo>
                      <a:pt x="254156" y="173494"/>
                    </a:lnTo>
                    <a:lnTo>
                      <a:pt x="254169" y="237718"/>
                    </a:lnTo>
                    <a:lnTo>
                      <a:pt x="287051" y="237718"/>
                    </a:lnTo>
                    <a:lnTo>
                      <a:pt x="290304" y="232695"/>
                    </a:lnTo>
                    <a:lnTo>
                      <a:pt x="305984" y="194958"/>
                    </a:lnTo>
                    <a:lnTo>
                      <a:pt x="309867" y="173494"/>
                    </a:lnTo>
                    <a:close/>
                  </a:path>
                  <a:path w="311150" h="311150">
                    <a:moveTo>
                      <a:pt x="309158" y="143776"/>
                    </a:moveTo>
                    <a:lnTo>
                      <a:pt x="241240" y="143776"/>
                    </a:lnTo>
                    <a:lnTo>
                      <a:pt x="247895" y="161137"/>
                    </a:lnTo>
                    <a:lnTo>
                      <a:pt x="310390" y="161137"/>
                    </a:lnTo>
                    <a:lnTo>
                      <a:pt x="310045" y="151364"/>
                    </a:lnTo>
                    <a:lnTo>
                      <a:pt x="309158" y="143776"/>
                    </a:lnTo>
                    <a:close/>
                  </a:path>
                  <a:path w="311150" h="311150">
                    <a:moveTo>
                      <a:pt x="300827" y="106108"/>
                    </a:moveTo>
                    <a:lnTo>
                      <a:pt x="184649" y="106108"/>
                    </a:lnTo>
                    <a:lnTo>
                      <a:pt x="201083" y="145542"/>
                    </a:lnTo>
                    <a:lnTo>
                      <a:pt x="241240" y="143776"/>
                    </a:lnTo>
                    <a:lnTo>
                      <a:pt x="309158" y="143776"/>
                    </a:lnTo>
                    <a:lnTo>
                      <a:pt x="308235" y="135902"/>
                    </a:lnTo>
                    <a:lnTo>
                      <a:pt x="206772" y="135902"/>
                    </a:lnTo>
                    <a:lnTo>
                      <a:pt x="197971" y="114769"/>
                    </a:lnTo>
                    <a:lnTo>
                      <a:pt x="303416" y="114769"/>
                    </a:lnTo>
                    <a:lnTo>
                      <a:pt x="301128" y="106889"/>
                    </a:lnTo>
                    <a:lnTo>
                      <a:pt x="300827" y="106108"/>
                    </a:lnTo>
                    <a:close/>
                  </a:path>
                  <a:path w="311150" h="311150">
                    <a:moveTo>
                      <a:pt x="303416" y="114769"/>
                    </a:moveTo>
                    <a:lnTo>
                      <a:pt x="197971" y="114769"/>
                    </a:lnTo>
                    <a:lnTo>
                      <a:pt x="227969" y="134975"/>
                    </a:lnTo>
                    <a:lnTo>
                      <a:pt x="206772" y="135902"/>
                    </a:lnTo>
                    <a:lnTo>
                      <a:pt x="308235" y="135902"/>
                    </a:lnTo>
                    <a:lnTo>
                      <a:pt x="305249" y="121082"/>
                    </a:lnTo>
                    <a:lnTo>
                      <a:pt x="303416" y="114769"/>
                    </a:lnTo>
                    <a:close/>
                  </a:path>
                  <a:path w="311150" h="311150">
                    <a:moveTo>
                      <a:pt x="227702" y="94996"/>
                    </a:moveTo>
                    <a:lnTo>
                      <a:pt x="83277" y="94996"/>
                    </a:lnTo>
                    <a:lnTo>
                      <a:pt x="78680" y="97180"/>
                    </a:lnTo>
                    <a:lnTo>
                      <a:pt x="75467" y="100749"/>
                    </a:lnTo>
                    <a:lnTo>
                      <a:pt x="235512" y="100749"/>
                    </a:lnTo>
                    <a:lnTo>
                      <a:pt x="232299" y="97180"/>
                    </a:lnTo>
                    <a:lnTo>
                      <a:pt x="227702" y="94996"/>
                    </a:lnTo>
                    <a:close/>
                  </a:path>
                  <a:path w="311150" h="311150">
                    <a:moveTo>
                      <a:pt x="281554" y="67259"/>
                    </a:moveTo>
                    <a:lnTo>
                      <a:pt x="235512" y="67259"/>
                    </a:lnTo>
                    <a:lnTo>
                      <a:pt x="235512" y="100749"/>
                    </a:lnTo>
                    <a:lnTo>
                      <a:pt x="298765" y="100749"/>
                    </a:lnTo>
                    <a:lnTo>
                      <a:pt x="295933" y="93386"/>
                    </a:lnTo>
                    <a:lnTo>
                      <a:pt x="289718" y="80615"/>
                    </a:lnTo>
                    <a:lnTo>
                      <a:pt x="282538" y="68619"/>
                    </a:lnTo>
                    <a:lnTo>
                      <a:pt x="281554" y="67259"/>
                    </a:lnTo>
                    <a:close/>
                  </a:path>
                </a:pathLst>
              </a:custGeom>
              <a:solidFill>
                <a:srgbClr val="FFFFFF"/>
              </a:solidFill>
            </p:spPr>
            <p:txBody>
              <a:bodyPr wrap="square" lIns="0" tIns="0" rIns="0" bIns="0" rtlCol="0"/>
              <a:lstStyle/>
              <a:p>
                <a:endParaRPr/>
              </a:p>
            </p:txBody>
          </p:sp>
          <p:sp>
            <p:nvSpPr>
              <p:cNvPr id="372" name="object 91"/>
              <p:cNvSpPr/>
              <p:nvPr/>
            </p:nvSpPr>
            <p:spPr>
              <a:xfrm>
                <a:off x="7055427" y="2866365"/>
                <a:ext cx="311150" cy="311150"/>
              </a:xfrm>
              <a:custGeom>
                <a:avLst/>
                <a:gdLst/>
                <a:ahLst/>
                <a:cxnLst/>
                <a:rect l="l" t="t" r="r" b="b"/>
                <a:pathLst>
                  <a:path w="311150" h="311150">
                    <a:moveTo>
                      <a:pt x="155490" y="0"/>
                    </a:moveTo>
                    <a:lnTo>
                      <a:pt x="112593" y="5990"/>
                    </a:lnTo>
                    <a:lnTo>
                      <a:pt x="74288" y="22851"/>
                    </a:lnTo>
                    <a:lnTo>
                      <a:pt x="42238" y="48918"/>
                    </a:lnTo>
                    <a:lnTo>
                      <a:pt x="18106" y="82527"/>
                    </a:lnTo>
                    <a:lnTo>
                      <a:pt x="3555" y="122012"/>
                    </a:lnTo>
                    <a:lnTo>
                      <a:pt x="0" y="150778"/>
                    </a:lnTo>
                    <a:lnTo>
                      <a:pt x="653" y="166030"/>
                    </a:lnTo>
                    <a:lnTo>
                      <a:pt x="10132" y="208801"/>
                    </a:lnTo>
                    <a:lnTo>
                      <a:pt x="29652" y="245973"/>
                    </a:lnTo>
                    <a:lnTo>
                      <a:pt x="57624" y="276101"/>
                    </a:lnTo>
                    <a:lnTo>
                      <a:pt x="92459" y="297740"/>
                    </a:lnTo>
                    <a:lnTo>
                      <a:pt x="132565" y="309443"/>
                    </a:lnTo>
                    <a:lnTo>
                      <a:pt x="146831" y="310887"/>
                    </a:lnTo>
                    <a:lnTo>
                      <a:pt x="162504" y="310277"/>
                    </a:lnTo>
                    <a:lnTo>
                      <a:pt x="206226" y="301094"/>
                    </a:lnTo>
                    <a:lnTo>
                      <a:pt x="244008" y="282079"/>
                    </a:lnTo>
                    <a:lnTo>
                      <a:pt x="267599" y="262204"/>
                    </a:lnTo>
                    <a:lnTo>
                      <a:pt x="143145" y="262204"/>
                    </a:lnTo>
                    <a:lnTo>
                      <a:pt x="136621" y="247154"/>
                    </a:lnTo>
                    <a:lnTo>
                      <a:pt x="68533" y="247154"/>
                    </a:lnTo>
                    <a:lnTo>
                      <a:pt x="65370" y="245948"/>
                    </a:lnTo>
                    <a:lnTo>
                      <a:pt x="58131" y="238709"/>
                    </a:lnTo>
                    <a:lnTo>
                      <a:pt x="58131" y="230898"/>
                    </a:lnTo>
                    <a:lnTo>
                      <a:pt x="96460" y="192570"/>
                    </a:lnTo>
                    <a:lnTo>
                      <a:pt x="76762" y="192570"/>
                    </a:lnTo>
                    <a:lnTo>
                      <a:pt x="76762" y="56400"/>
                    </a:lnTo>
                    <a:lnTo>
                      <a:pt x="175845" y="56400"/>
                    </a:lnTo>
                    <a:lnTo>
                      <a:pt x="183353" y="48895"/>
                    </a:lnTo>
                    <a:lnTo>
                      <a:pt x="267040" y="48895"/>
                    </a:lnTo>
                    <a:lnTo>
                      <a:pt x="265503" y="47122"/>
                    </a:lnTo>
                    <a:lnTo>
                      <a:pt x="234105" y="21752"/>
                    </a:lnTo>
                    <a:lnTo>
                      <a:pt x="197012" y="5661"/>
                    </a:lnTo>
                    <a:lnTo>
                      <a:pt x="169857" y="657"/>
                    </a:lnTo>
                    <a:lnTo>
                      <a:pt x="155490" y="0"/>
                    </a:lnTo>
                    <a:close/>
                  </a:path>
                  <a:path w="311150" h="311150">
                    <a:moveTo>
                      <a:pt x="162995" y="126034"/>
                    </a:moveTo>
                    <a:lnTo>
                      <a:pt x="143133" y="126034"/>
                    </a:lnTo>
                    <a:lnTo>
                      <a:pt x="143145" y="262204"/>
                    </a:lnTo>
                    <a:lnTo>
                      <a:pt x="267599" y="262204"/>
                    </a:lnTo>
                    <a:lnTo>
                      <a:pt x="274570" y="254764"/>
                    </a:lnTo>
                    <a:lnTo>
                      <a:pt x="282931" y="244080"/>
                    </a:lnTo>
                    <a:lnTo>
                      <a:pt x="285069" y="240779"/>
                    </a:lnTo>
                    <a:lnTo>
                      <a:pt x="241634" y="240779"/>
                    </a:lnTo>
                    <a:lnTo>
                      <a:pt x="216386" y="231216"/>
                    </a:lnTo>
                    <a:lnTo>
                      <a:pt x="220324" y="223469"/>
                    </a:lnTo>
                    <a:lnTo>
                      <a:pt x="195888" y="223469"/>
                    </a:lnTo>
                    <a:lnTo>
                      <a:pt x="179670" y="208279"/>
                    </a:lnTo>
                    <a:lnTo>
                      <a:pt x="202530" y="184924"/>
                    </a:lnTo>
                    <a:lnTo>
                      <a:pt x="253020" y="184924"/>
                    </a:lnTo>
                    <a:lnTo>
                      <a:pt x="255642" y="175209"/>
                    </a:lnTo>
                    <a:lnTo>
                      <a:pt x="309659" y="175209"/>
                    </a:lnTo>
                    <a:lnTo>
                      <a:pt x="310477" y="168465"/>
                    </a:lnTo>
                    <a:lnTo>
                      <a:pt x="155477" y="168465"/>
                    </a:lnTo>
                    <a:lnTo>
                      <a:pt x="155477" y="133553"/>
                    </a:lnTo>
                    <a:lnTo>
                      <a:pt x="162995" y="126034"/>
                    </a:lnTo>
                    <a:close/>
                  </a:path>
                  <a:path w="311150" h="311150">
                    <a:moveTo>
                      <a:pt x="112039" y="190449"/>
                    </a:moveTo>
                    <a:lnTo>
                      <a:pt x="98581" y="190449"/>
                    </a:lnTo>
                    <a:lnTo>
                      <a:pt x="109147" y="214807"/>
                    </a:lnTo>
                    <a:lnTo>
                      <a:pt x="78007" y="245948"/>
                    </a:lnTo>
                    <a:lnTo>
                      <a:pt x="74845" y="247154"/>
                    </a:lnTo>
                    <a:lnTo>
                      <a:pt x="136621" y="247154"/>
                    </a:lnTo>
                    <a:lnTo>
                      <a:pt x="112039" y="190449"/>
                    </a:lnTo>
                    <a:close/>
                  </a:path>
                  <a:path w="311150" h="311150">
                    <a:moveTo>
                      <a:pt x="251032" y="192290"/>
                    </a:moveTo>
                    <a:lnTo>
                      <a:pt x="236173" y="192290"/>
                    </a:lnTo>
                    <a:lnTo>
                      <a:pt x="251870" y="203911"/>
                    </a:lnTo>
                    <a:lnTo>
                      <a:pt x="260760" y="229844"/>
                    </a:lnTo>
                    <a:lnTo>
                      <a:pt x="245418" y="230060"/>
                    </a:lnTo>
                    <a:lnTo>
                      <a:pt x="241634" y="240779"/>
                    </a:lnTo>
                    <a:lnTo>
                      <a:pt x="285069" y="240779"/>
                    </a:lnTo>
                    <a:lnTo>
                      <a:pt x="290301" y="232701"/>
                    </a:lnTo>
                    <a:lnTo>
                      <a:pt x="296631" y="220683"/>
                    </a:lnTo>
                    <a:lnTo>
                      <a:pt x="301874" y="208085"/>
                    </a:lnTo>
                    <a:lnTo>
                      <a:pt x="305114" y="197739"/>
                    </a:lnTo>
                    <a:lnTo>
                      <a:pt x="263135" y="197739"/>
                    </a:lnTo>
                    <a:lnTo>
                      <a:pt x="250854" y="192951"/>
                    </a:lnTo>
                    <a:lnTo>
                      <a:pt x="251032" y="192290"/>
                    </a:lnTo>
                    <a:close/>
                  </a:path>
                  <a:path w="311150" h="311150">
                    <a:moveTo>
                      <a:pt x="253020" y="184924"/>
                    </a:moveTo>
                    <a:lnTo>
                      <a:pt x="202530" y="184924"/>
                    </a:lnTo>
                    <a:lnTo>
                      <a:pt x="214862" y="203390"/>
                    </a:lnTo>
                    <a:lnTo>
                      <a:pt x="214862" y="221665"/>
                    </a:lnTo>
                    <a:lnTo>
                      <a:pt x="195888" y="223469"/>
                    </a:lnTo>
                    <a:lnTo>
                      <a:pt x="220324" y="223469"/>
                    </a:lnTo>
                    <a:lnTo>
                      <a:pt x="236173" y="192290"/>
                    </a:lnTo>
                    <a:lnTo>
                      <a:pt x="251032" y="192290"/>
                    </a:lnTo>
                    <a:lnTo>
                      <a:pt x="253020" y="184924"/>
                    </a:lnTo>
                    <a:close/>
                  </a:path>
                  <a:path w="311150" h="311150">
                    <a:moveTo>
                      <a:pt x="309659" y="175209"/>
                    </a:moveTo>
                    <a:lnTo>
                      <a:pt x="255642" y="175209"/>
                    </a:lnTo>
                    <a:lnTo>
                      <a:pt x="268609" y="179984"/>
                    </a:lnTo>
                    <a:lnTo>
                      <a:pt x="270666" y="188188"/>
                    </a:lnTo>
                    <a:lnTo>
                      <a:pt x="263135" y="197739"/>
                    </a:lnTo>
                    <a:lnTo>
                      <a:pt x="305114" y="197739"/>
                    </a:lnTo>
                    <a:lnTo>
                      <a:pt x="305984" y="194962"/>
                    </a:lnTo>
                    <a:lnTo>
                      <a:pt x="308911" y="181371"/>
                    </a:lnTo>
                    <a:lnTo>
                      <a:pt x="309659" y="175209"/>
                    </a:lnTo>
                    <a:close/>
                  </a:path>
                  <a:path w="311150" h="311150">
                    <a:moveTo>
                      <a:pt x="101997" y="167284"/>
                    </a:moveTo>
                    <a:lnTo>
                      <a:pt x="76762" y="192570"/>
                    </a:lnTo>
                    <a:lnTo>
                      <a:pt x="96460" y="192570"/>
                    </a:lnTo>
                    <a:lnTo>
                      <a:pt x="98581" y="190449"/>
                    </a:lnTo>
                    <a:lnTo>
                      <a:pt x="112039" y="190449"/>
                    </a:lnTo>
                    <a:lnTo>
                      <a:pt x="101997" y="167284"/>
                    </a:lnTo>
                    <a:close/>
                  </a:path>
                  <a:path w="311150" h="311150">
                    <a:moveTo>
                      <a:pt x="187494" y="112026"/>
                    </a:moveTo>
                    <a:lnTo>
                      <a:pt x="177003" y="112026"/>
                    </a:lnTo>
                    <a:lnTo>
                      <a:pt x="194479" y="129476"/>
                    </a:lnTo>
                    <a:lnTo>
                      <a:pt x="155477" y="168465"/>
                    </a:lnTo>
                    <a:lnTo>
                      <a:pt x="310477" y="168465"/>
                    </a:lnTo>
                    <a:lnTo>
                      <a:pt x="310610" y="167370"/>
                    </a:lnTo>
                    <a:lnTo>
                      <a:pt x="310184" y="155308"/>
                    </a:lnTo>
                    <a:lnTo>
                      <a:pt x="230775" y="155308"/>
                    </a:lnTo>
                    <a:lnTo>
                      <a:pt x="187494" y="112026"/>
                    </a:lnTo>
                    <a:close/>
                  </a:path>
                  <a:path w="311150" h="311150">
                    <a:moveTo>
                      <a:pt x="267040" y="48895"/>
                    </a:moveTo>
                    <a:lnTo>
                      <a:pt x="183353" y="48895"/>
                    </a:lnTo>
                    <a:lnTo>
                      <a:pt x="241837" y="107391"/>
                    </a:lnTo>
                    <a:lnTo>
                      <a:pt x="230775" y="155308"/>
                    </a:lnTo>
                    <a:lnTo>
                      <a:pt x="310184" y="155308"/>
                    </a:lnTo>
                    <a:lnTo>
                      <a:pt x="310045" y="151365"/>
                    </a:lnTo>
                    <a:lnTo>
                      <a:pt x="301127" y="106891"/>
                    </a:lnTo>
                    <a:lnTo>
                      <a:pt x="294043" y="89509"/>
                    </a:lnTo>
                    <a:lnTo>
                      <a:pt x="234433" y="89509"/>
                    </a:lnTo>
                    <a:lnTo>
                      <a:pt x="216970" y="72059"/>
                    </a:lnTo>
                    <a:lnTo>
                      <a:pt x="222355" y="66687"/>
                    </a:lnTo>
                    <a:lnTo>
                      <a:pt x="281137" y="66687"/>
                    </a:lnTo>
                    <a:lnTo>
                      <a:pt x="274446" y="57440"/>
                    </a:lnTo>
                    <a:lnTo>
                      <a:pt x="267040" y="48895"/>
                    </a:lnTo>
                    <a:close/>
                  </a:path>
                  <a:path w="311150" h="311150">
                    <a:moveTo>
                      <a:pt x="175845" y="56400"/>
                    </a:moveTo>
                    <a:lnTo>
                      <a:pt x="76762" y="56400"/>
                    </a:lnTo>
                    <a:lnTo>
                      <a:pt x="117910" y="151307"/>
                    </a:lnTo>
                    <a:lnTo>
                      <a:pt x="143133" y="126034"/>
                    </a:lnTo>
                    <a:lnTo>
                      <a:pt x="162995" y="126034"/>
                    </a:lnTo>
                    <a:lnTo>
                      <a:pt x="177003" y="112026"/>
                    </a:lnTo>
                    <a:lnTo>
                      <a:pt x="187494" y="112026"/>
                    </a:lnTo>
                    <a:lnTo>
                      <a:pt x="153851" y="78384"/>
                    </a:lnTo>
                    <a:lnTo>
                      <a:pt x="175845" y="56400"/>
                    </a:lnTo>
                    <a:close/>
                  </a:path>
                  <a:path w="311150" h="311150">
                    <a:moveTo>
                      <a:pt x="281137" y="66687"/>
                    </a:moveTo>
                    <a:lnTo>
                      <a:pt x="230178" y="66687"/>
                    </a:lnTo>
                    <a:lnTo>
                      <a:pt x="239818" y="76314"/>
                    </a:lnTo>
                    <a:lnTo>
                      <a:pt x="239818" y="84137"/>
                    </a:lnTo>
                    <a:lnTo>
                      <a:pt x="235004" y="88963"/>
                    </a:lnTo>
                    <a:lnTo>
                      <a:pt x="234433" y="89509"/>
                    </a:lnTo>
                    <a:lnTo>
                      <a:pt x="294043" y="89509"/>
                    </a:lnTo>
                    <a:lnTo>
                      <a:pt x="289715" y="80616"/>
                    </a:lnTo>
                    <a:lnTo>
                      <a:pt x="282535" y="68620"/>
                    </a:lnTo>
                    <a:lnTo>
                      <a:pt x="281137" y="66687"/>
                    </a:lnTo>
                    <a:close/>
                  </a:path>
                </a:pathLst>
              </a:custGeom>
              <a:solidFill>
                <a:srgbClr val="FFFFFF"/>
              </a:solidFill>
            </p:spPr>
            <p:txBody>
              <a:bodyPr wrap="square" lIns="0" tIns="0" rIns="0" bIns="0" rtlCol="0"/>
              <a:lstStyle/>
              <a:p>
                <a:endParaRPr/>
              </a:p>
            </p:txBody>
          </p:sp>
        </p:grpSp>
        <p:sp>
          <p:nvSpPr>
            <p:cNvPr id="284" name="object 12"/>
            <p:cNvSpPr txBox="1"/>
            <p:nvPr/>
          </p:nvSpPr>
          <p:spPr>
            <a:xfrm>
              <a:off x="999066" y="5478112"/>
              <a:ext cx="481353" cy="69250"/>
            </a:xfrm>
            <a:prstGeom prst="rect">
              <a:avLst/>
            </a:prstGeom>
          </p:spPr>
          <p:txBody>
            <a:bodyPr vert="horz" wrap="square" lIns="0" tIns="0" rIns="0" bIns="0" rtlCol="0">
              <a:spAutoFit/>
            </a:bodyPr>
            <a:lstStyle/>
            <a:p>
              <a:pPr marL="12700" algn="ctr">
                <a:lnSpc>
                  <a:spcPct val="100000"/>
                </a:lnSpc>
              </a:pPr>
              <a:r>
                <a:rPr lang="nl-BE" sz="450" spc="-20" dirty="0" err="1" smtClean="0">
                  <a:latin typeface="ING Me" panose="02000506040000020004" pitchFamily="2" charset="0"/>
                  <a:cs typeface="ING Me" panose="02000506040000020004" pitchFamily="2" charset="0"/>
                </a:rPr>
                <a:t>Metals</a:t>
              </a:r>
              <a:endParaRPr sz="450" dirty="0">
                <a:latin typeface="ING Me" panose="02000506040000020004" pitchFamily="2" charset="0"/>
                <a:cs typeface="ING Me" panose="02000506040000020004" pitchFamily="2" charset="0"/>
              </a:endParaRPr>
            </a:p>
          </p:txBody>
        </p:sp>
        <p:sp>
          <p:nvSpPr>
            <p:cNvPr id="285" name="object 12"/>
            <p:cNvSpPr txBox="1"/>
            <p:nvPr/>
          </p:nvSpPr>
          <p:spPr>
            <a:xfrm>
              <a:off x="1510419" y="5470747"/>
              <a:ext cx="481353" cy="138499"/>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Engineering</a:t>
              </a:r>
              <a:endParaRPr sz="450" dirty="0">
                <a:latin typeface="ING Me" panose="02000506040000020004" pitchFamily="2" charset="0"/>
                <a:cs typeface="ING Me" panose="02000506040000020004" pitchFamily="2" charset="0"/>
              </a:endParaRPr>
            </a:p>
            <a:p>
              <a:pPr marL="38735" algn="ctr">
                <a:lnSpc>
                  <a:spcPct val="100000"/>
                </a:lnSpc>
                <a:spcBef>
                  <a:spcPts val="35"/>
                </a:spcBef>
              </a:pPr>
              <a:r>
                <a:rPr sz="450" spc="-45" dirty="0">
                  <a:latin typeface="ING Me" panose="02000506040000020004" pitchFamily="2" charset="0"/>
                  <a:cs typeface="ING Me" panose="02000506040000020004" pitchFamily="2" charset="0"/>
                </a:rPr>
                <a:t>&amp;</a:t>
              </a:r>
              <a:r>
                <a:rPr sz="450" spc="15" dirty="0">
                  <a:latin typeface="ING Me" panose="02000506040000020004" pitchFamily="2" charset="0"/>
                  <a:cs typeface="ING Me" panose="02000506040000020004" pitchFamily="2" charset="0"/>
                </a:rPr>
                <a:t> </a:t>
              </a:r>
              <a:r>
                <a:rPr lang="nl-BE" sz="450" spc="-5" dirty="0" err="1" smtClean="0">
                  <a:latin typeface="ING Me" panose="02000506040000020004" pitchFamily="2" charset="0"/>
                  <a:cs typeface="ING Me" panose="02000506040000020004" pitchFamily="2" charset="0"/>
                </a:rPr>
                <a:t>construction</a:t>
              </a:r>
              <a:endParaRPr sz="450" dirty="0">
                <a:latin typeface="ING Me" panose="02000506040000020004" pitchFamily="2" charset="0"/>
                <a:cs typeface="ING Me" panose="02000506040000020004" pitchFamily="2" charset="0"/>
              </a:endParaRPr>
            </a:p>
          </p:txBody>
        </p:sp>
        <p:sp>
          <p:nvSpPr>
            <p:cNvPr id="286" name="object 12"/>
            <p:cNvSpPr txBox="1"/>
            <p:nvPr/>
          </p:nvSpPr>
          <p:spPr>
            <a:xfrm>
              <a:off x="2015874" y="5470747"/>
              <a:ext cx="481353" cy="138499"/>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Industrial</a:t>
              </a:r>
              <a:r>
                <a:rPr sz="450" spc="15" dirty="0" smtClean="0">
                  <a:latin typeface="ING Me" panose="02000506040000020004" pitchFamily="2" charset="0"/>
                  <a:cs typeface="ING Me" panose="02000506040000020004" pitchFamily="2" charset="0"/>
                </a:rPr>
                <a:t> </a:t>
              </a:r>
              <a:r>
                <a:rPr lang="nl-BE" sz="450" spc="-5" dirty="0" err="1" smtClean="0">
                  <a:latin typeface="ING Me" panose="02000506040000020004" pitchFamily="2" charset="0"/>
                  <a:cs typeface="ING Me" panose="02000506040000020004" pitchFamily="2" charset="0"/>
                </a:rPr>
                <a:t>manufacotring</a:t>
              </a:r>
              <a:endParaRPr sz="450" dirty="0">
                <a:latin typeface="ING Me" panose="02000506040000020004" pitchFamily="2" charset="0"/>
                <a:cs typeface="ING Me" panose="02000506040000020004" pitchFamily="2" charset="0"/>
              </a:endParaRPr>
            </a:p>
          </p:txBody>
        </p:sp>
        <p:sp>
          <p:nvSpPr>
            <p:cNvPr id="287" name="object 12"/>
            <p:cNvSpPr txBox="1"/>
            <p:nvPr/>
          </p:nvSpPr>
          <p:spPr>
            <a:xfrm>
              <a:off x="2528780" y="5478112"/>
              <a:ext cx="481353" cy="69250"/>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Technology</a:t>
              </a:r>
              <a:endParaRPr sz="450" dirty="0">
                <a:latin typeface="ING Me" panose="02000506040000020004" pitchFamily="2" charset="0"/>
                <a:cs typeface="ING Me" panose="02000506040000020004" pitchFamily="2" charset="0"/>
              </a:endParaRPr>
            </a:p>
          </p:txBody>
        </p:sp>
        <p:sp>
          <p:nvSpPr>
            <p:cNvPr id="288" name="object 12"/>
            <p:cNvSpPr txBox="1"/>
            <p:nvPr/>
          </p:nvSpPr>
          <p:spPr>
            <a:xfrm>
              <a:off x="3032757" y="5470747"/>
              <a:ext cx="477772" cy="138499"/>
            </a:xfrm>
            <a:prstGeom prst="rect">
              <a:avLst/>
            </a:prstGeom>
          </p:spPr>
          <p:txBody>
            <a:bodyPr vert="horz" wrap="square" lIns="0" tIns="0" rIns="0" bIns="0" rtlCol="0">
              <a:spAutoFit/>
            </a:bodyPr>
            <a:lstStyle/>
            <a:p>
              <a:pPr marL="12700" algn="ctr">
                <a:lnSpc>
                  <a:spcPct val="100000"/>
                </a:lnSpc>
              </a:pPr>
              <a:r>
                <a:rPr lang="nl-BE" sz="450" spc="-20" dirty="0" err="1" smtClean="0">
                  <a:latin typeface="ING Me" panose="02000506040000020004" pitchFamily="2" charset="0"/>
                  <a:cs typeface="ING Me" panose="02000506040000020004" pitchFamily="2" charset="0"/>
                </a:rPr>
                <a:t>Forest</a:t>
              </a:r>
              <a:r>
                <a:rPr lang="nl-BE" sz="450" spc="-20" dirty="0" smtClean="0">
                  <a:latin typeface="ING Me" panose="02000506040000020004" pitchFamily="2" charset="0"/>
                  <a:cs typeface="ING Me" panose="02000506040000020004" pitchFamily="2" charset="0"/>
                </a:rPr>
                <a:t>, paper &amp; </a:t>
              </a:r>
              <a:r>
                <a:rPr lang="nl-BE" sz="450" spc="-20" dirty="0" err="1" smtClean="0">
                  <a:latin typeface="ING Me" panose="02000506040000020004" pitchFamily="2" charset="0"/>
                  <a:cs typeface="ING Me" panose="02000506040000020004" pitchFamily="2" charset="0"/>
                </a:rPr>
                <a:t>packaging</a:t>
              </a:r>
              <a:endParaRPr sz="450" dirty="0">
                <a:latin typeface="ING Me" panose="02000506040000020004" pitchFamily="2" charset="0"/>
                <a:cs typeface="ING Me" panose="02000506040000020004" pitchFamily="2" charset="0"/>
              </a:endParaRPr>
            </a:p>
          </p:txBody>
        </p:sp>
        <p:sp>
          <p:nvSpPr>
            <p:cNvPr id="289" name="object 12"/>
            <p:cNvSpPr txBox="1"/>
            <p:nvPr/>
          </p:nvSpPr>
          <p:spPr>
            <a:xfrm>
              <a:off x="3549360" y="5478112"/>
              <a:ext cx="481353" cy="69250"/>
            </a:xfrm>
            <a:prstGeom prst="rect">
              <a:avLst/>
            </a:prstGeom>
          </p:spPr>
          <p:txBody>
            <a:bodyPr vert="horz" wrap="square" lIns="0" tIns="0" rIns="0" bIns="0" rtlCol="0">
              <a:spAutoFit/>
            </a:bodyPr>
            <a:lstStyle/>
            <a:p>
              <a:pPr marL="12700" algn="ctr">
                <a:lnSpc>
                  <a:spcPct val="100000"/>
                </a:lnSpc>
              </a:pPr>
              <a:r>
                <a:rPr lang="nl-BE" sz="450" spc="-20" dirty="0" err="1" smtClean="0">
                  <a:latin typeface="ING Me" panose="02000506040000020004" pitchFamily="2" charset="0"/>
                  <a:cs typeface="ING Me" panose="02000506040000020004" pitchFamily="2" charset="0"/>
                </a:rPr>
                <a:t>Chemicals</a:t>
              </a:r>
              <a:endParaRPr sz="450" dirty="0">
                <a:latin typeface="ING Me" panose="02000506040000020004" pitchFamily="2" charset="0"/>
                <a:cs typeface="ING Me" panose="02000506040000020004" pitchFamily="2" charset="0"/>
              </a:endParaRPr>
            </a:p>
          </p:txBody>
        </p:sp>
        <p:sp>
          <p:nvSpPr>
            <p:cNvPr id="290" name="object 12"/>
            <p:cNvSpPr txBox="1"/>
            <p:nvPr/>
          </p:nvSpPr>
          <p:spPr>
            <a:xfrm>
              <a:off x="4060415" y="5474930"/>
              <a:ext cx="481353" cy="69250"/>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Healthcare</a:t>
              </a:r>
              <a:endParaRPr sz="450" dirty="0">
                <a:latin typeface="ING Me" panose="02000506040000020004" pitchFamily="2" charset="0"/>
                <a:cs typeface="ING Me" panose="02000506040000020004" pitchFamily="2" charset="0"/>
              </a:endParaRPr>
            </a:p>
          </p:txBody>
        </p:sp>
        <p:sp>
          <p:nvSpPr>
            <p:cNvPr id="291" name="object 12"/>
            <p:cNvSpPr txBox="1"/>
            <p:nvPr/>
          </p:nvSpPr>
          <p:spPr>
            <a:xfrm>
              <a:off x="4562470" y="5470746"/>
              <a:ext cx="481353" cy="69250"/>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Retail &amp; </a:t>
              </a:r>
              <a:r>
                <a:rPr lang="nl-BE" sz="450" spc="-20" dirty="0" err="1" smtClean="0">
                  <a:latin typeface="ING Me" panose="02000506040000020004" pitchFamily="2" charset="0"/>
                  <a:cs typeface="ING Me" panose="02000506040000020004" pitchFamily="2" charset="0"/>
                </a:rPr>
                <a:t>consumer</a:t>
              </a:r>
              <a:endParaRPr sz="450" dirty="0">
                <a:latin typeface="ING Me" panose="02000506040000020004" pitchFamily="2" charset="0"/>
                <a:cs typeface="ING Me" panose="02000506040000020004" pitchFamily="2" charset="0"/>
              </a:endParaRPr>
            </a:p>
          </p:txBody>
        </p:sp>
        <p:sp>
          <p:nvSpPr>
            <p:cNvPr id="292" name="object 12"/>
            <p:cNvSpPr txBox="1"/>
            <p:nvPr/>
          </p:nvSpPr>
          <p:spPr>
            <a:xfrm>
              <a:off x="5086959" y="5476869"/>
              <a:ext cx="481353" cy="69250"/>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Automotive</a:t>
              </a:r>
              <a:endParaRPr sz="450" dirty="0">
                <a:latin typeface="ING Me" panose="02000506040000020004" pitchFamily="2" charset="0"/>
                <a:cs typeface="ING Me" panose="02000506040000020004" pitchFamily="2" charset="0"/>
              </a:endParaRPr>
            </a:p>
          </p:txBody>
        </p:sp>
        <p:sp>
          <p:nvSpPr>
            <p:cNvPr id="293" name="object 12"/>
            <p:cNvSpPr txBox="1"/>
            <p:nvPr/>
          </p:nvSpPr>
          <p:spPr>
            <a:xfrm>
              <a:off x="5592378" y="5478112"/>
              <a:ext cx="481353" cy="138499"/>
            </a:xfrm>
            <a:prstGeom prst="rect">
              <a:avLst/>
            </a:prstGeom>
          </p:spPr>
          <p:txBody>
            <a:bodyPr vert="horz" wrap="square" lIns="0" tIns="0" rIns="0" bIns="0" rtlCol="0">
              <a:spAutoFit/>
            </a:bodyPr>
            <a:lstStyle/>
            <a:p>
              <a:pPr marL="12700" algn="ctr">
                <a:lnSpc>
                  <a:spcPct val="100000"/>
                </a:lnSpc>
              </a:pPr>
              <a:r>
                <a:rPr lang="nl-BE" sz="450" spc="-20" dirty="0" err="1" smtClean="0">
                  <a:latin typeface="ING Me" panose="02000506040000020004" pitchFamily="2" charset="0"/>
                  <a:cs typeface="ING Me" panose="02000506040000020004" pitchFamily="2" charset="0"/>
                </a:rPr>
                <a:t>Aerospace</a:t>
              </a:r>
              <a:r>
                <a:rPr lang="nl-BE" sz="450" spc="-20" dirty="0" smtClean="0">
                  <a:latin typeface="ING Me" panose="02000506040000020004" pitchFamily="2" charset="0"/>
                  <a:cs typeface="ING Me" panose="02000506040000020004" pitchFamily="2" charset="0"/>
                </a:rPr>
                <a:t>, </a:t>
              </a:r>
              <a:r>
                <a:rPr lang="nl-BE" sz="450" spc="-20" dirty="0" err="1" smtClean="0">
                  <a:latin typeface="ING Me" panose="02000506040000020004" pitchFamily="2" charset="0"/>
                  <a:cs typeface="ING Me" panose="02000506040000020004" pitchFamily="2" charset="0"/>
                </a:rPr>
                <a:t>defence</a:t>
              </a:r>
              <a:r>
                <a:rPr lang="nl-BE" sz="450" spc="-20" dirty="0" smtClean="0">
                  <a:latin typeface="ING Me" panose="02000506040000020004" pitchFamily="2" charset="0"/>
                  <a:cs typeface="ING Me" panose="02000506040000020004" pitchFamily="2" charset="0"/>
                </a:rPr>
                <a:t> &amp; security </a:t>
              </a:r>
              <a:endParaRPr sz="450" dirty="0">
                <a:latin typeface="ING Me" panose="02000506040000020004" pitchFamily="2" charset="0"/>
                <a:cs typeface="ING Me" panose="02000506040000020004" pitchFamily="2" charset="0"/>
              </a:endParaRPr>
            </a:p>
          </p:txBody>
        </p:sp>
        <p:sp>
          <p:nvSpPr>
            <p:cNvPr id="294" name="object 12"/>
            <p:cNvSpPr txBox="1"/>
            <p:nvPr/>
          </p:nvSpPr>
          <p:spPr>
            <a:xfrm>
              <a:off x="6104691" y="5478112"/>
              <a:ext cx="481353" cy="138499"/>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Entertainment        &amp; media</a:t>
              </a:r>
              <a:endParaRPr sz="450" dirty="0">
                <a:latin typeface="ING Me" panose="02000506040000020004" pitchFamily="2" charset="0"/>
                <a:cs typeface="ING Me" panose="02000506040000020004" pitchFamily="2" charset="0"/>
              </a:endParaRPr>
            </a:p>
          </p:txBody>
        </p:sp>
        <p:sp>
          <p:nvSpPr>
            <p:cNvPr id="295" name="object 12"/>
            <p:cNvSpPr txBox="1"/>
            <p:nvPr/>
          </p:nvSpPr>
          <p:spPr>
            <a:xfrm>
              <a:off x="6615314" y="5478112"/>
              <a:ext cx="481353" cy="138499"/>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Transportation        &amp; </a:t>
              </a:r>
              <a:r>
                <a:rPr lang="nl-BE" sz="450" spc="-20" dirty="0" err="1" smtClean="0">
                  <a:latin typeface="ING Me" panose="02000506040000020004" pitchFamily="2" charset="0"/>
                  <a:cs typeface="ING Me" panose="02000506040000020004" pitchFamily="2" charset="0"/>
                </a:rPr>
                <a:t>logistics</a:t>
              </a:r>
              <a:endParaRPr sz="450" dirty="0">
                <a:latin typeface="ING Me" panose="02000506040000020004" pitchFamily="2" charset="0"/>
                <a:cs typeface="ING Me" panose="02000506040000020004" pitchFamily="2" charset="0"/>
              </a:endParaRPr>
            </a:p>
          </p:txBody>
        </p:sp>
        <p:sp>
          <p:nvSpPr>
            <p:cNvPr id="296" name="object 12"/>
            <p:cNvSpPr txBox="1"/>
            <p:nvPr/>
          </p:nvSpPr>
          <p:spPr>
            <a:xfrm>
              <a:off x="7121406" y="5478704"/>
              <a:ext cx="481353" cy="69250"/>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Communications</a:t>
              </a:r>
              <a:endParaRPr sz="450" dirty="0">
                <a:latin typeface="ING Me" panose="02000506040000020004" pitchFamily="2" charset="0"/>
                <a:cs typeface="ING Me" panose="02000506040000020004" pitchFamily="2" charset="0"/>
              </a:endParaRPr>
            </a:p>
          </p:txBody>
        </p:sp>
        <p:sp>
          <p:nvSpPr>
            <p:cNvPr id="297" name="object 12"/>
            <p:cNvSpPr txBox="1"/>
            <p:nvPr/>
          </p:nvSpPr>
          <p:spPr>
            <a:xfrm>
              <a:off x="7636296" y="5473645"/>
              <a:ext cx="481353" cy="138499"/>
            </a:xfrm>
            <a:prstGeom prst="rect">
              <a:avLst/>
            </a:prstGeom>
          </p:spPr>
          <p:txBody>
            <a:bodyPr vert="horz" wrap="square" lIns="0" tIns="0" rIns="0" bIns="0" rtlCol="0">
              <a:spAutoFit/>
            </a:bodyPr>
            <a:lstStyle/>
            <a:p>
              <a:pPr marL="12700" algn="ctr">
                <a:lnSpc>
                  <a:spcPct val="100000"/>
                </a:lnSpc>
              </a:pPr>
              <a:r>
                <a:rPr lang="nl-BE" sz="450" spc="-20" dirty="0" smtClean="0">
                  <a:latin typeface="ING Me" panose="02000506040000020004" pitchFamily="2" charset="0"/>
                  <a:cs typeface="ING Me" panose="02000506040000020004" pitchFamily="2" charset="0"/>
                </a:rPr>
                <a:t>Energy, </a:t>
              </a:r>
              <a:r>
                <a:rPr lang="nl-BE" sz="450" spc="-20" dirty="0" err="1" smtClean="0">
                  <a:latin typeface="ING Me" panose="02000506040000020004" pitchFamily="2" charset="0"/>
                  <a:cs typeface="ING Me" panose="02000506040000020004" pitchFamily="2" charset="0"/>
                </a:rPr>
                <a:t>utilities</a:t>
              </a:r>
              <a:r>
                <a:rPr lang="nl-BE" sz="450" spc="-20" dirty="0">
                  <a:latin typeface="ING Me" panose="02000506040000020004" pitchFamily="2" charset="0"/>
                  <a:cs typeface="ING Me" panose="02000506040000020004" pitchFamily="2" charset="0"/>
                </a:rPr>
                <a:t> </a:t>
              </a:r>
              <a:r>
                <a:rPr lang="nl-BE" sz="450" spc="-20" dirty="0" smtClean="0">
                  <a:latin typeface="ING Me" panose="02000506040000020004" pitchFamily="2" charset="0"/>
                  <a:cs typeface="ING Me" panose="02000506040000020004" pitchFamily="2" charset="0"/>
                </a:rPr>
                <a:t>       &amp; </a:t>
              </a:r>
              <a:r>
                <a:rPr lang="nl-BE" sz="450" spc="-20" dirty="0" err="1" smtClean="0">
                  <a:latin typeface="ING Me" panose="02000506040000020004" pitchFamily="2" charset="0"/>
                  <a:cs typeface="ING Me" panose="02000506040000020004" pitchFamily="2" charset="0"/>
                </a:rPr>
                <a:t>mining</a:t>
              </a:r>
              <a:endParaRPr sz="450" dirty="0">
                <a:latin typeface="ING Me" panose="02000506040000020004" pitchFamily="2" charset="0"/>
                <a:cs typeface="ING Me" panose="02000506040000020004" pitchFamily="2" charset="0"/>
              </a:endParaRPr>
            </a:p>
          </p:txBody>
        </p:sp>
        <p:sp>
          <p:nvSpPr>
            <p:cNvPr id="298" name="object 12"/>
            <p:cNvSpPr txBox="1"/>
            <p:nvPr/>
          </p:nvSpPr>
          <p:spPr>
            <a:xfrm>
              <a:off x="8148609" y="5478111"/>
              <a:ext cx="481353" cy="138499"/>
            </a:xfrm>
            <a:prstGeom prst="rect">
              <a:avLst/>
            </a:prstGeom>
          </p:spPr>
          <p:txBody>
            <a:bodyPr vert="horz" wrap="square" lIns="0" tIns="0" rIns="0" bIns="0" rtlCol="0">
              <a:spAutoFit/>
            </a:bodyPr>
            <a:lstStyle/>
            <a:p>
              <a:pPr marL="12700" algn="ctr">
                <a:lnSpc>
                  <a:spcPct val="100000"/>
                </a:lnSpc>
              </a:pPr>
              <a:r>
                <a:rPr lang="nl-BE" sz="450" spc="-20" dirty="0" err="1" smtClean="0">
                  <a:latin typeface="ING Me" panose="02000506040000020004" pitchFamily="2" charset="0"/>
                  <a:cs typeface="ING Me" panose="02000506040000020004" pitchFamily="2" charset="0"/>
                </a:rPr>
                <a:t>Hospitality</a:t>
              </a:r>
              <a:r>
                <a:rPr lang="nl-BE" sz="450" b="1" spc="-20" dirty="0" smtClean="0">
                  <a:latin typeface="ING Me" panose="02000506040000020004" pitchFamily="2" charset="0"/>
                  <a:cs typeface="ING Me" panose="02000506040000020004" pitchFamily="2" charset="0"/>
                </a:rPr>
                <a:t>                 </a:t>
              </a:r>
              <a:r>
                <a:rPr lang="nl-BE" sz="450" spc="-20" dirty="0" smtClean="0">
                  <a:latin typeface="ING Me" panose="02000506040000020004" pitchFamily="2" charset="0"/>
                  <a:cs typeface="ING Me" panose="02000506040000020004" pitchFamily="2" charset="0"/>
                </a:rPr>
                <a:t>&amp; </a:t>
              </a:r>
              <a:r>
                <a:rPr lang="nl-BE" sz="450" spc="-20" dirty="0" err="1" smtClean="0">
                  <a:latin typeface="ING Me" panose="02000506040000020004" pitchFamily="2" charset="0"/>
                  <a:cs typeface="ING Me" panose="02000506040000020004" pitchFamily="2" charset="0"/>
                </a:rPr>
                <a:t>leisure</a:t>
              </a:r>
              <a:endParaRPr sz="450" dirty="0">
                <a:latin typeface="ING Me" panose="02000506040000020004" pitchFamily="2" charset="0"/>
                <a:cs typeface="ING Me" panose="02000506040000020004" pitchFamily="2" charset="0"/>
              </a:endParaRPr>
            </a:p>
          </p:txBody>
        </p:sp>
      </p:grpSp>
      <p:grpSp>
        <p:nvGrpSpPr>
          <p:cNvPr id="373" name="Group 372"/>
          <p:cNvGrpSpPr/>
          <p:nvPr/>
        </p:nvGrpSpPr>
        <p:grpSpPr>
          <a:xfrm>
            <a:off x="473579" y="3982624"/>
            <a:ext cx="8393128" cy="1784360"/>
            <a:chOff x="436404" y="1150204"/>
            <a:chExt cx="8393128" cy="1784360"/>
          </a:xfrm>
        </p:grpSpPr>
        <p:sp>
          <p:nvSpPr>
            <p:cNvPr id="374" name="object 8"/>
            <p:cNvSpPr/>
            <p:nvPr/>
          </p:nvSpPr>
          <p:spPr>
            <a:xfrm>
              <a:off x="436404" y="1150204"/>
              <a:ext cx="0" cy="0"/>
            </a:xfrm>
            <a:custGeom>
              <a:avLst/>
              <a:gdLst/>
              <a:ahLst/>
              <a:cxnLst/>
              <a:rect l="l" t="t" r="r" b="b"/>
              <a:pathLst>
                <a:path>
                  <a:moveTo>
                    <a:pt x="0" y="0"/>
                  </a:moveTo>
                  <a:lnTo>
                    <a:pt x="0" y="0"/>
                  </a:lnTo>
                </a:path>
              </a:pathLst>
            </a:custGeom>
            <a:ln w="12700">
              <a:solidFill>
                <a:srgbClr val="F7901E"/>
              </a:solidFill>
            </a:ln>
          </p:spPr>
          <p:txBody>
            <a:bodyPr wrap="square" lIns="0" tIns="0" rIns="0" bIns="0" rtlCol="0"/>
            <a:lstStyle/>
            <a:p>
              <a:endParaRPr sz="1539"/>
            </a:p>
          </p:txBody>
        </p:sp>
        <p:sp>
          <p:nvSpPr>
            <p:cNvPr id="375" name="object 9"/>
            <p:cNvSpPr/>
            <p:nvPr/>
          </p:nvSpPr>
          <p:spPr>
            <a:xfrm>
              <a:off x="8829532" y="1150204"/>
              <a:ext cx="0" cy="0"/>
            </a:xfrm>
            <a:custGeom>
              <a:avLst/>
              <a:gdLst/>
              <a:ahLst/>
              <a:cxnLst/>
              <a:rect l="l" t="t" r="r" b="b"/>
              <a:pathLst>
                <a:path>
                  <a:moveTo>
                    <a:pt x="0" y="0"/>
                  </a:moveTo>
                  <a:lnTo>
                    <a:pt x="0" y="0"/>
                  </a:lnTo>
                </a:path>
              </a:pathLst>
            </a:custGeom>
            <a:ln w="12700">
              <a:solidFill>
                <a:srgbClr val="F7901E"/>
              </a:solidFill>
            </a:ln>
          </p:spPr>
          <p:txBody>
            <a:bodyPr wrap="square" lIns="0" tIns="0" rIns="0" bIns="0" rtlCol="0"/>
            <a:lstStyle/>
            <a:p>
              <a:endParaRPr sz="1539"/>
            </a:p>
          </p:txBody>
        </p:sp>
        <p:grpSp>
          <p:nvGrpSpPr>
            <p:cNvPr id="376" name="Group 375"/>
            <p:cNvGrpSpPr/>
            <p:nvPr/>
          </p:nvGrpSpPr>
          <p:grpSpPr>
            <a:xfrm>
              <a:off x="473579" y="1210393"/>
              <a:ext cx="8154575" cy="1724171"/>
              <a:chOff x="563527" y="1794107"/>
              <a:chExt cx="8154575" cy="1724171"/>
            </a:xfrm>
          </p:grpSpPr>
          <p:sp>
            <p:nvSpPr>
              <p:cNvPr id="383" name="object 14"/>
              <p:cNvSpPr/>
              <p:nvPr/>
            </p:nvSpPr>
            <p:spPr>
              <a:xfrm>
                <a:off x="563527" y="2701342"/>
                <a:ext cx="451227" cy="652134"/>
              </a:xfrm>
              <a:custGeom>
                <a:avLst/>
                <a:gdLst/>
                <a:ahLst/>
                <a:cxnLst/>
                <a:rect l="l" t="t" r="r" b="b"/>
                <a:pathLst>
                  <a:path w="527685" h="762635">
                    <a:moveTo>
                      <a:pt x="527456" y="0"/>
                    </a:moveTo>
                    <a:lnTo>
                      <a:pt x="0" y="0"/>
                    </a:lnTo>
                    <a:lnTo>
                      <a:pt x="0" y="685711"/>
                    </a:lnTo>
                    <a:lnTo>
                      <a:pt x="263550" y="762088"/>
                    </a:lnTo>
                    <a:lnTo>
                      <a:pt x="527456" y="685711"/>
                    </a:lnTo>
                    <a:lnTo>
                      <a:pt x="527456" y="0"/>
                    </a:lnTo>
                    <a:close/>
                  </a:path>
                </a:pathLst>
              </a:custGeom>
              <a:solidFill>
                <a:srgbClr val="A0CAE9"/>
              </a:solidFill>
            </p:spPr>
            <p:txBody>
              <a:bodyPr wrap="square" lIns="0" tIns="0" rIns="0" bIns="0" rtlCol="0"/>
              <a:lstStyle/>
              <a:p>
                <a:endParaRPr sz="1539"/>
              </a:p>
            </p:txBody>
          </p:sp>
          <p:sp>
            <p:nvSpPr>
              <p:cNvPr id="384" name="object 15"/>
              <p:cNvSpPr/>
              <p:nvPr/>
            </p:nvSpPr>
            <p:spPr>
              <a:xfrm>
                <a:off x="1078962" y="2701340"/>
                <a:ext cx="451227" cy="476205"/>
              </a:xfrm>
              <a:custGeom>
                <a:avLst/>
                <a:gdLst/>
                <a:ahLst/>
                <a:cxnLst/>
                <a:rect l="l" t="t" r="r" b="b"/>
                <a:pathLst>
                  <a:path w="527685" h="556895">
                    <a:moveTo>
                      <a:pt x="527456" y="0"/>
                    </a:moveTo>
                    <a:lnTo>
                      <a:pt x="0" y="0"/>
                    </a:lnTo>
                    <a:lnTo>
                      <a:pt x="0" y="480275"/>
                    </a:lnTo>
                    <a:lnTo>
                      <a:pt x="263550" y="556653"/>
                    </a:lnTo>
                    <a:lnTo>
                      <a:pt x="527456" y="480275"/>
                    </a:lnTo>
                    <a:lnTo>
                      <a:pt x="527456" y="0"/>
                    </a:lnTo>
                    <a:close/>
                  </a:path>
                </a:pathLst>
              </a:custGeom>
              <a:solidFill>
                <a:srgbClr val="A0CAE9"/>
              </a:solidFill>
            </p:spPr>
            <p:txBody>
              <a:bodyPr wrap="square" lIns="0" tIns="0" rIns="0" bIns="0" rtlCol="0"/>
              <a:lstStyle/>
              <a:p>
                <a:endParaRPr sz="1539"/>
              </a:p>
            </p:txBody>
          </p:sp>
          <p:sp>
            <p:nvSpPr>
              <p:cNvPr id="385" name="object 16"/>
              <p:cNvSpPr/>
              <p:nvPr/>
            </p:nvSpPr>
            <p:spPr>
              <a:xfrm>
                <a:off x="1591128" y="2701342"/>
                <a:ext cx="451227" cy="379009"/>
              </a:xfrm>
              <a:custGeom>
                <a:avLst/>
                <a:gdLst/>
                <a:ahLst/>
                <a:cxnLst/>
                <a:rect l="l" t="t" r="r" b="b"/>
                <a:pathLst>
                  <a:path w="527685" h="443229">
                    <a:moveTo>
                      <a:pt x="527456" y="0"/>
                    </a:moveTo>
                    <a:lnTo>
                      <a:pt x="0" y="0"/>
                    </a:lnTo>
                    <a:lnTo>
                      <a:pt x="0" y="366750"/>
                    </a:lnTo>
                    <a:lnTo>
                      <a:pt x="263550" y="443128"/>
                    </a:lnTo>
                    <a:lnTo>
                      <a:pt x="527456" y="366750"/>
                    </a:lnTo>
                    <a:lnTo>
                      <a:pt x="527456" y="0"/>
                    </a:lnTo>
                    <a:close/>
                  </a:path>
                </a:pathLst>
              </a:custGeom>
              <a:solidFill>
                <a:srgbClr val="A0CAE9"/>
              </a:solidFill>
            </p:spPr>
            <p:txBody>
              <a:bodyPr wrap="square" lIns="0" tIns="0" rIns="0" bIns="0" rtlCol="0"/>
              <a:lstStyle/>
              <a:p>
                <a:endParaRPr sz="1539"/>
              </a:p>
            </p:txBody>
          </p:sp>
          <p:sp>
            <p:nvSpPr>
              <p:cNvPr id="386" name="object 17"/>
              <p:cNvSpPr/>
              <p:nvPr/>
            </p:nvSpPr>
            <p:spPr>
              <a:xfrm>
                <a:off x="2099190" y="2701342"/>
                <a:ext cx="451227" cy="282356"/>
              </a:xfrm>
              <a:custGeom>
                <a:avLst/>
                <a:gdLst/>
                <a:ahLst/>
                <a:cxnLst/>
                <a:rect l="l" t="t" r="r" b="b"/>
                <a:pathLst>
                  <a:path w="527685" h="330200">
                    <a:moveTo>
                      <a:pt x="527456" y="0"/>
                    </a:moveTo>
                    <a:lnTo>
                      <a:pt x="0" y="0"/>
                    </a:lnTo>
                    <a:lnTo>
                      <a:pt x="0" y="253225"/>
                    </a:lnTo>
                    <a:lnTo>
                      <a:pt x="263550" y="329603"/>
                    </a:lnTo>
                    <a:lnTo>
                      <a:pt x="527456" y="253225"/>
                    </a:lnTo>
                    <a:lnTo>
                      <a:pt x="527456" y="0"/>
                    </a:lnTo>
                    <a:close/>
                  </a:path>
                </a:pathLst>
              </a:custGeom>
              <a:solidFill>
                <a:srgbClr val="A0CAE9"/>
              </a:solidFill>
            </p:spPr>
            <p:txBody>
              <a:bodyPr wrap="square" lIns="0" tIns="0" rIns="0" bIns="0" rtlCol="0"/>
              <a:lstStyle/>
              <a:p>
                <a:endParaRPr sz="1539"/>
              </a:p>
            </p:txBody>
          </p:sp>
          <p:sp>
            <p:nvSpPr>
              <p:cNvPr id="387" name="object 18"/>
              <p:cNvSpPr/>
              <p:nvPr/>
            </p:nvSpPr>
            <p:spPr>
              <a:xfrm>
                <a:off x="2618728" y="2701343"/>
                <a:ext cx="451227" cy="289415"/>
              </a:xfrm>
              <a:custGeom>
                <a:avLst/>
                <a:gdLst/>
                <a:ahLst/>
                <a:cxnLst/>
                <a:rect l="l" t="t" r="r" b="b"/>
                <a:pathLst>
                  <a:path w="527685" h="338454">
                    <a:moveTo>
                      <a:pt x="527456" y="0"/>
                    </a:moveTo>
                    <a:lnTo>
                      <a:pt x="0" y="0"/>
                    </a:lnTo>
                    <a:lnTo>
                      <a:pt x="0" y="261950"/>
                    </a:lnTo>
                    <a:lnTo>
                      <a:pt x="263550" y="338340"/>
                    </a:lnTo>
                    <a:lnTo>
                      <a:pt x="527456" y="261950"/>
                    </a:lnTo>
                    <a:lnTo>
                      <a:pt x="527456" y="0"/>
                    </a:lnTo>
                    <a:close/>
                  </a:path>
                </a:pathLst>
              </a:custGeom>
              <a:solidFill>
                <a:srgbClr val="A0CAE9"/>
              </a:solidFill>
            </p:spPr>
            <p:txBody>
              <a:bodyPr wrap="square" lIns="0" tIns="0" rIns="0" bIns="0" rtlCol="0"/>
              <a:lstStyle/>
              <a:p>
                <a:endParaRPr sz="1539"/>
              </a:p>
            </p:txBody>
          </p:sp>
          <p:sp>
            <p:nvSpPr>
              <p:cNvPr id="388" name="object 19"/>
              <p:cNvSpPr/>
              <p:nvPr/>
            </p:nvSpPr>
            <p:spPr>
              <a:xfrm>
                <a:off x="3132528" y="2701340"/>
                <a:ext cx="451227" cy="252492"/>
              </a:xfrm>
              <a:custGeom>
                <a:avLst/>
                <a:gdLst/>
                <a:ahLst/>
                <a:cxnLst/>
                <a:rect l="l" t="t" r="r" b="b"/>
                <a:pathLst>
                  <a:path w="527685" h="295275">
                    <a:moveTo>
                      <a:pt x="527456" y="0"/>
                    </a:moveTo>
                    <a:lnTo>
                      <a:pt x="0" y="0"/>
                    </a:lnTo>
                    <a:lnTo>
                      <a:pt x="0" y="218287"/>
                    </a:lnTo>
                    <a:lnTo>
                      <a:pt x="263550" y="294678"/>
                    </a:lnTo>
                    <a:lnTo>
                      <a:pt x="527456" y="218287"/>
                    </a:lnTo>
                    <a:lnTo>
                      <a:pt x="527456" y="0"/>
                    </a:lnTo>
                    <a:close/>
                  </a:path>
                </a:pathLst>
              </a:custGeom>
              <a:solidFill>
                <a:srgbClr val="A0CAE9"/>
              </a:solidFill>
            </p:spPr>
            <p:txBody>
              <a:bodyPr wrap="square" lIns="0" tIns="0" rIns="0" bIns="0" rtlCol="0"/>
              <a:lstStyle/>
              <a:p>
                <a:endParaRPr sz="1539"/>
              </a:p>
            </p:txBody>
          </p:sp>
          <p:sp>
            <p:nvSpPr>
              <p:cNvPr id="389" name="object 20"/>
              <p:cNvSpPr/>
              <p:nvPr/>
            </p:nvSpPr>
            <p:spPr>
              <a:xfrm>
                <a:off x="3646328" y="2701340"/>
                <a:ext cx="451227" cy="230772"/>
              </a:xfrm>
              <a:custGeom>
                <a:avLst/>
                <a:gdLst/>
                <a:ahLst/>
                <a:cxnLst/>
                <a:rect l="l" t="t" r="r" b="b"/>
                <a:pathLst>
                  <a:path w="527685" h="269875">
                    <a:moveTo>
                      <a:pt x="527456" y="0"/>
                    </a:moveTo>
                    <a:lnTo>
                      <a:pt x="0" y="0"/>
                    </a:lnTo>
                    <a:lnTo>
                      <a:pt x="0" y="193332"/>
                    </a:lnTo>
                    <a:lnTo>
                      <a:pt x="263550" y="269709"/>
                    </a:lnTo>
                    <a:lnTo>
                      <a:pt x="527456" y="193332"/>
                    </a:lnTo>
                    <a:lnTo>
                      <a:pt x="527456" y="0"/>
                    </a:lnTo>
                    <a:close/>
                  </a:path>
                </a:pathLst>
              </a:custGeom>
              <a:solidFill>
                <a:srgbClr val="A0CAE9"/>
              </a:solidFill>
            </p:spPr>
            <p:txBody>
              <a:bodyPr wrap="square" lIns="0" tIns="0" rIns="0" bIns="0" rtlCol="0"/>
              <a:lstStyle/>
              <a:p>
                <a:endParaRPr sz="1539"/>
              </a:p>
            </p:txBody>
          </p:sp>
          <p:sp>
            <p:nvSpPr>
              <p:cNvPr id="390" name="object 21"/>
              <p:cNvSpPr/>
              <p:nvPr/>
            </p:nvSpPr>
            <p:spPr>
              <a:xfrm>
                <a:off x="1680301" y="2268259"/>
                <a:ext cx="272582" cy="272582"/>
              </a:xfrm>
              <a:custGeom>
                <a:avLst/>
                <a:gdLst/>
                <a:ahLst/>
                <a:cxnLst/>
                <a:rect l="l" t="t" r="r" b="b"/>
                <a:pathLst>
                  <a:path w="318769" h="318769">
                    <a:moveTo>
                      <a:pt x="159120" y="0"/>
                    </a:moveTo>
                    <a:lnTo>
                      <a:pt x="116175" y="6349"/>
                    </a:lnTo>
                    <a:lnTo>
                      <a:pt x="77667" y="22859"/>
                    </a:lnTo>
                    <a:lnTo>
                      <a:pt x="45178" y="48259"/>
                    </a:lnTo>
                    <a:lnTo>
                      <a:pt x="20291" y="81279"/>
                    </a:lnTo>
                    <a:lnTo>
                      <a:pt x="4587" y="120649"/>
                    </a:lnTo>
                    <a:lnTo>
                      <a:pt x="0" y="148589"/>
                    </a:lnTo>
                    <a:lnTo>
                      <a:pt x="562" y="165099"/>
                    </a:lnTo>
                    <a:lnTo>
                      <a:pt x="9337" y="209549"/>
                    </a:lnTo>
                    <a:lnTo>
                      <a:pt x="27634" y="247649"/>
                    </a:lnTo>
                    <a:lnTo>
                      <a:pt x="54025" y="279399"/>
                    </a:lnTo>
                    <a:lnTo>
                      <a:pt x="64373" y="287019"/>
                    </a:lnTo>
                    <a:lnTo>
                      <a:pt x="75409" y="295909"/>
                    </a:lnTo>
                    <a:lnTo>
                      <a:pt x="112115" y="312419"/>
                    </a:lnTo>
                    <a:lnTo>
                      <a:pt x="139054" y="318769"/>
                    </a:lnTo>
                    <a:lnTo>
                      <a:pt x="168482" y="318769"/>
                    </a:lnTo>
                    <a:lnTo>
                      <a:pt x="183395" y="317499"/>
                    </a:lnTo>
                    <a:lnTo>
                      <a:pt x="197794" y="313689"/>
                    </a:lnTo>
                    <a:lnTo>
                      <a:pt x="211630" y="309879"/>
                    </a:lnTo>
                    <a:lnTo>
                      <a:pt x="221547" y="306069"/>
                    </a:lnTo>
                    <a:lnTo>
                      <a:pt x="152784" y="306069"/>
                    </a:lnTo>
                    <a:lnTo>
                      <a:pt x="122972" y="300989"/>
                    </a:lnTo>
                    <a:lnTo>
                      <a:pt x="83402" y="284479"/>
                    </a:lnTo>
                    <a:lnTo>
                      <a:pt x="51243" y="259079"/>
                    </a:lnTo>
                    <a:lnTo>
                      <a:pt x="27882" y="224789"/>
                    </a:lnTo>
                    <a:lnTo>
                      <a:pt x="14705" y="186689"/>
                    </a:lnTo>
                    <a:lnTo>
                      <a:pt x="12816" y="172719"/>
                    </a:lnTo>
                    <a:lnTo>
                      <a:pt x="13388" y="156209"/>
                    </a:lnTo>
                    <a:lnTo>
                      <a:pt x="22658" y="111759"/>
                    </a:lnTo>
                    <a:lnTo>
                      <a:pt x="41965" y="74929"/>
                    </a:lnTo>
                    <a:lnTo>
                      <a:pt x="69650" y="44449"/>
                    </a:lnTo>
                    <a:lnTo>
                      <a:pt x="104052" y="24129"/>
                    </a:lnTo>
                    <a:lnTo>
                      <a:pt x="143512" y="13969"/>
                    </a:lnTo>
                    <a:lnTo>
                      <a:pt x="157503" y="12699"/>
                    </a:lnTo>
                    <a:lnTo>
                      <a:pt x="219698" y="12699"/>
                    </a:lnTo>
                    <a:lnTo>
                      <a:pt x="213252" y="10159"/>
                    </a:lnTo>
                    <a:lnTo>
                      <a:pt x="185919" y="2539"/>
                    </a:lnTo>
                    <a:lnTo>
                      <a:pt x="171592" y="1269"/>
                    </a:lnTo>
                    <a:lnTo>
                      <a:pt x="159120" y="0"/>
                    </a:lnTo>
                    <a:close/>
                  </a:path>
                  <a:path w="318769" h="318769">
                    <a:moveTo>
                      <a:pt x="219698" y="12699"/>
                    </a:moveTo>
                    <a:lnTo>
                      <a:pt x="159120" y="12699"/>
                    </a:lnTo>
                    <a:lnTo>
                      <a:pt x="173794" y="13969"/>
                    </a:lnTo>
                    <a:lnTo>
                      <a:pt x="201846" y="19049"/>
                    </a:lnTo>
                    <a:lnTo>
                      <a:pt x="239644" y="36829"/>
                    </a:lnTo>
                    <a:lnTo>
                      <a:pt x="270633" y="64769"/>
                    </a:lnTo>
                    <a:lnTo>
                      <a:pt x="292931" y="99059"/>
                    </a:lnTo>
                    <a:lnTo>
                      <a:pt x="304657" y="139699"/>
                    </a:lnTo>
                    <a:lnTo>
                      <a:pt x="305834" y="156209"/>
                    </a:lnTo>
                    <a:lnTo>
                      <a:pt x="305205" y="170179"/>
                    </a:lnTo>
                    <a:lnTo>
                      <a:pt x="295242" y="213359"/>
                    </a:lnTo>
                    <a:lnTo>
                      <a:pt x="274811" y="248919"/>
                    </a:lnTo>
                    <a:lnTo>
                      <a:pt x="245698" y="278129"/>
                    </a:lnTo>
                    <a:lnTo>
                      <a:pt x="209687" y="298449"/>
                    </a:lnTo>
                    <a:lnTo>
                      <a:pt x="168565" y="306069"/>
                    </a:lnTo>
                    <a:lnTo>
                      <a:pt x="221547" y="306069"/>
                    </a:lnTo>
                    <a:lnTo>
                      <a:pt x="260356" y="281939"/>
                    </a:lnTo>
                    <a:lnTo>
                      <a:pt x="288575" y="252729"/>
                    </a:lnTo>
                    <a:lnTo>
                      <a:pt x="308180" y="217169"/>
                    </a:lnTo>
                    <a:lnTo>
                      <a:pt x="317843" y="176529"/>
                    </a:lnTo>
                    <a:lnTo>
                      <a:pt x="318495" y="163829"/>
                    </a:lnTo>
                    <a:lnTo>
                      <a:pt x="318404" y="156209"/>
                    </a:lnTo>
                    <a:lnTo>
                      <a:pt x="312837" y="118109"/>
                    </a:lnTo>
                    <a:lnTo>
                      <a:pt x="296504" y="78739"/>
                    </a:lnTo>
                    <a:lnTo>
                      <a:pt x="271185" y="46989"/>
                    </a:lnTo>
                    <a:lnTo>
                      <a:pt x="238439" y="21589"/>
                    </a:lnTo>
                    <a:lnTo>
                      <a:pt x="226143" y="15239"/>
                    </a:lnTo>
                    <a:lnTo>
                      <a:pt x="219698" y="12699"/>
                    </a:lnTo>
                    <a:close/>
                  </a:path>
                  <a:path w="318769" h="318769">
                    <a:moveTo>
                      <a:pt x="65559" y="165099"/>
                    </a:moveTo>
                    <a:lnTo>
                      <a:pt x="53952" y="167639"/>
                    </a:lnTo>
                    <a:lnTo>
                      <a:pt x="52085" y="168909"/>
                    </a:lnTo>
                    <a:lnTo>
                      <a:pt x="49951" y="172719"/>
                    </a:lnTo>
                    <a:lnTo>
                      <a:pt x="49786" y="175259"/>
                    </a:lnTo>
                    <a:lnTo>
                      <a:pt x="53868" y="186689"/>
                    </a:lnTo>
                    <a:lnTo>
                      <a:pt x="78932" y="231139"/>
                    </a:lnTo>
                    <a:lnTo>
                      <a:pt x="118049" y="256539"/>
                    </a:lnTo>
                    <a:lnTo>
                      <a:pt x="155355" y="260349"/>
                    </a:lnTo>
                    <a:lnTo>
                      <a:pt x="169870" y="260349"/>
                    </a:lnTo>
                    <a:lnTo>
                      <a:pt x="214403" y="252729"/>
                    </a:lnTo>
                    <a:lnTo>
                      <a:pt x="234093" y="234949"/>
                    </a:lnTo>
                    <a:lnTo>
                      <a:pt x="154491" y="234949"/>
                    </a:lnTo>
                    <a:lnTo>
                      <a:pt x="142556" y="232409"/>
                    </a:lnTo>
                    <a:lnTo>
                      <a:pt x="112338" y="208279"/>
                    </a:lnTo>
                    <a:lnTo>
                      <a:pt x="97758" y="181609"/>
                    </a:lnTo>
                    <a:lnTo>
                      <a:pt x="85115" y="176529"/>
                    </a:lnTo>
                    <a:lnTo>
                      <a:pt x="65559" y="165099"/>
                    </a:lnTo>
                    <a:close/>
                  </a:path>
                  <a:path w="318769" h="318769">
                    <a:moveTo>
                      <a:pt x="250524" y="166369"/>
                    </a:moveTo>
                    <a:lnTo>
                      <a:pt x="242210" y="171449"/>
                    </a:lnTo>
                    <a:lnTo>
                      <a:pt x="232115" y="177799"/>
                    </a:lnTo>
                    <a:lnTo>
                      <a:pt x="220384" y="186689"/>
                    </a:lnTo>
                    <a:lnTo>
                      <a:pt x="207160" y="195579"/>
                    </a:lnTo>
                    <a:lnTo>
                      <a:pt x="183543" y="227329"/>
                    </a:lnTo>
                    <a:lnTo>
                      <a:pt x="154491" y="234949"/>
                    </a:lnTo>
                    <a:lnTo>
                      <a:pt x="234093" y="234949"/>
                    </a:lnTo>
                    <a:lnTo>
                      <a:pt x="257346" y="199389"/>
                    </a:lnTo>
                    <a:lnTo>
                      <a:pt x="269128" y="173989"/>
                    </a:lnTo>
                    <a:lnTo>
                      <a:pt x="267083" y="170179"/>
                    </a:lnTo>
                    <a:lnTo>
                      <a:pt x="265127" y="167639"/>
                    </a:lnTo>
                    <a:lnTo>
                      <a:pt x="262816" y="167639"/>
                    </a:lnTo>
                    <a:lnTo>
                      <a:pt x="250524" y="166369"/>
                    </a:lnTo>
                    <a:close/>
                  </a:path>
                  <a:path w="318769" h="318769">
                    <a:moveTo>
                      <a:pt x="154720" y="153669"/>
                    </a:moveTo>
                    <a:lnTo>
                      <a:pt x="144078" y="158749"/>
                    </a:lnTo>
                    <a:lnTo>
                      <a:pt x="135791" y="166369"/>
                    </a:lnTo>
                    <a:lnTo>
                      <a:pt x="130822" y="180339"/>
                    </a:lnTo>
                    <a:lnTo>
                      <a:pt x="130133" y="198119"/>
                    </a:lnTo>
                    <a:lnTo>
                      <a:pt x="137712" y="208279"/>
                    </a:lnTo>
                    <a:lnTo>
                      <a:pt x="149965" y="214629"/>
                    </a:lnTo>
                    <a:lnTo>
                      <a:pt x="166568" y="215899"/>
                    </a:lnTo>
                    <a:lnTo>
                      <a:pt x="178986" y="209549"/>
                    </a:lnTo>
                    <a:lnTo>
                      <a:pt x="180055" y="208279"/>
                    </a:lnTo>
                    <a:lnTo>
                      <a:pt x="156339" y="208279"/>
                    </a:lnTo>
                    <a:lnTo>
                      <a:pt x="154066" y="207009"/>
                    </a:lnTo>
                    <a:lnTo>
                      <a:pt x="154066" y="200659"/>
                    </a:lnTo>
                    <a:lnTo>
                      <a:pt x="156339" y="198119"/>
                    </a:lnTo>
                    <a:lnTo>
                      <a:pt x="166410" y="198119"/>
                    </a:lnTo>
                    <a:lnTo>
                      <a:pt x="172316" y="193039"/>
                    </a:lnTo>
                    <a:lnTo>
                      <a:pt x="172316" y="182879"/>
                    </a:lnTo>
                    <a:lnTo>
                      <a:pt x="174589" y="180339"/>
                    </a:lnTo>
                    <a:lnTo>
                      <a:pt x="189830" y="180339"/>
                    </a:lnTo>
                    <a:lnTo>
                      <a:pt x="188942" y="175259"/>
                    </a:lnTo>
                    <a:lnTo>
                      <a:pt x="181943" y="163829"/>
                    </a:lnTo>
                    <a:lnTo>
                      <a:pt x="170299" y="157479"/>
                    </a:lnTo>
                    <a:lnTo>
                      <a:pt x="154720" y="153669"/>
                    </a:lnTo>
                    <a:close/>
                  </a:path>
                  <a:path w="318769" h="318769">
                    <a:moveTo>
                      <a:pt x="189830" y="180339"/>
                    </a:moveTo>
                    <a:lnTo>
                      <a:pt x="180177" y="180339"/>
                    </a:lnTo>
                    <a:lnTo>
                      <a:pt x="182450" y="182879"/>
                    </a:lnTo>
                    <a:lnTo>
                      <a:pt x="182450" y="185419"/>
                    </a:lnTo>
                    <a:lnTo>
                      <a:pt x="180891" y="194309"/>
                    </a:lnTo>
                    <a:lnTo>
                      <a:pt x="172459" y="204469"/>
                    </a:lnTo>
                    <a:lnTo>
                      <a:pt x="159133" y="208279"/>
                    </a:lnTo>
                    <a:lnTo>
                      <a:pt x="180055" y="208279"/>
                    </a:lnTo>
                    <a:lnTo>
                      <a:pt x="187535" y="199389"/>
                    </a:lnTo>
                    <a:lnTo>
                      <a:pt x="190718" y="185419"/>
                    </a:lnTo>
                    <a:lnTo>
                      <a:pt x="189830" y="180339"/>
                    </a:lnTo>
                    <a:close/>
                  </a:path>
                  <a:path w="318769" h="318769">
                    <a:moveTo>
                      <a:pt x="123522" y="69849"/>
                    </a:moveTo>
                    <a:lnTo>
                      <a:pt x="87456" y="101599"/>
                    </a:lnTo>
                    <a:lnTo>
                      <a:pt x="74965" y="143509"/>
                    </a:lnTo>
                    <a:lnTo>
                      <a:pt x="83019" y="151129"/>
                    </a:lnTo>
                    <a:lnTo>
                      <a:pt x="93647" y="157479"/>
                    </a:lnTo>
                    <a:lnTo>
                      <a:pt x="106355" y="163829"/>
                    </a:lnTo>
                    <a:lnTo>
                      <a:pt x="113731" y="166369"/>
                    </a:lnTo>
                    <a:lnTo>
                      <a:pt x="120489" y="154939"/>
                    </a:lnTo>
                    <a:lnTo>
                      <a:pt x="129982" y="146049"/>
                    </a:lnTo>
                    <a:lnTo>
                      <a:pt x="141668" y="139699"/>
                    </a:lnTo>
                    <a:lnTo>
                      <a:pt x="155005" y="135889"/>
                    </a:lnTo>
                    <a:lnTo>
                      <a:pt x="238910" y="135889"/>
                    </a:lnTo>
                    <a:lnTo>
                      <a:pt x="238741" y="133349"/>
                    </a:lnTo>
                    <a:lnTo>
                      <a:pt x="235866" y="118109"/>
                    </a:lnTo>
                    <a:lnTo>
                      <a:pt x="233573" y="111759"/>
                    </a:lnTo>
                    <a:lnTo>
                      <a:pt x="137721" y="111759"/>
                    </a:lnTo>
                    <a:lnTo>
                      <a:pt x="134686" y="109219"/>
                    </a:lnTo>
                    <a:lnTo>
                      <a:pt x="123522" y="69849"/>
                    </a:lnTo>
                    <a:close/>
                  </a:path>
                  <a:path w="318769" h="318769">
                    <a:moveTo>
                      <a:pt x="238910" y="135889"/>
                    </a:moveTo>
                    <a:lnTo>
                      <a:pt x="155005" y="135889"/>
                    </a:lnTo>
                    <a:lnTo>
                      <a:pt x="170071" y="138429"/>
                    </a:lnTo>
                    <a:lnTo>
                      <a:pt x="182929" y="143509"/>
                    </a:lnTo>
                    <a:lnTo>
                      <a:pt x="193391" y="149859"/>
                    </a:lnTo>
                    <a:lnTo>
                      <a:pt x="201265" y="160019"/>
                    </a:lnTo>
                    <a:lnTo>
                      <a:pt x="217077" y="158749"/>
                    </a:lnTo>
                    <a:lnTo>
                      <a:pt x="229930" y="154939"/>
                    </a:lnTo>
                    <a:lnTo>
                      <a:pt x="239839" y="149859"/>
                    </a:lnTo>
                    <a:lnTo>
                      <a:pt x="238910" y="135889"/>
                    </a:lnTo>
                    <a:close/>
                  </a:path>
                  <a:path w="318769" h="318769">
                    <a:moveTo>
                      <a:pt x="171376" y="52069"/>
                    </a:moveTo>
                    <a:lnTo>
                      <a:pt x="146890" y="52069"/>
                    </a:lnTo>
                    <a:lnTo>
                      <a:pt x="139867" y="54609"/>
                    </a:lnTo>
                    <a:lnTo>
                      <a:pt x="137683" y="55879"/>
                    </a:lnTo>
                    <a:lnTo>
                      <a:pt x="136679" y="57149"/>
                    </a:lnTo>
                    <a:lnTo>
                      <a:pt x="136083" y="58419"/>
                    </a:lnTo>
                    <a:lnTo>
                      <a:pt x="149494" y="105409"/>
                    </a:lnTo>
                    <a:lnTo>
                      <a:pt x="147157" y="110489"/>
                    </a:lnTo>
                    <a:lnTo>
                      <a:pt x="142420" y="111759"/>
                    </a:lnTo>
                    <a:lnTo>
                      <a:pt x="175834" y="111759"/>
                    </a:lnTo>
                    <a:lnTo>
                      <a:pt x="171109" y="110489"/>
                    </a:lnTo>
                    <a:lnTo>
                      <a:pt x="168772" y="105409"/>
                    </a:lnTo>
                    <a:lnTo>
                      <a:pt x="182171" y="58419"/>
                    </a:lnTo>
                    <a:lnTo>
                      <a:pt x="181587" y="57149"/>
                    </a:lnTo>
                    <a:lnTo>
                      <a:pt x="180583" y="55879"/>
                    </a:lnTo>
                    <a:lnTo>
                      <a:pt x="178399" y="54609"/>
                    </a:lnTo>
                    <a:lnTo>
                      <a:pt x="171376" y="52069"/>
                    </a:lnTo>
                    <a:close/>
                  </a:path>
                  <a:path w="318769" h="318769">
                    <a:moveTo>
                      <a:pt x="197097" y="71119"/>
                    </a:moveTo>
                    <a:lnTo>
                      <a:pt x="184533" y="106679"/>
                    </a:lnTo>
                    <a:lnTo>
                      <a:pt x="183581" y="109219"/>
                    </a:lnTo>
                    <a:lnTo>
                      <a:pt x="180533" y="111759"/>
                    </a:lnTo>
                    <a:lnTo>
                      <a:pt x="233573" y="111759"/>
                    </a:lnTo>
                    <a:lnTo>
                      <a:pt x="231280" y="105409"/>
                    </a:lnTo>
                    <a:lnTo>
                      <a:pt x="225047" y="93979"/>
                    </a:lnTo>
                    <a:lnTo>
                      <a:pt x="217229" y="83819"/>
                    </a:lnTo>
                    <a:lnTo>
                      <a:pt x="207891" y="77469"/>
                    </a:lnTo>
                    <a:lnTo>
                      <a:pt x="197097" y="71119"/>
                    </a:lnTo>
                    <a:close/>
                  </a:path>
                </a:pathLst>
              </a:custGeom>
              <a:solidFill>
                <a:srgbClr val="FF5F00"/>
              </a:solidFill>
            </p:spPr>
            <p:txBody>
              <a:bodyPr wrap="square" lIns="0" tIns="0" rIns="0" bIns="0" rtlCol="0"/>
              <a:lstStyle/>
              <a:p>
                <a:endParaRPr sz="1539"/>
              </a:p>
            </p:txBody>
          </p:sp>
          <p:sp>
            <p:nvSpPr>
              <p:cNvPr id="391" name="object 22"/>
              <p:cNvSpPr/>
              <p:nvPr/>
            </p:nvSpPr>
            <p:spPr>
              <a:xfrm>
                <a:off x="652979" y="2268127"/>
                <a:ext cx="272582" cy="273125"/>
              </a:xfrm>
              <a:custGeom>
                <a:avLst/>
                <a:gdLst/>
                <a:ahLst/>
                <a:cxnLst/>
                <a:rect l="l" t="t" r="r" b="b"/>
                <a:pathLst>
                  <a:path w="318769" h="319405">
                    <a:moveTo>
                      <a:pt x="159120" y="0"/>
                    </a:moveTo>
                    <a:lnTo>
                      <a:pt x="116175" y="5848"/>
                    </a:lnTo>
                    <a:lnTo>
                      <a:pt x="77667" y="22337"/>
                    </a:lnTo>
                    <a:lnTo>
                      <a:pt x="45178" y="47885"/>
                    </a:lnTo>
                    <a:lnTo>
                      <a:pt x="20291" y="80909"/>
                    </a:lnTo>
                    <a:lnTo>
                      <a:pt x="4587" y="119827"/>
                    </a:lnTo>
                    <a:lnTo>
                      <a:pt x="0" y="148265"/>
                    </a:lnTo>
                    <a:lnTo>
                      <a:pt x="562" y="164190"/>
                    </a:lnTo>
                    <a:lnTo>
                      <a:pt x="9337" y="208587"/>
                    </a:lnTo>
                    <a:lnTo>
                      <a:pt x="27634" y="247037"/>
                    </a:lnTo>
                    <a:lnTo>
                      <a:pt x="54025" y="278413"/>
                    </a:lnTo>
                    <a:lnTo>
                      <a:pt x="87080" y="301588"/>
                    </a:lnTo>
                    <a:lnTo>
                      <a:pt x="125373" y="315433"/>
                    </a:lnTo>
                    <a:lnTo>
                      <a:pt x="153105" y="318925"/>
                    </a:lnTo>
                    <a:lnTo>
                      <a:pt x="168482" y="318298"/>
                    </a:lnTo>
                    <a:lnTo>
                      <a:pt x="183395" y="316417"/>
                    </a:lnTo>
                    <a:lnTo>
                      <a:pt x="197794" y="313338"/>
                    </a:lnTo>
                    <a:lnTo>
                      <a:pt x="211630" y="309117"/>
                    </a:lnTo>
                    <a:lnTo>
                      <a:pt x="219209" y="306074"/>
                    </a:lnTo>
                    <a:lnTo>
                      <a:pt x="168565" y="306074"/>
                    </a:lnTo>
                    <a:lnTo>
                      <a:pt x="152784" y="305443"/>
                    </a:lnTo>
                    <a:lnTo>
                      <a:pt x="109044" y="295847"/>
                    </a:lnTo>
                    <a:lnTo>
                      <a:pt x="71791" y="276029"/>
                    </a:lnTo>
                    <a:lnTo>
                      <a:pt x="42410" y="247702"/>
                    </a:lnTo>
                    <a:lnTo>
                      <a:pt x="22289" y="212578"/>
                    </a:lnTo>
                    <a:lnTo>
                      <a:pt x="12816" y="172372"/>
                    </a:lnTo>
                    <a:lnTo>
                      <a:pt x="13388" y="156217"/>
                    </a:lnTo>
                    <a:lnTo>
                      <a:pt x="22658" y="111643"/>
                    </a:lnTo>
                    <a:lnTo>
                      <a:pt x="41965" y="73858"/>
                    </a:lnTo>
                    <a:lnTo>
                      <a:pt x="69650" y="44087"/>
                    </a:lnTo>
                    <a:lnTo>
                      <a:pt x="104052" y="23555"/>
                    </a:lnTo>
                    <a:lnTo>
                      <a:pt x="143512" y="13488"/>
                    </a:lnTo>
                    <a:lnTo>
                      <a:pt x="221072" y="12661"/>
                    </a:lnTo>
                    <a:lnTo>
                      <a:pt x="213252" y="9435"/>
                    </a:lnTo>
                    <a:lnTo>
                      <a:pt x="199825" y="5247"/>
                    </a:lnTo>
                    <a:lnTo>
                      <a:pt x="185919" y="2243"/>
                    </a:lnTo>
                    <a:lnTo>
                      <a:pt x="171592" y="480"/>
                    </a:lnTo>
                    <a:lnTo>
                      <a:pt x="159120" y="0"/>
                    </a:lnTo>
                    <a:close/>
                  </a:path>
                  <a:path w="318769" h="319405">
                    <a:moveTo>
                      <a:pt x="221072" y="12661"/>
                    </a:moveTo>
                    <a:lnTo>
                      <a:pt x="159120" y="12661"/>
                    </a:lnTo>
                    <a:lnTo>
                      <a:pt x="173794" y="13389"/>
                    </a:lnTo>
                    <a:lnTo>
                      <a:pt x="188059" y="15524"/>
                    </a:lnTo>
                    <a:lnTo>
                      <a:pt x="227709" y="29684"/>
                    </a:lnTo>
                    <a:lnTo>
                      <a:pt x="261176" y="54010"/>
                    </a:lnTo>
                    <a:lnTo>
                      <a:pt x="286581" y="86623"/>
                    </a:lnTo>
                    <a:lnTo>
                      <a:pt x="302039" y="125643"/>
                    </a:lnTo>
                    <a:lnTo>
                      <a:pt x="305891" y="154287"/>
                    </a:lnTo>
                    <a:lnTo>
                      <a:pt x="305205" y="169589"/>
                    </a:lnTo>
                    <a:lnTo>
                      <a:pt x="295242" y="212262"/>
                    </a:lnTo>
                    <a:lnTo>
                      <a:pt x="274811" y="248844"/>
                    </a:lnTo>
                    <a:lnTo>
                      <a:pt x="245698" y="277739"/>
                    </a:lnTo>
                    <a:lnTo>
                      <a:pt x="209687" y="297348"/>
                    </a:lnTo>
                    <a:lnTo>
                      <a:pt x="168565" y="306074"/>
                    </a:lnTo>
                    <a:lnTo>
                      <a:pt x="219209" y="306074"/>
                    </a:lnTo>
                    <a:lnTo>
                      <a:pt x="260356" y="281911"/>
                    </a:lnTo>
                    <a:lnTo>
                      <a:pt x="288575" y="252226"/>
                    </a:lnTo>
                    <a:lnTo>
                      <a:pt x="308180" y="216248"/>
                    </a:lnTo>
                    <a:lnTo>
                      <a:pt x="317843" y="175476"/>
                    </a:lnTo>
                    <a:lnTo>
                      <a:pt x="318625" y="161079"/>
                    </a:lnTo>
                    <a:lnTo>
                      <a:pt x="318055" y="148265"/>
                    </a:lnTo>
                    <a:lnTo>
                      <a:pt x="308487" y="104153"/>
                    </a:lnTo>
                    <a:lnTo>
                      <a:pt x="288986" y="67223"/>
                    </a:lnTo>
                    <a:lnTo>
                      <a:pt x="261018" y="36918"/>
                    </a:lnTo>
                    <a:lnTo>
                      <a:pt x="226143" y="14753"/>
                    </a:lnTo>
                    <a:lnTo>
                      <a:pt x="221072" y="12661"/>
                    </a:lnTo>
                    <a:close/>
                  </a:path>
                  <a:path w="318769" h="319405">
                    <a:moveTo>
                      <a:pt x="129872" y="139382"/>
                    </a:moveTo>
                    <a:lnTo>
                      <a:pt x="57330" y="139382"/>
                    </a:lnTo>
                    <a:lnTo>
                      <a:pt x="53558" y="141998"/>
                    </a:lnTo>
                    <a:lnTo>
                      <a:pt x="31689" y="200329"/>
                    </a:lnTo>
                    <a:lnTo>
                      <a:pt x="32116" y="203822"/>
                    </a:lnTo>
                    <a:lnTo>
                      <a:pt x="35892" y="209283"/>
                    </a:lnTo>
                    <a:lnTo>
                      <a:pt x="39004" y="210908"/>
                    </a:lnTo>
                    <a:lnTo>
                      <a:pt x="148198" y="210908"/>
                    </a:lnTo>
                    <a:lnTo>
                      <a:pt x="151310" y="209283"/>
                    </a:lnTo>
                    <a:lnTo>
                      <a:pt x="155094" y="203822"/>
                    </a:lnTo>
                    <a:lnTo>
                      <a:pt x="155526" y="200329"/>
                    </a:lnTo>
                    <a:lnTo>
                      <a:pt x="149581" y="184467"/>
                    </a:lnTo>
                    <a:lnTo>
                      <a:pt x="127878" y="184467"/>
                    </a:lnTo>
                    <a:lnTo>
                      <a:pt x="118633" y="159626"/>
                    </a:lnTo>
                    <a:lnTo>
                      <a:pt x="71694" y="159626"/>
                    </a:lnTo>
                    <a:lnTo>
                      <a:pt x="61953" y="149504"/>
                    </a:lnTo>
                    <a:lnTo>
                      <a:pt x="136476" y="149504"/>
                    </a:lnTo>
                    <a:lnTo>
                      <a:pt x="133657" y="141998"/>
                    </a:lnTo>
                    <a:lnTo>
                      <a:pt x="129872" y="139382"/>
                    </a:lnTo>
                    <a:close/>
                  </a:path>
                  <a:path w="318769" h="319405">
                    <a:moveTo>
                      <a:pt x="260911" y="139382"/>
                    </a:moveTo>
                    <a:lnTo>
                      <a:pt x="188368" y="139382"/>
                    </a:lnTo>
                    <a:lnTo>
                      <a:pt x="184584" y="141998"/>
                    </a:lnTo>
                    <a:lnTo>
                      <a:pt x="162714" y="200329"/>
                    </a:lnTo>
                    <a:lnTo>
                      <a:pt x="163155" y="203822"/>
                    </a:lnTo>
                    <a:lnTo>
                      <a:pt x="166931" y="209283"/>
                    </a:lnTo>
                    <a:lnTo>
                      <a:pt x="170030" y="210908"/>
                    </a:lnTo>
                    <a:lnTo>
                      <a:pt x="279224" y="210908"/>
                    </a:lnTo>
                    <a:lnTo>
                      <a:pt x="282348" y="209283"/>
                    </a:lnTo>
                    <a:lnTo>
                      <a:pt x="286120" y="203822"/>
                    </a:lnTo>
                    <a:lnTo>
                      <a:pt x="286552" y="200329"/>
                    </a:lnTo>
                    <a:lnTo>
                      <a:pt x="280604" y="184467"/>
                    </a:lnTo>
                    <a:lnTo>
                      <a:pt x="258917" y="184467"/>
                    </a:lnTo>
                    <a:lnTo>
                      <a:pt x="249659" y="159626"/>
                    </a:lnTo>
                    <a:lnTo>
                      <a:pt x="202719" y="159626"/>
                    </a:lnTo>
                    <a:lnTo>
                      <a:pt x="192979" y="149504"/>
                    </a:lnTo>
                    <a:lnTo>
                      <a:pt x="267497" y="149504"/>
                    </a:lnTo>
                    <a:lnTo>
                      <a:pt x="264683" y="141998"/>
                    </a:lnTo>
                    <a:lnTo>
                      <a:pt x="260911" y="139382"/>
                    </a:lnTo>
                    <a:close/>
                  </a:path>
                  <a:path w="318769" h="319405">
                    <a:moveTo>
                      <a:pt x="136476" y="149504"/>
                    </a:moveTo>
                    <a:lnTo>
                      <a:pt x="125656" y="149504"/>
                    </a:lnTo>
                    <a:lnTo>
                      <a:pt x="138699" y="184467"/>
                    </a:lnTo>
                    <a:lnTo>
                      <a:pt x="149581" y="184467"/>
                    </a:lnTo>
                    <a:lnTo>
                      <a:pt x="136476" y="149504"/>
                    </a:lnTo>
                    <a:close/>
                  </a:path>
                  <a:path w="318769" h="319405">
                    <a:moveTo>
                      <a:pt x="267497" y="149504"/>
                    </a:moveTo>
                    <a:lnTo>
                      <a:pt x="256682" y="149504"/>
                    </a:lnTo>
                    <a:lnTo>
                      <a:pt x="269737" y="184467"/>
                    </a:lnTo>
                    <a:lnTo>
                      <a:pt x="280604" y="184467"/>
                    </a:lnTo>
                    <a:lnTo>
                      <a:pt x="267497" y="149504"/>
                    </a:lnTo>
                    <a:close/>
                  </a:path>
                  <a:path w="318769" h="319405">
                    <a:moveTo>
                      <a:pt x="195392" y="59613"/>
                    </a:moveTo>
                    <a:lnTo>
                      <a:pt x="122849" y="59613"/>
                    </a:lnTo>
                    <a:lnTo>
                      <a:pt x="119065" y="62242"/>
                    </a:lnTo>
                    <a:lnTo>
                      <a:pt x="97195" y="120573"/>
                    </a:lnTo>
                    <a:lnTo>
                      <a:pt x="97636" y="124066"/>
                    </a:lnTo>
                    <a:lnTo>
                      <a:pt x="101412" y="129514"/>
                    </a:lnTo>
                    <a:lnTo>
                      <a:pt x="104523" y="131152"/>
                    </a:lnTo>
                    <a:lnTo>
                      <a:pt x="213718" y="131152"/>
                    </a:lnTo>
                    <a:lnTo>
                      <a:pt x="216829" y="129514"/>
                    </a:lnTo>
                    <a:lnTo>
                      <a:pt x="220603" y="124053"/>
                    </a:lnTo>
                    <a:lnTo>
                      <a:pt x="221046" y="120573"/>
                    </a:lnTo>
                    <a:lnTo>
                      <a:pt x="215098" y="104711"/>
                    </a:lnTo>
                    <a:lnTo>
                      <a:pt x="193398" y="104711"/>
                    </a:lnTo>
                    <a:lnTo>
                      <a:pt x="184152" y="79870"/>
                    </a:lnTo>
                    <a:lnTo>
                      <a:pt x="137213" y="79870"/>
                    </a:lnTo>
                    <a:lnTo>
                      <a:pt x="127459" y="69748"/>
                    </a:lnTo>
                    <a:lnTo>
                      <a:pt x="201990" y="69748"/>
                    </a:lnTo>
                    <a:lnTo>
                      <a:pt x="199176" y="62242"/>
                    </a:lnTo>
                    <a:lnTo>
                      <a:pt x="195392" y="59613"/>
                    </a:lnTo>
                    <a:close/>
                  </a:path>
                  <a:path w="318769" h="319405">
                    <a:moveTo>
                      <a:pt x="201990" y="69748"/>
                    </a:moveTo>
                    <a:lnTo>
                      <a:pt x="191175" y="69748"/>
                    </a:lnTo>
                    <a:lnTo>
                      <a:pt x="204218" y="104711"/>
                    </a:lnTo>
                    <a:lnTo>
                      <a:pt x="215098" y="104711"/>
                    </a:lnTo>
                    <a:lnTo>
                      <a:pt x="201990" y="69748"/>
                    </a:lnTo>
                    <a:close/>
                  </a:path>
                </a:pathLst>
              </a:custGeom>
              <a:solidFill>
                <a:srgbClr val="FF5F00"/>
              </a:solidFill>
            </p:spPr>
            <p:txBody>
              <a:bodyPr wrap="square" lIns="0" tIns="0" rIns="0" bIns="0" rtlCol="0"/>
              <a:lstStyle/>
              <a:p>
                <a:endParaRPr sz="1539"/>
              </a:p>
            </p:txBody>
          </p:sp>
          <p:sp>
            <p:nvSpPr>
              <p:cNvPr id="392" name="object 23"/>
              <p:cNvSpPr/>
              <p:nvPr/>
            </p:nvSpPr>
            <p:spPr>
              <a:xfrm>
                <a:off x="1164781" y="2264338"/>
                <a:ext cx="272582" cy="272582"/>
              </a:xfrm>
              <a:custGeom>
                <a:avLst/>
                <a:gdLst/>
                <a:ahLst/>
                <a:cxnLst/>
                <a:rect l="l" t="t" r="r" b="b"/>
                <a:pathLst>
                  <a:path w="318769" h="318769">
                    <a:moveTo>
                      <a:pt x="159034" y="0"/>
                    </a:moveTo>
                    <a:lnTo>
                      <a:pt x="116088" y="6349"/>
                    </a:lnTo>
                    <a:lnTo>
                      <a:pt x="77580" y="22859"/>
                    </a:lnTo>
                    <a:lnTo>
                      <a:pt x="45092" y="48259"/>
                    </a:lnTo>
                    <a:lnTo>
                      <a:pt x="20205" y="81279"/>
                    </a:lnTo>
                    <a:lnTo>
                      <a:pt x="4500" y="120649"/>
                    </a:lnTo>
                    <a:lnTo>
                      <a:pt x="0" y="151129"/>
                    </a:lnTo>
                    <a:lnTo>
                      <a:pt x="475" y="165099"/>
                    </a:lnTo>
                    <a:lnTo>
                      <a:pt x="9251" y="209549"/>
                    </a:lnTo>
                    <a:lnTo>
                      <a:pt x="27548" y="247649"/>
                    </a:lnTo>
                    <a:lnTo>
                      <a:pt x="53938" y="279399"/>
                    </a:lnTo>
                    <a:lnTo>
                      <a:pt x="64287" y="287019"/>
                    </a:lnTo>
                    <a:lnTo>
                      <a:pt x="75323" y="295909"/>
                    </a:lnTo>
                    <a:lnTo>
                      <a:pt x="112028" y="312419"/>
                    </a:lnTo>
                    <a:lnTo>
                      <a:pt x="138967" y="318769"/>
                    </a:lnTo>
                    <a:lnTo>
                      <a:pt x="168396" y="318769"/>
                    </a:lnTo>
                    <a:lnTo>
                      <a:pt x="183309" y="317499"/>
                    </a:lnTo>
                    <a:lnTo>
                      <a:pt x="197708" y="313689"/>
                    </a:lnTo>
                    <a:lnTo>
                      <a:pt x="211543" y="309879"/>
                    </a:lnTo>
                    <a:lnTo>
                      <a:pt x="221461" y="306069"/>
                    </a:lnTo>
                    <a:lnTo>
                      <a:pt x="152697" y="306069"/>
                    </a:lnTo>
                    <a:lnTo>
                      <a:pt x="122886" y="300989"/>
                    </a:lnTo>
                    <a:lnTo>
                      <a:pt x="83316" y="284479"/>
                    </a:lnTo>
                    <a:lnTo>
                      <a:pt x="51157" y="259079"/>
                    </a:lnTo>
                    <a:lnTo>
                      <a:pt x="27795" y="224789"/>
                    </a:lnTo>
                    <a:lnTo>
                      <a:pt x="14619" y="186689"/>
                    </a:lnTo>
                    <a:lnTo>
                      <a:pt x="12729" y="172719"/>
                    </a:lnTo>
                    <a:lnTo>
                      <a:pt x="13302" y="156209"/>
                    </a:lnTo>
                    <a:lnTo>
                      <a:pt x="22572" y="111759"/>
                    </a:lnTo>
                    <a:lnTo>
                      <a:pt x="41879" y="74929"/>
                    </a:lnTo>
                    <a:lnTo>
                      <a:pt x="69563" y="44449"/>
                    </a:lnTo>
                    <a:lnTo>
                      <a:pt x="103966" y="24129"/>
                    </a:lnTo>
                    <a:lnTo>
                      <a:pt x="143426" y="13969"/>
                    </a:lnTo>
                    <a:lnTo>
                      <a:pt x="157416" y="12699"/>
                    </a:lnTo>
                    <a:lnTo>
                      <a:pt x="219611" y="12699"/>
                    </a:lnTo>
                    <a:lnTo>
                      <a:pt x="213166" y="10159"/>
                    </a:lnTo>
                    <a:lnTo>
                      <a:pt x="185833" y="2539"/>
                    </a:lnTo>
                    <a:lnTo>
                      <a:pt x="171506" y="1269"/>
                    </a:lnTo>
                    <a:lnTo>
                      <a:pt x="159034" y="0"/>
                    </a:lnTo>
                    <a:close/>
                  </a:path>
                  <a:path w="318769" h="318769">
                    <a:moveTo>
                      <a:pt x="219611" y="12699"/>
                    </a:moveTo>
                    <a:lnTo>
                      <a:pt x="159034" y="12699"/>
                    </a:lnTo>
                    <a:lnTo>
                      <a:pt x="173707" y="13969"/>
                    </a:lnTo>
                    <a:lnTo>
                      <a:pt x="201760" y="19049"/>
                    </a:lnTo>
                    <a:lnTo>
                      <a:pt x="239558" y="36829"/>
                    </a:lnTo>
                    <a:lnTo>
                      <a:pt x="270547" y="64769"/>
                    </a:lnTo>
                    <a:lnTo>
                      <a:pt x="292845" y="99059"/>
                    </a:lnTo>
                    <a:lnTo>
                      <a:pt x="304571" y="139699"/>
                    </a:lnTo>
                    <a:lnTo>
                      <a:pt x="305805" y="154939"/>
                    </a:lnTo>
                    <a:lnTo>
                      <a:pt x="305118" y="170179"/>
                    </a:lnTo>
                    <a:lnTo>
                      <a:pt x="295155" y="213359"/>
                    </a:lnTo>
                    <a:lnTo>
                      <a:pt x="274725" y="248919"/>
                    </a:lnTo>
                    <a:lnTo>
                      <a:pt x="245611" y="278129"/>
                    </a:lnTo>
                    <a:lnTo>
                      <a:pt x="209601" y="298449"/>
                    </a:lnTo>
                    <a:lnTo>
                      <a:pt x="168479" y="306069"/>
                    </a:lnTo>
                    <a:lnTo>
                      <a:pt x="221461" y="306069"/>
                    </a:lnTo>
                    <a:lnTo>
                      <a:pt x="260270" y="281939"/>
                    </a:lnTo>
                    <a:lnTo>
                      <a:pt x="288488" y="252729"/>
                    </a:lnTo>
                    <a:lnTo>
                      <a:pt x="308094" y="217169"/>
                    </a:lnTo>
                    <a:lnTo>
                      <a:pt x="317757" y="176529"/>
                    </a:lnTo>
                    <a:lnTo>
                      <a:pt x="318473" y="162559"/>
                    </a:lnTo>
                    <a:lnTo>
                      <a:pt x="318428" y="158749"/>
                    </a:lnTo>
                    <a:lnTo>
                      <a:pt x="312750" y="118109"/>
                    </a:lnTo>
                    <a:lnTo>
                      <a:pt x="296417" y="78739"/>
                    </a:lnTo>
                    <a:lnTo>
                      <a:pt x="271098" y="46989"/>
                    </a:lnTo>
                    <a:lnTo>
                      <a:pt x="238353" y="21589"/>
                    </a:lnTo>
                    <a:lnTo>
                      <a:pt x="226056" y="15239"/>
                    </a:lnTo>
                    <a:lnTo>
                      <a:pt x="219611" y="12699"/>
                    </a:lnTo>
                    <a:close/>
                  </a:path>
                  <a:path w="318769" h="318769">
                    <a:moveTo>
                      <a:pt x="175061" y="245109"/>
                    </a:moveTo>
                    <a:lnTo>
                      <a:pt x="77195" y="245109"/>
                    </a:lnTo>
                    <a:lnTo>
                      <a:pt x="72674" y="248919"/>
                    </a:lnTo>
                    <a:lnTo>
                      <a:pt x="72674" y="260349"/>
                    </a:lnTo>
                    <a:lnTo>
                      <a:pt x="77195" y="264159"/>
                    </a:lnTo>
                    <a:lnTo>
                      <a:pt x="175061" y="264159"/>
                    </a:lnTo>
                    <a:lnTo>
                      <a:pt x="179582" y="260349"/>
                    </a:lnTo>
                    <a:lnTo>
                      <a:pt x="179582" y="248919"/>
                    </a:lnTo>
                    <a:lnTo>
                      <a:pt x="175061" y="245109"/>
                    </a:lnTo>
                    <a:close/>
                  </a:path>
                  <a:path w="318769" h="318769">
                    <a:moveTo>
                      <a:pt x="118000" y="220979"/>
                    </a:moveTo>
                    <a:lnTo>
                      <a:pt x="114025" y="220979"/>
                    </a:lnTo>
                    <a:lnTo>
                      <a:pt x="95547" y="245109"/>
                    </a:lnTo>
                    <a:lnTo>
                      <a:pt x="111663" y="245109"/>
                    </a:lnTo>
                    <a:lnTo>
                      <a:pt x="123969" y="228599"/>
                    </a:lnTo>
                    <a:lnTo>
                      <a:pt x="123499" y="224789"/>
                    </a:lnTo>
                    <a:lnTo>
                      <a:pt x="118000" y="220979"/>
                    </a:lnTo>
                    <a:close/>
                  </a:path>
                  <a:path w="318769" h="318769">
                    <a:moveTo>
                      <a:pt x="138231" y="220979"/>
                    </a:moveTo>
                    <a:lnTo>
                      <a:pt x="134256" y="220979"/>
                    </a:lnTo>
                    <a:lnTo>
                      <a:pt x="128757" y="224789"/>
                    </a:lnTo>
                    <a:lnTo>
                      <a:pt x="128300" y="228599"/>
                    </a:lnTo>
                    <a:lnTo>
                      <a:pt x="140593" y="245109"/>
                    </a:lnTo>
                    <a:lnTo>
                      <a:pt x="156710" y="245109"/>
                    </a:lnTo>
                    <a:lnTo>
                      <a:pt x="138231" y="220979"/>
                    </a:lnTo>
                    <a:close/>
                  </a:path>
                  <a:path w="318769" h="318769">
                    <a:moveTo>
                      <a:pt x="139781" y="204469"/>
                    </a:moveTo>
                    <a:lnTo>
                      <a:pt x="112476" y="204469"/>
                    </a:lnTo>
                    <a:lnTo>
                      <a:pt x="109644" y="207009"/>
                    </a:lnTo>
                    <a:lnTo>
                      <a:pt x="109644" y="213359"/>
                    </a:lnTo>
                    <a:lnTo>
                      <a:pt x="112476" y="217169"/>
                    </a:lnTo>
                    <a:lnTo>
                      <a:pt x="139781" y="217169"/>
                    </a:lnTo>
                    <a:lnTo>
                      <a:pt x="142613" y="213359"/>
                    </a:lnTo>
                    <a:lnTo>
                      <a:pt x="142613" y="207009"/>
                    </a:lnTo>
                    <a:lnTo>
                      <a:pt x="139781" y="204469"/>
                    </a:lnTo>
                    <a:close/>
                  </a:path>
                  <a:path w="318769" h="318769">
                    <a:moveTo>
                      <a:pt x="216374" y="152399"/>
                    </a:moveTo>
                    <a:lnTo>
                      <a:pt x="204857" y="162559"/>
                    </a:lnTo>
                    <a:lnTo>
                      <a:pt x="193104" y="171449"/>
                    </a:lnTo>
                    <a:lnTo>
                      <a:pt x="181326" y="179069"/>
                    </a:lnTo>
                    <a:lnTo>
                      <a:pt x="169731" y="184149"/>
                    </a:lnTo>
                    <a:lnTo>
                      <a:pt x="158527" y="189229"/>
                    </a:lnTo>
                    <a:lnTo>
                      <a:pt x="147923" y="190499"/>
                    </a:lnTo>
                    <a:lnTo>
                      <a:pt x="140987" y="191769"/>
                    </a:lnTo>
                    <a:lnTo>
                      <a:pt x="138625" y="191769"/>
                    </a:lnTo>
                    <a:lnTo>
                      <a:pt x="150267" y="196849"/>
                    </a:lnTo>
                    <a:lnTo>
                      <a:pt x="162481" y="200659"/>
                    </a:lnTo>
                    <a:lnTo>
                      <a:pt x="175055" y="203199"/>
                    </a:lnTo>
                    <a:lnTo>
                      <a:pt x="203203" y="200659"/>
                    </a:lnTo>
                    <a:lnTo>
                      <a:pt x="215414" y="196849"/>
                    </a:lnTo>
                    <a:lnTo>
                      <a:pt x="226476" y="190499"/>
                    </a:lnTo>
                    <a:lnTo>
                      <a:pt x="236460" y="184149"/>
                    </a:lnTo>
                    <a:lnTo>
                      <a:pt x="216374" y="152399"/>
                    </a:lnTo>
                    <a:close/>
                  </a:path>
                  <a:path w="318769" h="318769">
                    <a:moveTo>
                      <a:pt x="103865" y="165099"/>
                    </a:moveTo>
                    <a:lnTo>
                      <a:pt x="103890" y="196849"/>
                    </a:lnTo>
                    <a:lnTo>
                      <a:pt x="135247" y="196849"/>
                    </a:lnTo>
                    <a:lnTo>
                      <a:pt x="130929" y="194309"/>
                    </a:lnTo>
                    <a:lnTo>
                      <a:pt x="126789" y="190499"/>
                    </a:lnTo>
                    <a:lnTo>
                      <a:pt x="122915" y="187959"/>
                    </a:lnTo>
                    <a:lnTo>
                      <a:pt x="112742" y="187959"/>
                    </a:lnTo>
                    <a:lnTo>
                      <a:pt x="112730" y="177799"/>
                    </a:lnTo>
                    <a:lnTo>
                      <a:pt x="109402" y="173989"/>
                    </a:lnTo>
                    <a:lnTo>
                      <a:pt x="106469" y="168909"/>
                    </a:lnTo>
                    <a:lnTo>
                      <a:pt x="103865" y="165099"/>
                    </a:lnTo>
                    <a:close/>
                  </a:path>
                  <a:path w="318769" h="318769">
                    <a:moveTo>
                      <a:pt x="154729" y="90169"/>
                    </a:moveTo>
                    <a:lnTo>
                      <a:pt x="127818" y="125729"/>
                    </a:lnTo>
                    <a:lnTo>
                      <a:pt x="117900" y="158749"/>
                    </a:lnTo>
                    <a:lnTo>
                      <a:pt x="118935" y="167639"/>
                    </a:lnTo>
                    <a:lnTo>
                      <a:pt x="122342" y="175259"/>
                    </a:lnTo>
                    <a:lnTo>
                      <a:pt x="129080" y="179069"/>
                    </a:lnTo>
                    <a:lnTo>
                      <a:pt x="137429" y="181609"/>
                    </a:lnTo>
                    <a:lnTo>
                      <a:pt x="147089" y="181609"/>
                    </a:lnTo>
                    <a:lnTo>
                      <a:pt x="192854" y="161289"/>
                    </a:lnTo>
                    <a:lnTo>
                      <a:pt x="204579" y="151129"/>
                    </a:lnTo>
                    <a:lnTo>
                      <a:pt x="185539" y="120649"/>
                    </a:lnTo>
                    <a:lnTo>
                      <a:pt x="191955" y="114299"/>
                    </a:lnTo>
                    <a:lnTo>
                      <a:pt x="179278" y="114299"/>
                    </a:lnTo>
                    <a:lnTo>
                      <a:pt x="154729" y="90169"/>
                    </a:lnTo>
                    <a:close/>
                  </a:path>
                  <a:path w="318769" h="318769">
                    <a:moveTo>
                      <a:pt x="122064" y="57149"/>
                    </a:moveTo>
                    <a:lnTo>
                      <a:pt x="98789" y="101599"/>
                    </a:lnTo>
                    <a:lnTo>
                      <a:pt x="97299" y="116839"/>
                    </a:lnTo>
                    <a:lnTo>
                      <a:pt x="97417" y="125729"/>
                    </a:lnTo>
                    <a:lnTo>
                      <a:pt x="99293" y="137159"/>
                    </a:lnTo>
                    <a:lnTo>
                      <a:pt x="102875" y="148589"/>
                    </a:lnTo>
                    <a:lnTo>
                      <a:pt x="108161" y="160019"/>
                    </a:lnTo>
                    <a:lnTo>
                      <a:pt x="109066" y="151129"/>
                    </a:lnTo>
                    <a:lnTo>
                      <a:pt x="111796" y="139699"/>
                    </a:lnTo>
                    <a:lnTo>
                      <a:pt x="130457" y="105409"/>
                    </a:lnTo>
                    <a:lnTo>
                      <a:pt x="148455" y="83819"/>
                    </a:lnTo>
                    <a:lnTo>
                      <a:pt x="122064" y="57149"/>
                    </a:lnTo>
                    <a:close/>
                  </a:path>
                  <a:path w="318769" h="318769">
                    <a:moveTo>
                      <a:pt x="229011" y="99059"/>
                    </a:moveTo>
                    <a:lnTo>
                      <a:pt x="227030" y="100329"/>
                    </a:lnTo>
                    <a:lnTo>
                      <a:pt x="220146" y="100329"/>
                    </a:lnTo>
                    <a:lnTo>
                      <a:pt x="220159" y="147319"/>
                    </a:lnTo>
                    <a:lnTo>
                      <a:pt x="229024" y="156209"/>
                    </a:lnTo>
                    <a:lnTo>
                      <a:pt x="229011" y="99059"/>
                    </a:lnTo>
                    <a:close/>
                  </a:path>
                  <a:path w="318769" h="318769">
                    <a:moveTo>
                      <a:pt x="236745" y="54609"/>
                    </a:moveTo>
                    <a:lnTo>
                      <a:pt x="228731" y="54609"/>
                    </a:lnTo>
                    <a:lnTo>
                      <a:pt x="210240" y="72389"/>
                    </a:lnTo>
                    <a:lnTo>
                      <a:pt x="209389" y="77469"/>
                    </a:lnTo>
                    <a:lnTo>
                      <a:pt x="211421" y="82549"/>
                    </a:lnTo>
                    <a:lnTo>
                      <a:pt x="179278" y="114299"/>
                    </a:lnTo>
                    <a:lnTo>
                      <a:pt x="191955" y="114299"/>
                    </a:lnTo>
                    <a:lnTo>
                      <a:pt x="217619" y="88899"/>
                    </a:lnTo>
                    <a:lnTo>
                      <a:pt x="229468" y="88899"/>
                    </a:lnTo>
                    <a:lnTo>
                      <a:pt x="246638" y="72389"/>
                    </a:lnTo>
                    <a:lnTo>
                      <a:pt x="246638" y="63499"/>
                    </a:lnTo>
                    <a:lnTo>
                      <a:pt x="236745" y="54609"/>
                    </a:lnTo>
                    <a:close/>
                  </a:path>
                  <a:path w="318769" h="318769">
                    <a:moveTo>
                      <a:pt x="229468" y="88899"/>
                    </a:moveTo>
                    <a:lnTo>
                      <a:pt x="217619" y="88899"/>
                    </a:lnTo>
                    <a:lnTo>
                      <a:pt x="219321" y="90169"/>
                    </a:lnTo>
                    <a:lnTo>
                      <a:pt x="226230" y="90169"/>
                    </a:lnTo>
                    <a:lnTo>
                      <a:pt x="229468" y="88899"/>
                    </a:lnTo>
                    <a:close/>
                  </a:path>
                </a:pathLst>
              </a:custGeom>
              <a:solidFill>
                <a:srgbClr val="FF5F00"/>
              </a:solidFill>
            </p:spPr>
            <p:txBody>
              <a:bodyPr wrap="square" lIns="0" tIns="0" rIns="0" bIns="0" rtlCol="0"/>
              <a:lstStyle/>
              <a:p>
                <a:endParaRPr sz="1539"/>
              </a:p>
            </p:txBody>
          </p:sp>
          <p:sp>
            <p:nvSpPr>
              <p:cNvPr id="393" name="object 24"/>
              <p:cNvSpPr/>
              <p:nvPr/>
            </p:nvSpPr>
            <p:spPr>
              <a:xfrm>
                <a:off x="2195523" y="2268127"/>
                <a:ext cx="272582" cy="273125"/>
              </a:xfrm>
              <a:custGeom>
                <a:avLst/>
                <a:gdLst/>
                <a:ahLst/>
                <a:cxnLst/>
                <a:rect l="l" t="t" r="r" b="b"/>
                <a:pathLst>
                  <a:path w="318769" h="319405">
                    <a:moveTo>
                      <a:pt x="159120" y="0"/>
                    </a:moveTo>
                    <a:lnTo>
                      <a:pt x="116175" y="5848"/>
                    </a:lnTo>
                    <a:lnTo>
                      <a:pt x="77667" y="22337"/>
                    </a:lnTo>
                    <a:lnTo>
                      <a:pt x="45178" y="47885"/>
                    </a:lnTo>
                    <a:lnTo>
                      <a:pt x="20291" y="80909"/>
                    </a:lnTo>
                    <a:lnTo>
                      <a:pt x="4587" y="119827"/>
                    </a:lnTo>
                    <a:lnTo>
                      <a:pt x="0" y="148265"/>
                    </a:lnTo>
                    <a:lnTo>
                      <a:pt x="562" y="164190"/>
                    </a:lnTo>
                    <a:lnTo>
                      <a:pt x="9337" y="208587"/>
                    </a:lnTo>
                    <a:lnTo>
                      <a:pt x="27634" y="247037"/>
                    </a:lnTo>
                    <a:lnTo>
                      <a:pt x="54025" y="278413"/>
                    </a:lnTo>
                    <a:lnTo>
                      <a:pt x="87080" y="301588"/>
                    </a:lnTo>
                    <a:lnTo>
                      <a:pt x="125373" y="315433"/>
                    </a:lnTo>
                    <a:lnTo>
                      <a:pt x="153105" y="318925"/>
                    </a:lnTo>
                    <a:lnTo>
                      <a:pt x="168482" y="318298"/>
                    </a:lnTo>
                    <a:lnTo>
                      <a:pt x="183395" y="316417"/>
                    </a:lnTo>
                    <a:lnTo>
                      <a:pt x="197794" y="313338"/>
                    </a:lnTo>
                    <a:lnTo>
                      <a:pt x="211630" y="309117"/>
                    </a:lnTo>
                    <a:lnTo>
                      <a:pt x="219209" y="306074"/>
                    </a:lnTo>
                    <a:lnTo>
                      <a:pt x="168565" y="306074"/>
                    </a:lnTo>
                    <a:lnTo>
                      <a:pt x="152783" y="305443"/>
                    </a:lnTo>
                    <a:lnTo>
                      <a:pt x="109044" y="295846"/>
                    </a:lnTo>
                    <a:lnTo>
                      <a:pt x="71792" y="276027"/>
                    </a:lnTo>
                    <a:lnTo>
                      <a:pt x="42415" y="247697"/>
                    </a:lnTo>
                    <a:lnTo>
                      <a:pt x="22298" y="212571"/>
                    </a:lnTo>
                    <a:lnTo>
                      <a:pt x="12828" y="172363"/>
                    </a:lnTo>
                    <a:lnTo>
                      <a:pt x="13400" y="156208"/>
                    </a:lnTo>
                    <a:lnTo>
                      <a:pt x="22670" y="111635"/>
                    </a:lnTo>
                    <a:lnTo>
                      <a:pt x="41977" y="73850"/>
                    </a:lnTo>
                    <a:lnTo>
                      <a:pt x="69662" y="44080"/>
                    </a:lnTo>
                    <a:lnTo>
                      <a:pt x="104066" y="23550"/>
                    </a:lnTo>
                    <a:lnTo>
                      <a:pt x="143529" y="13487"/>
                    </a:lnTo>
                    <a:lnTo>
                      <a:pt x="221072" y="12661"/>
                    </a:lnTo>
                    <a:lnTo>
                      <a:pt x="213252" y="9435"/>
                    </a:lnTo>
                    <a:lnTo>
                      <a:pt x="199825" y="5247"/>
                    </a:lnTo>
                    <a:lnTo>
                      <a:pt x="185919" y="2243"/>
                    </a:lnTo>
                    <a:lnTo>
                      <a:pt x="171592" y="480"/>
                    </a:lnTo>
                    <a:lnTo>
                      <a:pt x="159120" y="0"/>
                    </a:lnTo>
                    <a:close/>
                  </a:path>
                  <a:path w="318769" h="319405">
                    <a:moveTo>
                      <a:pt x="221072" y="12661"/>
                    </a:moveTo>
                    <a:lnTo>
                      <a:pt x="159120" y="12661"/>
                    </a:lnTo>
                    <a:lnTo>
                      <a:pt x="173794" y="13389"/>
                    </a:lnTo>
                    <a:lnTo>
                      <a:pt x="188059" y="15524"/>
                    </a:lnTo>
                    <a:lnTo>
                      <a:pt x="227709" y="29684"/>
                    </a:lnTo>
                    <a:lnTo>
                      <a:pt x="261176" y="54010"/>
                    </a:lnTo>
                    <a:lnTo>
                      <a:pt x="286581" y="86623"/>
                    </a:lnTo>
                    <a:lnTo>
                      <a:pt x="302039" y="125643"/>
                    </a:lnTo>
                    <a:lnTo>
                      <a:pt x="305891" y="154287"/>
                    </a:lnTo>
                    <a:lnTo>
                      <a:pt x="305205" y="169589"/>
                    </a:lnTo>
                    <a:lnTo>
                      <a:pt x="295242" y="212262"/>
                    </a:lnTo>
                    <a:lnTo>
                      <a:pt x="274811" y="248844"/>
                    </a:lnTo>
                    <a:lnTo>
                      <a:pt x="245698" y="277739"/>
                    </a:lnTo>
                    <a:lnTo>
                      <a:pt x="209687" y="297348"/>
                    </a:lnTo>
                    <a:lnTo>
                      <a:pt x="168565" y="306074"/>
                    </a:lnTo>
                    <a:lnTo>
                      <a:pt x="219209" y="306074"/>
                    </a:lnTo>
                    <a:lnTo>
                      <a:pt x="260356" y="281911"/>
                    </a:lnTo>
                    <a:lnTo>
                      <a:pt x="288575" y="252226"/>
                    </a:lnTo>
                    <a:lnTo>
                      <a:pt x="308180" y="216248"/>
                    </a:lnTo>
                    <a:lnTo>
                      <a:pt x="317843" y="175476"/>
                    </a:lnTo>
                    <a:lnTo>
                      <a:pt x="318625" y="161079"/>
                    </a:lnTo>
                    <a:lnTo>
                      <a:pt x="317963" y="146192"/>
                    </a:lnTo>
                    <a:lnTo>
                      <a:pt x="308487" y="104153"/>
                    </a:lnTo>
                    <a:lnTo>
                      <a:pt x="288986" y="67223"/>
                    </a:lnTo>
                    <a:lnTo>
                      <a:pt x="261018" y="36918"/>
                    </a:lnTo>
                    <a:lnTo>
                      <a:pt x="226143" y="14753"/>
                    </a:lnTo>
                    <a:lnTo>
                      <a:pt x="221072" y="12661"/>
                    </a:lnTo>
                    <a:close/>
                  </a:path>
                  <a:path w="318769" h="319405">
                    <a:moveTo>
                      <a:pt x="192039" y="192341"/>
                    </a:moveTo>
                    <a:lnTo>
                      <a:pt x="126202" y="192341"/>
                    </a:lnTo>
                    <a:lnTo>
                      <a:pt x="126202" y="256171"/>
                    </a:lnTo>
                    <a:lnTo>
                      <a:pt x="130736" y="260705"/>
                    </a:lnTo>
                    <a:lnTo>
                      <a:pt x="187505" y="260705"/>
                    </a:lnTo>
                    <a:lnTo>
                      <a:pt x="192039" y="256171"/>
                    </a:lnTo>
                    <a:lnTo>
                      <a:pt x="192039" y="192341"/>
                    </a:lnTo>
                    <a:close/>
                  </a:path>
                  <a:path w="318769" h="319405">
                    <a:moveTo>
                      <a:pt x="255869" y="126504"/>
                    </a:moveTo>
                    <a:lnTo>
                      <a:pt x="62372" y="126504"/>
                    </a:lnTo>
                    <a:lnTo>
                      <a:pt x="57838" y="131038"/>
                    </a:lnTo>
                    <a:lnTo>
                      <a:pt x="57838" y="187807"/>
                    </a:lnTo>
                    <a:lnTo>
                      <a:pt x="62372" y="192341"/>
                    </a:lnTo>
                    <a:lnTo>
                      <a:pt x="255869" y="192341"/>
                    </a:lnTo>
                    <a:lnTo>
                      <a:pt x="260403" y="187807"/>
                    </a:lnTo>
                    <a:lnTo>
                      <a:pt x="260403" y="131038"/>
                    </a:lnTo>
                    <a:lnTo>
                      <a:pt x="255869" y="126504"/>
                    </a:lnTo>
                    <a:close/>
                  </a:path>
                  <a:path w="318769" h="319405">
                    <a:moveTo>
                      <a:pt x="187505" y="58140"/>
                    </a:moveTo>
                    <a:lnTo>
                      <a:pt x="130736" y="58140"/>
                    </a:lnTo>
                    <a:lnTo>
                      <a:pt x="126202" y="62674"/>
                    </a:lnTo>
                    <a:lnTo>
                      <a:pt x="126202" y="126504"/>
                    </a:lnTo>
                    <a:lnTo>
                      <a:pt x="192039" y="126504"/>
                    </a:lnTo>
                    <a:lnTo>
                      <a:pt x="192039" y="62674"/>
                    </a:lnTo>
                    <a:lnTo>
                      <a:pt x="187505" y="58140"/>
                    </a:lnTo>
                    <a:close/>
                  </a:path>
                </a:pathLst>
              </a:custGeom>
              <a:solidFill>
                <a:srgbClr val="FF5F00"/>
              </a:solidFill>
            </p:spPr>
            <p:txBody>
              <a:bodyPr wrap="square" lIns="0" tIns="0" rIns="0" bIns="0" rtlCol="0"/>
              <a:lstStyle/>
              <a:p>
                <a:endParaRPr sz="1539"/>
              </a:p>
            </p:txBody>
          </p:sp>
          <p:sp>
            <p:nvSpPr>
              <p:cNvPr id="394" name="object 25"/>
              <p:cNvSpPr/>
              <p:nvPr/>
            </p:nvSpPr>
            <p:spPr>
              <a:xfrm>
                <a:off x="2708283" y="2268127"/>
                <a:ext cx="272582" cy="273125"/>
              </a:xfrm>
              <a:custGeom>
                <a:avLst/>
                <a:gdLst/>
                <a:ahLst/>
                <a:cxnLst/>
                <a:rect l="l" t="t" r="r" b="b"/>
                <a:pathLst>
                  <a:path w="318770" h="319405">
                    <a:moveTo>
                      <a:pt x="159001" y="0"/>
                    </a:moveTo>
                    <a:lnTo>
                      <a:pt x="116053" y="5848"/>
                    </a:lnTo>
                    <a:lnTo>
                      <a:pt x="77544" y="22338"/>
                    </a:lnTo>
                    <a:lnTo>
                      <a:pt x="45055" y="47887"/>
                    </a:lnTo>
                    <a:lnTo>
                      <a:pt x="20168" y="80911"/>
                    </a:lnTo>
                    <a:lnTo>
                      <a:pt x="4465" y="119827"/>
                    </a:lnTo>
                    <a:lnTo>
                      <a:pt x="0" y="151676"/>
                    </a:lnTo>
                    <a:lnTo>
                      <a:pt x="451" y="164274"/>
                    </a:lnTo>
                    <a:lnTo>
                      <a:pt x="9217" y="208586"/>
                    </a:lnTo>
                    <a:lnTo>
                      <a:pt x="27514" y="247036"/>
                    </a:lnTo>
                    <a:lnTo>
                      <a:pt x="53905" y="278412"/>
                    </a:lnTo>
                    <a:lnTo>
                      <a:pt x="86960" y="301587"/>
                    </a:lnTo>
                    <a:lnTo>
                      <a:pt x="125252" y="315433"/>
                    </a:lnTo>
                    <a:lnTo>
                      <a:pt x="152984" y="318925"/>
                    </a:lnTo>
                    <a:lnTo>
                      <a:pt x="168362" y="318298"/>
                    </a:lnTo>
                    <a:lnTo>
                      <a:pt x="183274" y="316417"/>
                    </a:lnTo>
                    <a:lnTo>
                      <a:pt x="197672" y="313339"/>
                    </a:lnTo>
                    <a:lnTo>
                      <a:pt x="211508" y="309117"/>
                    </a:lnTo>
                    <a:lnTo>
                      <a:pt x="219089" y="306074"/>
                    </a:lnTo>
                    <a:lnTo>
                      <a:pt x="168447" y="306074"/>
                    </a:lnTo>
                    <a:lnTo>
                      <a:pt x="152666" y="305443"/>
                    </a:lnTo>
                    <a:lnTo>
                      <a:pt x="108927" y="295848"/>
                    </a:lnTo>
                    <a:lnTo>
                      <a:pt x="71675" y="276031"/>
                    </a:lnTo>
                    <a:lnTo>
                      <a:pt x="42294" y="247704"/>
                    </a:lnTo>
                    <a:lnTo>
                      <a:pt x="22173" y="212580"/>
                    </a:lnTo>
                    <a:lnTo>
                      <a:pt x="12697" y="172371"/>
                    </a:lnTo>
                    <a:lnTo>
                      <a:pt x="13269" y="156217"/>
                    </a:lnTo>
                    <a:lnTo>
                      <a:pt x="22539" y="111643"/>
                    </a:lnTo>
                    <a:lnTo>
                      <a:pt x="41845" y="73858"/>
                    </a:lnTo>
                    <a:lnTo>
                      <a:pt x="69530" y="44087"/>
                    </a:lnTo>
                    <a:lnTo>
                      <a:pt x="103932" y="23555"/>
                    </a:lnTo>
                    <a:lnTo>
                      <a:pt x="143393" y="13488"/>
                    </a:lnTo>
                    <a:lnTo>
                      <a:pt x="220953" y="12661"/>
                    </a:lnTo>
                    <a:lnTo>
                      <a:pt x="213131" y="9435"/>
                    </a:lnTo>
                    <a:lnTo>
                      <a:pt x="199704" y="5246"/>
                    </a:lnTo>
                    <a:lnTo>
                      <a:pt x="185798" y="2243"/>
                    </a:lnTo>
                    <a:lnTo>
                      <a:pt x="171471" y="480"/>
                    </a:lnTo>
                    <a:lnTo>
                      <a:pt x="159001" y="0"/>
                    </a:lnTo>
                    <a:close/>
                  </a:path>
                  <a:path w="318770" h="319405">
                    <a:moveTo>
                      <a:pt x="220953" y="12661"/>
                    </a:moveTo>
                    <a:lnTo>
                      <a:pt x="159001" y="12661"/>
                    </a:lnTo>
                    <a:lnTo>
                      <a:pt x="173675" y="13389"/>
                    </a:lnTo>
                    <a:lnTo>
                      <a:pt x="187940" y="15524"/>
                    </a:lnTo>
                    <a:lnTo>
                      <a:pt x="227592" y="29685"/>
                    </a:lnTo>
                    <a:lnTo>
                      <a:pt x="261060" y="54012"/>
                    </a:lnTo>
                    <a:lnTo>
                      <a:pt x="286464" y="86625"/>
                    </a:lnTo>
                    <a:lnTo>
                      <a:pt x="301922" y="125644"/>
                    </a:lnTo>
                    <a:lnTo>
                      <a:pt x="305772" y="154286"/>
                    </a:lnTo>
                    <a:lnTo>
                      <a:pt x="305085" y="169587"/>
                    </a:lnTo>
                    <a:lnTo>
                      <a:pt x="295122" y="212261"/>
                    </a:lnTo>
                    <a:lnTo>
                      <a:pt x="274692" y="248843"/>
                    </a:lnTo>
                    <a:lnTo>
                      <a:pt x="245579" y="277738"/>
                    </a:lnTo>
                    <a:lnTo>
                      <a:pt x="209568" y="297347"/>
                    </a:lnTo>
                    <a:lnTo>
                      <a:pt x="168447" y="306074"/>
                    </a:lnTo>
                    <a:lnTo>
                      <a:pt x="219089" y="306074"/>
                    </a:lnTo>
                    <a:lnTo>
                      <a:pt x="260233" y="281913"/>
                    </a:lnTo>
                    <a:lnTo>
                      <a:pt x="288452" y="252228"/>
                    </a:lnTo>
                    <a:lnTo>
                      <a:pt x="308058" y="216249"/>
                    </a:lnTo>
                    <a:lnTo>
                      <a:pt x="317722" y="175475"/>
                    </a:lnTo>
                    <a:lnTo>
                      <a:pt x="318505" y="161077"/>
                    </a:lnTo>
                    <a:lnTo>
                      <a:pt x="317843" y="146190"/>
                    </a:lnTo>
                    <a:lnTo>
                      <a:pt x="308367" y="104152"/>
                    </a:lnTo>
                    <a:lnTo>
                      <a:pt x="288865" y="67222"/>
                    </a:lnTo>
                    <a:lnTo>
                      <a:pt x="260897" y="36918"/>
                    </a:lnTo>
                    <a:lnTo>
                      <a:pt x="226022" y="14753"/>
                    </a:lnTo>
                    <a:lnTo>
                      <a:pt x="220953" y="12661"/>
                    </a:lnTo>
                    <a:close/>
                  </a:path>
                  <a:path w="318770" h="319405">
                    <a:moveTo>
                      <a:pt x="109039" y="213690"/>
                    </a:moveTo>
                    <a:lnTo>
                      <a:pt x="93850" y="213690"/>
                    </a:lnTo>
                    <a:lnTo>
                      <a:pt x="93850" y="246888"/>
                    </a:lnTo>
                    <a:lnTo>
                      <a:pt x="97253" y="250291"/>
                    </a:lnTo>
                    <a:lnTo>
                      <a:pt x="105635" y="250291"/>
                    </a:lnTo>
                    <a:lnTo>
                      <a:pt x="109039" y="246888"/>
                    </a:lnTo>
                    <a:lnTo>
                      <a:pt x="109039" y="213690"/>
                    </a:lnTo>
                    <a:close/>
                  </a:path>
                  <a:path w="318770" h="319405">
                    <a:moveTo>
                      <a:pt x="192777" y="112420"/>
                    </a:moveTo>
                    <a:lnTo>
                      <a:pt x="179587" y="112420"/>
                    </a:lnTo>
                    <a:lnTo>
                      <a:pt x="191424" y="126593"/>
                    </a:lnTo>
                    <a:lnTo>
                      <a:pt x="152752" y="137706"/>
                    </a:lnTo>
                    <a:lnTo>
                      <a:pt x="157921" y="143979"/>
                    </a:lnTo>
                    <a:lnTo>
                      <a:pt x="158345" y="147396"/>
                    </a:lnTo>
                    <a:lnTo>
                      <a:pt x="158398" y="148264"/>
                    </a:lnTo>
                    <a:lnTo>
                      <a:pt x="155089" y="155257"/>
                    </a:lnTo>
                    <a:lnTo>
                      <a:pt x="151520" y="157518"/>
                    </a:lnTo>
                    <a:lnTo>
                      <a:pt x="141716" y="157518"/>
                    </a:lnTo>
                    <a:lnTo>
                      <a:pt x="141716" y="161721"/>
                    </a:lnTo>
                    <a:lnTo>
                      <a:pt x="173326" y="200164"/>
                    </a:lnTo>
                    <a:lnTo>
                      <a:pt x="173847" y="204343"/>
                    </a:lnTo>
                    <a:lnTo>
                      <a:pt x="170507" y="211429"/>
                    </a:lnTo>
                    <a:lnTo>
                      <a:pt x="166938" y="213690"/>
                    </a:lnTo>
                    <a:lnTo>
                      <a:pt x="141716" y="213690"/>
                    </a:lnTo>
                    <a:lnTo>
                      <a:pt x="141729" y="218211"/>
                    </a:lnTo>
                    <a:lnTo>
                      <a:pt x="143507" y="221246"/>
                    </a:lnTo>
                    <a:lnTo>
                      <a:pt x="143634" y="221449"/>
                    </a:lnTo>
                    <a:lnTo>
                      <a:pt x="144942" y="222186"/>
                    </a:lnTo>
                    <a:lnTo>
                      <a:pt x="145361" y="222326"/>
                    </a:lnTo>
                    <a:lnTo>
                      <a:pt x="199590" y="237832"/>
                    </a:lnTo>
                    <a:lnTo>
                      <a:pt x="200517" y="238023"/>
                    </a:lnTo>
                    <a:lnTo>
                      <a:pt x="202384" y="237832"/>
                    </a:lnTo>
                    <a:lnTo>
                      <a:pt x="242838" y="226250"/>
                    </a:lnTo>
                    <a:lnTo>
                      <a:pt x="206054" y="226250"/>
                    </a:lnTo>
                    <a:lnTo>
                      <a:pt x="206054" y="164274"/>
                    </a:lnTo>
                    <a:lnTo>
                      <a:pt x="238538" y="154990"/>
                    </a:lnTo>
                    <a:lnTo>
                      <a:pt x="200250" y="154990"/>
                    </a:lnTo>
                    <a:lnTo>
                      <a:pt x="165224" y="144970"/>
                    </a:lnTo>
                    <a:lnTo>
                      <a:pt x="200250" y="134950"/>
                    </a:lnTo>
                    <a:lnTo>
                      <a:pt x="239952" y="134950"/>
                    </a:lnTo>
                    <a:lnTo>
                      <a:pt x="210880" y="126593"/>
                    </a:lnTo>
                    <a:lnTo>
                      <a:pt x="214338" y="122453"/>
                    </a:lnTo>
                    <a:lnTo>
                      <a:pt x="201152" y="122453"/>
                    </a:lnTo>
                    <a:lnTo>
                      <a:pt x="192777" y="112420"/>
                    </a:lnTo>
                    <a:close/>
                  </a:path>
                  <a:path w="318770" h="319405">
                    <a:moveTo>
                      <a:pt x="260108" y="151676"/>
                    </a:moveTo>
                    <a:lnTo>
                      <a:pt x="250136" y="151676"/>
                    </a:lnTo>
                    <a:lnTo>
                      <a:pt x="250136" y="213639"/>
                    </a:lnTo>
                    <a:lnTo>
                      <a:pt x="206054" y="226250"/>
                    </a:lnTo>
                    <a:lnTo>
                      <a:pt x="242838" y="226250"/>
                    </a:lnTo>
                    <a:lnTo>
                      <a:pt x="257032" y="222186"/>
                    </a:lnTo>
                    <a:lnTo>
                      <a:pt x="258340" y="221449"/>
                    </a:lnTo>
                    <a:lnTo>
                      <a:pt x="258467" y="221246"/>
                    </a:lnTo>
                    <a:lnTo>
                      <a:pt x="258886" y="220891"/>
                    </a:lnTo>
                    <a:lnTo>
                      <a:pt x="259229" y="220472"/>
                    </a:lnTo>
                    <a:lnTo>
                      <a:pt x="259712" y="219659"/>
                    </a:lnTo>
                    <a:lnTo>
                      <a:pt x="260054" y="218859"/>
                    </a:lnTo>
                    <a:lnTo>
                      <a:pt x="260245" y="218211"/>
                    </a:lnTo>
                    <a:lnTo>
                      <a:pt x="260108" y="151676"/>
                    </a:lnTo>
                    <a:close/>
                  </a:path>
                  <a:path w="318770" h="319405">
                    <a:moveTo>
                      <a:pt x="116811" y="147396"/>
                    </a:moveTo>
                    <a:lnTo>
                      <a:pt x="86090" y="147396"/>
                    </a:lnTo>
                    <a:lnTo>
                      <a:pt x="39875" y="203568"/>
                    </a:lnTo>
                    <a:lnTo>
                      <a:pt x="163014" y="203568"/>
                    </a:lnTo>
                    <a:lnTo>
                      <a:pt x="116811" y="147396"/>
                    </a:lnTo>
                    <a:close/>
                  </a:path>
                  <a:path w="318770" h="319405">
                    <a:moveTo>
                      <a:pt x="239952" y="134950"/>
                    </a:moveTo>
                    <a:lnTo>
                      <a:pt x="200250" y="134950"/>
                    </a:lnTo>
                    <a:lnTo>
                      <a:pt x="200250" y="154990"/>
                    </a:lnTo>
                    <a:lnTo>
                      <a:pt x="238538" y="154990"/>
                    </a:lnTo>
                    <a:lnTo>
                      <a:pt x="250136" y="151676"/>
                    </a:lnTo>
                    <a:lnTo>
                      <a:pt x="260108" y="151676"/>
                    </a:lnTo>
                    <a:lnTo>
                      <a:pt x="260093" y="144272"/>
                    </a:lnTo>
                    <a:lnTo>
                      <a:pt x="265023" y="138366"/>
                    </a:lnTo>
                    <a:lnTo>
                      <a:pt x="251838" y="138366"/>
                    </a:lnTo>
                    <a:lnTo>
                      <a:pt x="239952" y="134950"/>
                    </a:lnTo>
                    <a:close/>
                  </a:path>
                  <a:path w="318770" h="319405">
                    <a:moveTo>
                      <a:pt x="109128" y="100609"/>
                    </a:moveTo>
                    <a:lnTo>
                      <a:pt x="93761" y="100609"/>
                    </a:lnTo>
                    <a:lnTo>
                      <a:pt x="55292" y="147396"/>
                    </a:lnTo>
                    <a:lnTo>
                      <a:pt x="147609" y="147396"/>
                    </a:lnTo>
                    <a:lnTo>
                      <a:pt x="109128" y="100609"/>
                    </a:lnTo>
                    <a:close/>
                  </a:path>
                  <a:path w="318770" h="319405">
                    <a:moveTo>
                      <a:pt x="259393" y="112420"/>
                    </a:moveTo>
                    <a:lnTo>
                      <a:pt x="222716" y="112420"/>
                    </a:lnTo>
                    <a:lnTo>
                      <a:pt x="263674" y="124180"/>
                    </a:lnTo>
                    <a:lnTo>
                      <a:pt x="251838" y="138366"/>
                    </a:lnTo>
                    <a:lnTo>
                      <a:pt x="265023" y="138366"/>
                    </a:lnTo>
                    <a:lnTo>
                      <a:pt x="281403" y="118745"/>
                    </a:lnTo>
                    <a:lnTo>
                      <a:pt x="259393" y="112420"/>
                    </a:lnTo>
                    <a:close/>
                  </a:path>
                  <a:path w="318770" h="319405">
                    <a:moveTo>
                      <a:pt x="183131" y="100863"/>
                    </a:moveTo>
                    <a:lnTo>
                      <a:pt x="134058" y="114960"/>
                    </a:lnTo>
                    <a:lnTo>
                      <a:pt x="141068" y="123494"/>
                    </a:lnTo>
                    <a:lnTo>
                      <a:pt x="179587" y="112420"/>
                    </a:lnTo>
                    <a:lnTo>
                      <a:pt x="192777" y="112420"/>
                    </a:lnTo>
                    <a:lnTo>
                      <a:pt x="183131" y="100863"/>
                    </a:lnTo>
                    <a:close/>
                  </a:path>
                  <a:path w="318770" h="319405">
                    <a:moveTo>
                      <a:pt x="219173" y="100863"/>
                    </a:moveTo>
                    <a:lnTo>
                      <a:pt x="201152" y="122453"/>
                    </a:lnTo>
                    <a:lnTo>
                      <a:pt x="214338" y="122453"/>
                    </a:lnTo>
                    <a:lnTo>
                      <a:pt x="222716" y="112420"/>
                    </a:lnTo>
                    <a:lnTo>
                      <a:pt x="259393" y="112420"/>
                    </a:lnTo>
                    <a:lnTo>
                      <a:pt x="219173" y="100863"/>
                    </a:lnTo>
                    <a:close/>
                  </a:path>
                  <a:path w="318770" h="319405">
                    <a:moveTo>
                      <a:pt x="101444" y="63207"/>
                    </a:moveTo>
                    <a:lnTo>
                      <a:pt x="70685" y="100609"/>
                    </a:lnTo>
                    <a:lnTo>
                      <a:pt x="132204" y="100609"/>
                    </a:lnTo>
                    <a:lnTo>
                      <a:pt x="101444" y="63207"/>
                    </a:lnTo>
                    <a:close/>
                  </a:path>
                </a:pathLst>
              </a:custGeom>
              <a:solidFill>
                <a:srgbClr val="FF5F00"/>
              </a:solidFill>
            </p:spPr>
            <p:txBody>
              <a:bodyPr wrap="square" lIns="0" tIns="0" rIns="0" bIns="0" rtlCol="0"/>
              <a:lstStyle/>
              <a:p>
                <a:endParaRPr sz="1539"/>
              </a:p>
            </p:txBody>
          </p:sp>
          <p:sp>
            <p:nvSpPr>
              <p:cNvPr id="395" name="object 26"/>
              <p:cNvSpPr/>
              <p:nvPr/>
            </p:nvSpPr>
            <p:spPr>
              <a:xfrm>
                <a:off x="3222016" y="2268259"/>
                <a:ext cx="272582" cy="272582"/>
              </a:xfrm>
              <a:custGeom>
                <a:avLst/>
                <a:gdLst/>
                <a:ahLst/>
                <a:cxnLst/>
                <a:rect l="l" t="t" r="r" b="b"/>
                <a:pathLst>
                  <a:path w="318770" h="318769">
                    <a:moveTo>
                      <a:pt x="159077" y="0"/>
                    </a:moveTo>
                    <a:lnTo>
                      <a:pt x="116132" y="6349"/>
                    </a:lnTo>
                    <a:lnTo>
                      <a:pt x="77624" y="22859"/>
                    </a:lnTo>
                    <a:lnTo>
                      <a:pt x="45135" y="48259"/>
                    </a:lnTo>
                    <a:lnTo>
                      <a:pt x="20248" y="81279"/>
                    </a:lnTo>
                    <a:lnTo>
                      <a:pt x="4543" y="120649"/>
                    </a:lnTo>
                    <a:lnTo>
                      <a:pt x="0" y="149859"/>
                    </a:lnTo>
                    <a:lnTo>
                      <a:pt x="519" y="165099"/>
                    </a:lnTo>
                    <a:lnTo>
                      <a:pt x="9294" y="209549"/>
                    </a:lnTo>
                    <a:lnTo>
                      <a:pt x="27591" y="247649"/>
                    </a:lnTo>
                    <a:lnTo>
                      <a:pt x="53981" y="279399"/>
                    </a:lnTo>
                    <a:lnTo>
                      <a:pt x="64330" y="287019"/>
                    </a:lnTo>
                    <a:lnTo>
                      <a:pt x="75366" y="295909"/>
                    </a:lnTo>
                    <a:lnTo>
                      <a:pt x="112072" y="312419"/>
                    </a:lnTo>
                    <a:lnTo>
                      <a:pt x="139010" y="318769"/>
                    </a:lnTo>
                    <a:lnTo>
                      <a:pt x="168439" y="318769"/>
                    </a:lnTo>
                    <a:lnTo>
                      <a:pt x="183352" y="317499"/>
                    </a:lnTo>
                    <a:lnTo>
                      <a:pt x="197751" y="313689"/>
                    </a:lnTo>
                    <a:lnTo>
                      <a:pt x="211587" y="309879"/>
                    </a:lnTo>
                    <a:lnTo>
                      <a:pt x="221504" y="306069"/>
                    </a:lnTo>
                    <a:lnTo>
                      <a:pt x="152741" y="306069"/>
                    </a:lnTo>
                    <a:lnTo>
                      <a:pt x="122929" y="300989"/>
                    </a:lnTo>
                    <a:lnTo>
                      <a:pt x="83359" y="284479"/>
                    </a:lnTo>
                    <a:lnTo>
                      <a:pt x="51200" y="259079"/>
                    </a:lnTo>
                    <a:lnTo>
                      <a:pt x="27839" y="224789"/>
                    </a:lnTo>
                    <a:lnTo>
                      <a:pt x="14662" y="186689"/>
                    </a:lnTo>
                    <a:lnTo>
                      <a:pt x="12773" y="172719"/>
                    </a:lnTo>
                    <a:lnTo>
                      <a:pt x="13345" y="156209"/>
                    </a:lnTo>
                    <a:lnTo>
                      <a:pt x="22615" y="111759"/>
                    </a:lnTo>
                    <a:lnTo>
                      <a:pt x="41922" y="74929"/>
                    </a:lnTo>
                    <a:lnTo>
                      <a:pt x="69606" y="44449"/>
                    </a:lnTo>
                    <a:lnTo>
                      <a:pt x="104009" y="24129"/>
                    </a:lnTo>
                    <a:lnTo>
                      <a:pt x="143469" y="13969"/>
                    </a:lnTo>
                    <a:lnTo>
                      <a:pt x="157460" y="12699"/>
                    </a:lnTo>
                    <a:lnTo>
                      <a:pt x="219654" y="12699"/>
                    </a:lnTo>
                    <a:lnTo>
                      <a:pt x="213209" y="10159"/>
                    </a:lnTo>
                    <a:lnTo>
                      <a:pt x="185876" y="2539"/>
                    </a:lnTo>
                    <a:lnTo>
                      <a:pt x="171549" y="1269"/>
                    </a:lnTo>
                    <a:lnTo>
                      <a:pt x="159077" y="0"/>
                    </a:lnTo>
                    <a:close/>
                  </a:path>
                  <a:path w="318770" h="318769">
                    <a:moveTo>
                      <a:pt x="219654" y="12699"/>
                    </a:moveTo>
                    <a:lnTo>
                      <a:pt x="159077" y="12699"/>
                    </a:lnTo>
                    <a:lnTo>
                      <a:pt x="173750" y="13969"/>
                    </a:lnTo>
                    <a:lnTo>
                      <a:pt x="201803" y="19049"/>
                    </a:lnTo>
                    <a:lnTo>
                      <a:pt x="239601" y="36829"/>
                    </a:lnTo>
                    <a:lnTo>
                      <a:pt x="270590" y="64769"/>
                    </a:lnTo>
                    <a:lnTo>
                      <a:pt x="292888" y="99059"/>
                    </a:lnTo>
                    <a:lnTo>
                      <a:pt x="304614" y="139699"/>
                    </a:lnTo>
                    <a:lnTo>
                      <a:pt x="305733" y="157479"/>
                    </a:lnTo>
                    <a:lnTo>
                      <a:pt x="305162" y="170179"/>
                    </a:lnTo>
                    <a:lnTo>
                      <a:pt x="295199" y="213359"/>
                    </a:lnTo>
                    <a:lnTo>
                      <a:pt x="274768" y="248919"/>
                    </a:lnTo>
                    <a:lnTo>
                      <a:pt x="245655" y="278129"/>
                    </a:lnTo>
                    <a:lnTo>
                      <a:pt x="209644" y="298449"/>
                    </a:lnTo>
                    <a:lnTo>
                      <a:pt x="168522" y="306069"/>
                    </a:lnTo>
                    <a:lnTo>
                      <a:pt x="221504" y="306069"/>
                    </a:lnTo>
                    <a:lnTo>
                      <a:pt x="260313" y="281939"/>
                    </a:lnTo>
                    <a:lnTo>
                      <a:pt x="288532" y="252729"/>
                    </a:lnTo>
                    <a:lnTo>
                      <a:pt x="308137" y="217169"/>
                    </a:lnTo>
                    <a:lnTo>
                      <a:pt x="317800" y="176529"/>
                    </a:lnTo>
                    <a:lnTo>
                      <a:pt x="318582" y="161289"/>
                    </a:lnTo>
                    <a:lnTo>
                      <a:pt x="317920" y="146049"/>
                    </a:lnTo>
                    <a:lnTo>
                      <a:pt x="308444" y="104139"/>
                    </a:lnTo>
                    <a:lnTo>
                      <a:pt x="288942" y="67309"/>
                    </a:lnTo>
                    <a:lnTo>
                      <a:pt x="260975" y="36829"/>
                    </a:lnTo>
                    <a:lnTo>
                      <a:pt x="226100" y="15239"/>
                    </a:lnTo>
                    <a:lnTo>
                      <a:pt x="219654" y="12699"/>
                    </a:lnTo>
                    <a:close/>
                  </a:path>
                  <a:path w="318770" h="318769">
                    <a:moveTo>
                      <a:pt x="216177" y="215899"/>
                    </a:moveTo>
                    <a:lnTo>
                      <a:pt x="201792" y="219709"/>
                    </a:lnTo>
                    <a:lnTo>
                      <a:pt x="191509" y="228599"/>
                    </a:lnTo>
                    <a:lnTo>
                      <a:pt x="186785" y="241299"/>
                    </a:lnTo>
                    <a:lnTo>
                      <a:pt x="189897" y="256539"/>
                    </a:lnTo>
                    <a:lnTo>
                      <a:pt x="198401" y="266699"/>
                    </a:lnTo>
                    <a:lnTo>
                      <a:pt x="210645" y="271779"/>
                    </a:lnTo>
                    <a:lnTo>
                      <a:pt x="225993" y="269239"/>
                    </a:lnTo>
                    <a:lnTo>
                      <a:pt x="236770" y="260349"/>
                    </a:lnTo>
                    <a:lnTo>
                      <a:pt x="242078" y="248919"/>
                    </a:lnTo>
                    <a:lnTo>
                      <a:pt x="242478" y="243839"/>
                    </a:lnTo>
                    <a:lnTo>
                      <a:pt x="238921" y="231139"/>
                    </a:lnTo>
                    <a:lnTo>
                      <a:pt x="229519" y="220979"/>
                    </a:lnTo>
                    <a:lnTo>
                      <a:pt x="216177" y="215899"/>
                    </a:lnTo>
                    <a:close/>
                  </a:path>
                  <a:path w="318770" h="318769">
                    <a:moveTo>
                      <a:pt x="68767" y="185419"/>
                    </a:moveTo>
                    <a:lnTo>
                      <a:pt x="65846" y="185419"/>
                    </a:lnTo>
                    <a:lnTo>
                      <a:pt x="52696" y="190499"/>
                    </a:lnTo>
                    <a:lnTo>
                      <a:pt x="45165" y="201929"/>
                    </a:lnTo>
                    <a:lnTo>
                      <a:pt x="48115" y="217169"/>
                    </a:lnTo>
                    <a:lnTo>
                      <a:pt x="56936" y="226059"/>
                    </a:lnTo>
                    <a:lnTo>
                      <a:pt x="73809" y="224789"/>
                    </a:lnTo>
                    <a:lnTo>
                      <a:pt x="83605" y="218439"/>
                    </a:lnTo>
                    <a:lnTo>
                      <a:pt x="82382" y="208279"/>
                    </a:lnTo>
                    <a:lnTo>
                      <a:pt x="78064" y="205739"/>
                    </a:lnTo>
                    <a:lnTo>
                      <a:pt x="75435" y="201929"/>
                    </a:lnTo>
                    <a:lnTo>
                      <a:pt x="72730" y="196849"/>
                    </a:lnTo>
                    <a:lnTo>
                      <a:pt x="72438" y="191769"/>
                    </a:lnTo>
                    <a:lnTo>
                      <a:pt x="74089" y="187959"/>
                    </a:lnTo>
                    <a:lnTo>
                      <a:pt x="71549" y="186689"/>
                    </a:lnTo>
                    <a:lnTo>
                      <a:pt x="68767" y="185419"/>
                    </a:lnTo>
                    <a:close/>
                  </a:path>
                  <a:path w="318770" h="318769">
                    <a:moveTo>
                      <a:pt x="191399" y="179069"/>
                    </a:moveTo>
                    <a:lnTo>
                      <a:pt x="184947" y="181609"/>
                    </a:lnTo>
                    <a:lnTo>
                      <a:pt x="183410" y="185419"/>
                    </a:lnTo>
                    <a:lnTo>
                      <a:pt x="194447" y="212089"/>
                    </a:lnTo>
                    <a:lnTo>
                      <a:pt x="198003" y="209549"/>
                    </a:lnTo>
                    <a:lnTo>
                      <a:pt x="201927" y="208279"/>
                    </a:lnTo>
                    <a:lnTo>
                      <a:pt x="206143" y="207009"/>
                    </a:lnTo>
                    <a:lnTo>
                      <a:pt x="195107" y="180339"/>
                    </a:lnTo>
                    <a:lnTo>
                      <a:pt x="191399" y="179069"/>
                    </a:lnTo>
                    <a:close/>
                  </a:path>
                  <a:path w="318770" h="318769">
                    <a:moveTo>
                      <a:pt x="125143" y="163829"/>
                    </a:moveTo>
                    <a:lnTo>
                      <a:pt x="83461" y="189229"/>
                    </a:lnTo>
                    <a:lnTo>
                      <a:pt x="82509" y="193039"/>
                    </a:lnTo>
                    <a:lnTo>
                      <a:pt x="85506" y="198119"/>
                    </a:lnTo>
                    <a:lnTo>
                      <a:pt x="87601" y="199389"/>
                    </a:lnTo>
                    <a:lnTo>
                      <a:pt x="91983" y="199389"/>
                    </a:lnTo>
                    <a:lnTo>
                      <a:pt x="131709" y="175259"/>
                    </a:lnTo>
                    <a:lnTo>
                      <a:pt x="129105" y="171449"/>
                    </a:lnTo>
                    <a:lnTo>
                      <a:pt x="126895" y="167639"/>
                    </a:lnTo>
                    <a:lnTo>
                      <a:pt x="125143" y="163829"/>
                    </a:lnTo>
                    <a:close/>
                  </a:path>
                  <a:path w="318770" h="318769">
                    <a:moveTo>
                      <a:pt x="133639" y="123189"/>
                    </a:moveTo>
                    <a:lnTo>
                      <a:pt x="130743" y="129539"/>
                    </a:lnTo>
                    <a:lnTo>
                      <a:pt x="129080" y="135889"/>
                    </a:lnTo>
                    <a:lnTo>
                      <a:pt x="129080" y="143509"/>
                    </a:lnTo>
                    <a:lnTo>
                      <a:pt x="147948" y="179069"/>
                    </a:lnTo>
                    <a:lnTo>
                      <a:pt x="173022" y="186689"/>
                    </a:lnTo>
                    <a:lnTo>
                      <a:pt x="173885" y="186689"/>
                    </a:lnTo>
                    <a:lnTo>
                      <a:pt x="173923" y="180339"/>
                    </a:lnTo>
                    <a:lnTo>
                      <a:pt x="177784" y="173989"/>
                    </a:lnTo>
                    <a:lnTo>
                      <a:pt x="190598" y="168909"/>
                    </a:lnTo>
                    <a:lnTo>
                      <a:pt x="206881" y="168909"/>
                    </a:lnTo>
                    <a:lnTo>
                      <a:pt x="210273" y="165099"/>
                    </a:lnTo>
                    <a:lnTo>
                      <a:pt x="214993" y="152399"/>
                    </a:lnTo>
                    <a:lnTo>
                      <a:pt x="213603" y="135889"/>
                    </a:lnTo>
                    <a:lnTo>
                      <a:pt x="213154" y="134619"/>
                    </a:lnTo>
                    <a:lnTo>
                      <a:pt x="145488" y="134619"/>
                    </a:lnTo>
                    <a:lnTo>
                      <a:pt x="140814" y="132079"/>
                    </a:lnTo>
                    <a:lnTo>
                      <a:pt x="133639" y="123189"/>
                    </a:lnTo>
                    <a:close/>
                  </a:path>
                  <a:path w="318770" h="318769">
                    <a:moveTo>
                      <a:pt x="206881" y="168909"/>
                    </a:moveTo>
                    <a:lnTo>
                      <a:pt x="190598" y="168909"/>
                    </a:lnTo>
                    <a:lnTo>
                      <a:pt x="197710" y="170179"/>
                    </a:lnTo>
                    <a:lnTo>
                      <a:pt x="202359" y="173989"/>
                    </a:lnTo>
                    <a:lnTo>
                      <a:pt x="206881" y="168909"/>
                    </a:lnTo>
                    <a:close/>
                  </a:path>
                  <a:path w="318770" h="318769">
                    <a:moveTo>
                      <a:pt x="274091" y="110489"/>
                    </a:moveTo>
                    <a:lnTo>
                      <a:pt x="228823" y="110489"/>
                    </a:lnTo>
                    <a:lnTo>
                      <a:pt x="240535" y="113029"/>
                    </a:lnTo>
                    <a:lnTo>
                      <a:pt x="247792" y="124459"/>
                    </a:lnTo>
                    <a:lnTo>
                      <a:pt x="245642" y="135889"/>
                    </a:lnTo>
                    <a:lnTo>
                      <a:pt x="235709" y="143509"/>
                    </a:lnTo>
                    <a:lnTo>
                      <a:pt x="232699" y="144779"/>
                    </a:lnTo>
                    <a:lnTo>
                      <a:pt x="236992" y="147319"/>
                    </a:lnTo>
                    <a:lnTo>
                      <a:pt x="242287" y="149859"/>
                    </a:lnTo>
                    <a:lnTo>
                      <a:pt x="251366" y="149859"/>
                    </a:lnTo>
                    <a:lnTo>
                      <a:pt x="264274" y="146049"/>
                    </a:lnTo>
                    <a:lnTo>
                      <a:pt x="273723" y="137159"/>
                    </a:lnTo>
                    <a:lnTo>
                      <a:pt x="277898" y="124459"/>
                    </a:lnTo>
                    <a:lnTo>
                      <a:pt x="277055" y="115569"/>
                    </a:lnTo>
                    <a:lnTo>
                      <a:pt x="274091" y="110489"/>
                    </a:lnTo>
                    <a:close/>
                  </a:path>
                  <a:path w="318770" h="318769">
                    <a:moveTo>
                      <a:pt x="233169" y="120649"/>
                    </a:moveTo>
                    <a:lnTo>
                      <a:pt x="220786" y="123189"/>
                    </a:lnTo>
                    <a:lnTo>
                      <a:pt x="222348" y="126999"/>
                    </a:lnTo>
                    <a:lnTo>
                      <a:pt x="223428" y="132079"/>
                    </a:lnTo>
                    <a:lnTo>
                      <a:pt x="224012" y="135889"/>
                    </a:lnTo>
                    <a:lnTo>
                      <a:pt x="236433" y="132079"/>
                    </a:lnTo>
                    <a:lnTo>
                      <a:pt x="238439" y="129539"/>
                    </a:lnTo>
                    <a:lnTo>
                      <a:pt x="236649" y="121919"/>
                    </a:lnTo>
                    <a:lnTo>
                      <a:pt x="233169" y="120649"/>
                    </a:lnTo>
                    <a:close/>
                  </a:path>
                  <a:path w="318770" h="318769">
                    <a:moveTo>
                      <a:pt x="167764" y="99059"/>
                    </a:moveTo>
                    <a:lnTo>
                      <a:pt x="163154" y="100329"/>
                    </a:lnTo>
                    <a:lnTo>
                      <a:pt x="158836" y="101599"/>
                    </a:lnTo>
                    <a:lnTo>
                      <a:pt x="162824" y="106679"/>
                    </a:lnTo>
                    <a:lnTo>
                      <a:pt x="166878" y="118109"/>
                    </a:lnTo>
                    <a:lnTo>
                      <a:pt x="162462" y="128269"/>
                    </a:lnTo>
                    <a:lnTo>
                      <a:pt x="157921" y="132079"/>
                    </a:lnTo>
                    <a:lnTo>
                      <a:pt x="154035" y="134619"/>
                    </a:lnTo>
                    <a:lnTo>
                      <a:pt x="213154" y="134619"/>
                    </a:lnTo>
                    <a:lnTo>
                      <a:pt x="208664" y="121919"/>
                    </a:lnTo>
                    <a:lnTo>
                      <a:pt x="200766" y="110489"/>
                    </a:lnTo>
                    <a:lnTo>
                      <a:pt x="190500" y="104139"/>
                    </a:lnTo>
                    <a:lnTo>
                      <a:pt x="178456" y="100329"/>
                    </a:lnTo>
                    <a:lnTo>
                      <a:pt x="167764" y="99059"/>
                    </a:lnTo>
                    <a:close/>
                  </a:path>
                  <a:path w="318770" h="318769">
                    <a:moveTo>
                      <a:pt x="150225" y="107949"/>
                    </a:moveTo>
                    <a:lnTo>
                      <a:pt x="147418" y="110489"/>
                    </a:lnTo>
                    <a:lnTo>
                      <a:pt x="144205" y="113029"/>
                    </a:lnTo>
                    <a:lnTo>
                      <a:pt x="140649" y="115569"/>
                    </a:lnTo>
                    <a:lnTo>
                      <a:pt x="146631" y="123189"/>
                    </a:lnTo>
                    <a:lnTo>
                      <a:pt x="153108" y="123189"/>
                    </a:lnTo>
                    <a:lnTo>
                      <a:pt x="156943" y="119379"/>
                    </a:lnTo>
                    <a:lnTo>
                      <a:pt x="157248" y="115569"/>
                    </a:lnTo>
                    <a:lnTo>
                      <a:pt x="150225" y="107949"/>
                    </a:lnTo>
                    <a:close/>
                  </a:path>
                  <a:path w="318770" h="318769">
                    <a:moveTo>
                      <a:pt x="116402" y="39369"/>
                    </a:moveTo>
                    <a:lnTo>
                      <a:pt x="101861" y="41909"/>
                    </a:lnTo>
                    <a:lnTo>
                      <a:pt x="90051" y="49529"/>
                    </a:lnTo>
                    <a:lnTo>
                      <a:pt x="81898" y="60959"/>
                    </a:lnTo>
                    <a:lnTo>
                      <a:pt x="78326" y="73659"/>
                    </a:lnTo>
                    <a:lnTo>
                      <a:pt x="80859" y="88899"/>
                    </a:lnTo>
                    <a:lnTo>
                      <a:pt x="87912" y="101599"/>
                    </a:lnTo>
                    <a:lnTo>
                      <a:pt x="98486" y="109219"/>
                    </a:lnTo>
                    <a:lnTo>
                      <a:pt x="111583" y="113029"/>
                    </a:lnTo>
                    <a:lnTo>
                      <a:pt x="126848" y="110489"/>
                    </a:lnTo>
                    <a:lnTo>
                      <a:pt x="139061" y="104139"/>
                    </a:lnTo>
                    <a:lnTo>
                      <a:pt x="147524" y="93979"/>
                    </a:lnTo>
                    <a:lnTo>
                      <a:pt x="151541" y="81279"/>
                    </a:lnTo>
                    <a:lnTo>
                      <a:pt x="151775" y="76199"/>
                    </a:lnTo>
                    <a:lnTo>
                      <a:pt x="149011" y="62229"/>
                    </a:lnTo>
                    <a:lnTo>
                      <a:pt x="141457" y="50799"/>
                    </a:lnTo>
                    <a:lnTo>
                      <a:pt x="130219" y="43179"/>
                    </a:lnTo>
                    <a:lnTo>
                      <a:pt x="116402" y="39369"/>
                    </a:lnTo>
                    <a:close/>
                  </a:path>
                  <a:path w="318770" h="318769">
                    <a:moveTo>
                      <a:pt x="242521" y="95249"/>
                    </a:moveTo>
                    <a:lnTo>
                      <a:pt x="231140" y="101599"/>
                    </a:lnTo>
                    <a:lnTo>
                      <a:pt x="223771" y="111759"/>
                    </a:lnTo>
                    <a:lnTo>
                      <a:pt x="228823" y="110489"/>
                    </a:lnTo>
                    <a:lnTo>
                      <a:pt x="274091" y="110489"/>
                    </a:lnTo>
                    <a:lnTo>
                      <a:pt x="271126" y="105409"/>
                    </a:lnTo>
                    <a:lnTo>
                      <a:pt x="259626" y="97789"/>
                    </a:lnTo>
                    <a:lnTo>
                      <a:pt x="242521" y="95249"/>
                    </a:lnTo>
                    <a:close/>
                  </a:path>
                </a:pathLst>
              </a:custGeom>
              <a:solidFill>
                <a:srgbClr val="FF5F00"/>
              </a:solidFill>
            </p:spPr>
            <p:txBody>
              <a:bodyPr wrap="square" lIns="0" tIns="0" rIns="0" bIns="0" rtlCol="0"/>
              <a:lstStyle/>
              <a:p>
                <a:endParaRPr sz="1539"/>
              </a:p>
            </p:txBody>
          </p:sp>
          <p:sp>
            <p:nvSpPr>
              <p:cNvPr id="396" name="object 27"/>
              <p:cNvSpPr/>
              <p:nvPr/>
            </p:nvSpPr>
            <p:spPr>
              <a:xfrm>
                <a:off x="3735780" y="2265259"/>
                <a:ext cx="272582" cy="273125"/>
              </a:xfrm>
              <a:custGeom>
                <a:avLst/>
                <a:gdLst/>
                <a:ahLst/>
                <a:cxnLst/>
                <a:rect l="l" t="t" r="r" b="b"/>
                <a:pathLst>
                  <a:path w="318770" h="319405">
                    <a:moveTo>
                      <a:pt x="159120" y="0"/>
                    </a:moveTo>
                    <a:lnTo>
                      <a:pt x="116175" y="5848"/>
                    </a:lnTo>
                    <a:lnTo>
                      <a:pt x="77667" y="22337"/>
                    </a:lnTo>
                    <a:lnTo>
                      <a:pt x="45178" y="47885"/>
                    </a:lnTo>
                    <a:lnTo>
                      <a:pt x="20291" y="80909"/>
                    </a:lnTo>
                    <a:lnTo>
                      <a:pt x="4587" y="119827"/>
                    </a:lnTo>
                    <a:lnTo>
                      <a:pt x="0" y="148265"/>
                    </a:lnTo>
                    <a:lnTo>
                      <a:pt x="562" y="164190"/>
                    </a:lnTo>
                    <a:lnTo>
                      <a:pt x="9337" y="208587"/>
                    </a:lnTo>
                    <a:lnTo>
                      <a:pt x="27634" y="247037"/>
                    </a:lnTo>
                    <a:lnTo>
                      <a:pt x="54025" y="278413"/>
                    </a:lnTo>
                    <a:lnTo>
                      <a:pt x="87080" y="301588"/>
                    </a:lnTo>
                    <a:lnTo>
                      <a:pt x="125373" y="315433"/>
                    </a:lnTo>
                    <a:lnTo>
                      <a:pt x="153105" y="318925"/>
                    </a:lnTo>
                    <a:lnTo>
                      <a:pt x="168482" y="318298"/>
                    </a:lnTo>
                    <a:lnTo>
                      <a:pt x="183395" y="316417"/>
                    </a:lnTo>
                    <a:lnTo>
                      <a:pt x="197794" y="313338"/>
                    </a:lnTo>
                    <a:lnTo>
                      <a:pt x="211630" y="309117"/>
                    </a:lnTo>
                    <a:lnTo>
                      <a:pt x="219209" y="306074"/>
                    </a:lnTo>
                    <a:lnTo>
                      <a:pt x="168565" y="306074"/>
                    </a:lnTo>
                    <a:lnTo>
                      <a:pt x="152784" y="305443"/>
                    </a:lnTo>
                    <a:lnTo>
                      <a:pt x="109044" y="295847"/>
                    </a:lnTo>
                    <a:lnTo>
                      <a:pt x="71791" y="276029"/>
                    </a:lnTo>
                    <a:lnTo>
                      <a:pt x="42410" y="247702"/>
                    </a:lnTo>
                    <a:lnTo>
                      <a:pt x="22289" y="212578"/>
                    </a:lnTo>
                    <a:lnTo>
                      <a:pt x="12816" y="172372"/>
                    </a:lnTo>
                    <a:lnTo>
                      <a:pt x="13388" y="156217"/>
                    </a:lnTo>
                    <a:lnTo>
                      <a:pt x="22658" y="111643"/>
                    </a:lnTo>
                    <a:lnTo>
                      <a:pt x="41965" y="73858"/>
                    </a:lnTo>
                    <a:lnTo>
                      <a:pt x="69650" y="44087"/>
                    </a:lnTo>
                    <a:lnTo>
                      <a:pt x="104052" y="23555"/>
                    </a:lnTo>
                    <a:lnTo>
                      <a:pt x="143512" y="13488"/>
                    </a:lnTo>
                    <a:lnTo>
                      <a:pt x="221072" y="12661"/>
                    </a:lnTo>
                    <a:lnTo>
                      <a:pt x="213252" y="9435"/>
                    </a:lnTo>
                    <a:lnTo>
                      <a:pt x="199825" y="5247"/>
                    </a:lnTo>
                    <a:lnTo>
                      <a:pt x="185919" y="2243"/>
                    </a:lnTo>
                    <a:lnTo>
                      <a:pt x="171592" y="480"/>
                    </a:lnTo>
                    <a:lnTo>
                      <a:pt x="159120" y="0"/>
                    </a:lnTo>
                    <a:close/>
                  </a:path>
                  <a:path w="318770" h="319405">
                    <a:moveTo>
                      <a:pt x="221072" y="12661"/>
                    </a:moveTo>
                    <a:lnTo>
                      <a:pt x="159120" y="12661"/>
                    </a:lnTo>
                    <a:lnTo>
                      <a:pt x="173794" y="13389"/>
                    </a:lnTo>
                    <a:lnTo>
                      <a:pt x="188059" y="15524"/>
                    </a:lnTo>
                    <a:lnTo>
                      <a:pt x="227709" y="29684"/>
                    </a:lnTo>
                    <a:lnTo>
                      <a:pt x="261176" y="54010"/>
                    </a:lnTo>
                    <a:lnTo>
                      <a:pt x="286581" y="86623"/>
                    </a:lnTo>
                    <a:lnTo>
                      <a:pt x="302039" y="125643"/>
                    </a:lnTo>
                    <a:lnTo>
                      <a:pt x="305891" y="154287"/>
                    </a:lnTo>
                    <a:lnTo>
                      <a:pt x="305205" y="169589"/>
                    </a:lnTo>
                    <a:lnTo>
                      <a:pt x="295242" y="212262"/>
                    </a:lnTo>
                    <a:lnTo>
                      <a:pt x="274811" y="248844"/>
                    </a:lnTo>
                    <a:lnTo>
                      <a:pt x="245698" y="277739"/>
                    </a:lnTo>
                    <a:lnTo>
                      <a:pt x="209687" y="297348"/>
                    </a:lnTo>
                    <a:lnTo>
                      <a:pt x="168565" y="306074"/>
                    </a:lnTo>
                    <a:lnTo>
                      <a:pt x="219209" y="306074"/>
                    </a:lnTo>
                    <a:lnTo>
                      <a:pt x="260356" y="281911"/>
                    </a:lnTo>
                    <a:lnTo>
                      <a:pt x="288575" y="252226"/>
                    </a:lnTo>
                    <a:lnTo>
                      <a:pt x="308180" y="216248"/>
                    </a:lnTo>
                    <a:lnTo>
                      <a:pt x="317843" y="175476"/>
                    </a:lnTo>
                    <a:lnTo>
                      <a:pt x="318625" y="161079"/>
                    </a:lnTo>
                    <a:lnTo>
                      <a:pt x="317963" y="146192"/>
                    </a:lnTo>
                    <a:lnTo>
                      <a:pt x="308487" y="104153"/>
                    </a:lnTo>
                    <a:lnTo>
                      <a:pt x="288986" y="67223"/>
                    </a:lnTo>
                    <a:lnTo>
                      <a:pt x="261018" y="36918"/>
                    </a:lnTo>
                    <a:lnTo>
                      <a:pt x="226143" y="14753"/>
                    </a:lnTo>
                    <a:lnTo>
                      <a:pt x="221072" y="12661"/>
                    </a:lnTo>
                    <a:close/>
                  </a:path>
                  <a:path w="318770" h="319405">
                    <a:moveTo>
                      <a:pt x="79479" y="92392"/>
                    </a:moveTo>
                    <a:lnTo>
                      <a:pt x="77472" y="92735"/>
                    </a:lnTo>
                    <a:lnTo>
                      <a:pt x="74361" y="95008"/>
                    </a:lnTo>
                    <a:lnTo>
                      <a:pt x="73446" y="96824"/>
                    </a:lnTo>
                    <a:lnTo>
                      <a:pt x="73446" y="233121"/>
                    </a:lnTo>
                    <a:lnTo>
                      <a:pt x="75161" y="235470"/>
                    </a:lnTo>
                    <a:lnTo>
                      <a:pt x="170639" y="265417"/>
                    </a:lnTo>
                    <a:lnTo>
                      <a:pt x="173128" y="265506"/>
                    </a:lnTo>
                    <a:lnTo>
                      <a:pt x="174386" y="265112"/>
                    </a:lnTo>
                    <a:lnTo>
                      <a:pt x="176989" y="263194"/>
                    </a:lnTo>
                    <a:lnTo>
                      <a:pt x="177916" y="261378"/>
                    </a:lnTo>
                    <a:lnTo>
                      <a:pt x="177832" y="124968"/>
                    </a:lnTo>
                    <a:lnTo>
                      <a:pt x="176202" y="122745"/>
                    </a:lnTo>
                    <a:lnTo>
                      <a:pt x="79479" y="92392"/>
                    </a:lnTo>
                    <a:close/>
                  </a:path>
                  <a:path w="318770" h="319405">
                    <a:moveTo>
                      <a:pt x="231421" y="111340"/>
                    </a:moveTo>
                    <a:lnTo>
                      <a:pt x="188318" y="122567"/>
                    </a:lnTo>
                    <a:lnTo>
                      <a:pt x="186463" y="124968"/>
                    </a:lnTo>
                    <a:lnTo>
                      <a:pt x="186463" y="261645"/>
                    </a:lnTo>
                    <a:lnTo>
                      <a:pt x="187645" y="263677"/>
                    </a:lnTo>
                    <a:lnTo>
                      <a:pt x="190489" y="265252"/>
                    </a:lnTo>
                    <a:lnTo>
                      <a:pt x="191505" y="265506"/>
                    </a:lnTo>
                    <a:lnTo>
                      <a:pt x="193614" y="265506"/>
                    </a:lnTo>
                    <a:lnTo>
                      <a:pt x="194718" y="265214"/>
                    </a:lnTo>
                    <a:lnTo>
                      <a:pt x="215737" y="252260"/>
                    </a:lnTo>
                    <a:lnTo>
                      <a:pt x="236693" y="252260"/>
                    </a:lnTo>
                    <a:lnTo>
                      <a:pt x="237187" y="251218"/>
                    </a:lnTo>
                    <a:lnTo>
                      <a:pt x="237187" y="115785"/>
                    </a:lnTo>
                    <a:lnTo>
                      <a:pt x="236311" y="114020"/>
                    </a:lnTo>
                    <a:lnTo>
                      <a:pt x="233352" y="111721"/>
                    </a:lnTo>
                    <a:lnTo>
                      <a:pt x="231421" y="111340"/>
                    </a:lnTo>
                    <a:close/>
                  </a:path>
                  <a:path w="318770" h="319405">
                    <a:moveTo>
                      <a:pt x="236693" y="252260"/>
                    </a:moveTo>
                    <a:lnTo>
                      <a:pt x="215737" y="252260"/>
                    </a:lnTo>
                    <a:lnTo>
                      <a:pt x="231637" y="255689"/>
                    </a:lnTo>
                    <a:lnTo>
                      <a:pt x="233517" y="255244"/>
                    </a:lnTo>
                    <a:lnTo>
                      <a:pt x="236362" y="252958"/>
                    </a:lnTo>
                    <a:lnTo>
                      <a:pt x="236693" y="252260"/>
                    </a:lnTo>
                    <a:close/>
                  </a:path>
                  <a:path w="318770" h="319405">
                    <a:moveTo>
                      <a:pt x="150810" y="65240"/>
                    </a:moveTo>
                    <a:lnTo>
                      <a:pt x="125315" y="65240"/>
                    </a:lnTo>
                    <a:lnTo>
                      <a:pt x="139113" y="70735"/>
                    </a:lnTo>
                    <a:lnTo>
                      <a:pt x="146764" y="83560"/>
                    </a:lnTo>
                    <a:lnTo>
                      <a:pt x="150082" y="96969"/>
                    </a:lnTo>
                    <a:lnTo>
                      <a:pt x="162460" y="106514"/>
                    </a:lnTo>
                    <a:lnTo>
                      <a:pt x="162803" y="105727"/>
                    </a:lnTo>
                    <a:lnTo>
                      <a:pt x="163007" y="104876"/>
                    </a:lnTo>
                    <a:lnTo>
                      <a:pt x="162981" y="103949"/>
                    </a:lnTo>
                    <a:lnTo>
                      <a:pt x="162432" y="97482"/>
                    </a:lnTo>
                    <a:lnTo>
                      <a:pt x="159907" y="84057"/>
                    </a:lnTo>
                    <a:lnTo>
                      <a:pt x="153948" y="68747"/>
                    </a:lnTo>
                    <a:lnTo>
                      <a:pt x="150810" y="65240"/>
                    </a:lnTo>
                    <a:close/>
                  </a:path>
                  <a:path w="318770" h="319405">
                    <a:moveTo>
                      <a:pt x="196654" y="55638"/>
                    </a:moveTo>
                    <a:lnTo>
                      <a:pt x="175275" y="55638"/>
                    </a:lnTo>
                    <a:lnTo>
                      <a:pt x="187093" y="61786"/>
                    </a:lnTo>
                    <a:lnTo>
                      <a:pt x="193684" y="75329"/>
                    </a:lnTo>
                    <a:lnTo>
                      <a:pt x="196540" y="88919"/>
                    </a:lnTo>
                    <a:lnTo>
                      <a:pt x="209019" y="96367"/>
                    </a:lnTo>
                    <a:lnTo>
                      <a:pt x="209133" y="95872"/>
                    </a:lnTo>
                    <a:lnTo>
                      <a:pt x="209298" y="95377"/>
                    </a:lnTo>
                    <a:lnTo>
                      <a:pt x="209273" y="94843"/>
                    </a:lnTo>
                    <a:lnTo>
                      <a:pt x="208728" y="88380"/>
                    </a:lnTo>
                    <a:lnTo>
                      <a:pt x="206200" y="74947"/>
                    </a:lnTo>
                    <a:lnTo>
                      <a:pt x="200239" y="59640"/>
                    </a:lnTo>
                    <a:lnTo>
                      <a:pt x="196654" y="55638"/>
                    </a:lnTo>
                    <a:close/>
                  </a:path>
                  <a:path w="318770" h="319405">
                    <a:moveTo>
                      <a:pt x="143099" y="56624"/>
                    </a:moveTo>
                    <a:lnTo>
                      <a:pt x="123757" y="57415"/>
                    </a:lnTo>
                    <a:lnTo>
                      <a:pt x="111222" y="63541"/>
                    </a:lnTo>
                    <a:lnTo>
                      <a:pt x="104074" y="72589"/>
                    </a:lnTo>
                    <a:lnTo>
                      <a:pt x="100894" y="82145"/>
                    </a:lnTo>
                    <a:lnTo>
                      <a:pt x="111521" y="89877"/>
                    </a:lnTo>
                    <a:lnTo>
                      <a:pt x="111991" y="89077"/>
                    </a:lnTo>
                    <a:lnTo>
                      <a:pt x="112346" y="88201"/>
                    </a:lnTo>
                    <a:lnTo>
                      <a:pt x="112422" y="87210"/>
                    </a:lnTo>
                    <a:lnTo>
                      <a:pt x="114627" y="77392"/>
                    </a:lnTo>
                    <a:lnTo>
                      <a:pt x="125315" y="65240"/>
                    </a:lnTo>
                    <a:lnTo>
                      <a:pt x="150810" y="65240"/>
                    </a:lnTo>
                    <a:lnTo>
                      <a:pt x="143099" y="56624"/>
                    </a:lnTo>
                    <a:close/>
                  </a:path>
                  <a:path w="318770" h="319405">
                    <a:moveTo>
                      <a:pt x="170762" y="46191"/>
                    </a:moveTo>
                    <a:lnTo>
                      <a:pt x="160245" y="49128"/>
                    </a:lnTo>
                    <a:lnTo>
                      <a:pt x="157761" y="57353"/>
                    </a:lnTo>
                    <a:lnTo>
                      <a:pt x="160390" y="60820"/>
                    </a:lnTo>
                    <a:lnTo>
                      <a:pt x="162511" y="64604"/>
                    </a:lnTo>
                    <a:lnTo>
                      <a:pt x="164950" y="59829"/>
                    </a:lnTo>
                    <a:lnTo>
                      <a:pt x="168912" y="55638"/>
                    </a:lnTo>
                    <a:lnTo>
                      <a:pt x="196654" y="55638"/>
                    </a:lnTo>
                    <a:lnTo>
                      <a:pt x="189383" y="47521"/>
                    </a:lnTo>
                    <a:lnTo>
                      <a:pt x="170762" y="46191"/>
                    </a:lnTo>
                    <a:close/>
                  </a:path>
                </a:pathLst>
              </a:custGeom>
              <a:solidFill>
                <a:srgbClr val="FF5F00"/>
              </a:solidFill>
            </p:spPr>
            <p:txBody>
              <a:bodyPr wrap="square" lIns="0" tIns="0" rIns="0" bIns="0" rtlCol="0"/>
              <a:lstStyle/>
              <a:p>
                <a:endParaRPr sz="1539"/>
              </a:p>
            </p:txBody>
          </p:sp>
          <p:sp>
            <p:nvSpPr>
              <p:cNvPr id="397" name="object 28"/>
              <p:cNvSpPr/>
              <p:nvPr/>
            </p:nvSpPr>
            <p:spPr>
              <a:xfrm>
                <a:off x="4250201" y="2876004"/>
                <a:ext cx="263895" cy="263895"/>
              </a:xfrm>
              <a:custGeom>
                <a:avLst/>
                <a:gdLst/>
                <a:ahLst/>
                <a:cxnLst/>
                <a:rect l="l" t="t" r="r" b="b"/>
                <a:pathLst>
                  <a:path w="308610" h="308610">
                    <a:moveTo>
                      <a:pt x="154120" y="0"/>
                    </a:moveTo>
                    <a:lnTo>
                      <a:pt x="111243" y="6042"/>
                    </a:lnTo>
                    <a:lnTo>
                      <a:pt x="73015" y="23039"/>
                    </a:lnTo>
                    <a:lnTo>
                      <a:pt x="41130" y="49296"/>
                    </a:lnTo>
                    <a:lnTo>
                      <a:pt x="17282" y="83118"/>
                    </a:lnTo>
                    <a:lnTo>
                      <a:pt x="3166" y="122812"/>
                    </a:lnTo>
                    <a:lnTo>
                      <a:pt x="0" y="151699"/>
                    </a:lnTo>
                    <a:lnTo>
                      <a:pt x="678" y="166687"/>
                    </a:lnTo>
                    <a:lnTo>
                      <a:pt x="10401" y="208835"/>
                    </a:lnTo>
                    <a:lnTo>
                      <a:pt x="30389" y="245554"/>
                    </a:lnTo>
                    <a:lnTo>
                      <a:pt x="58931" y="275198"/>
                    </a:lnTo>
                    <a:lnTo>
                      <a:pt x="94426" y="296256"/>
                    </a:lnTo>
                    <a:lnTo>
                      <a:pt x="135202" y="307129"/>
                    </a:lnTo>
                    <a:lnTo>
                      <a:pt x="149681" y="308217"/>
                    </a:lnTo>
                    <a:lnTo>
                      <a:pt x="164897" y="307554"/>
                    </a:lnTo>
                    <a:lnTo>
                      <a:pt x="179651" y="305586"/>
                    </a:lnTo>
                    <a:lnTo>
                      <a:pt x="193888" y="302371"/>
                    </a:lnTo>
                    <a:lnTo>
                      <a:pt x="207553" y="297971"/>
                    </a:lnTo>
                    <a:lnTo>
                      <a:pt x="212497" y="295876"/>
                    </a:lnTo>
                    <a:lnTo>
                      <a:pt x="161172" y="295876"/>
                    </a:lnTo>
                    <a:lnTo>
                      <a:pt x="145642" y="295191"/>
                    </a:lnTo>
                    <a:lnTo>
                      <a:pt x="102609" y="285082"/>
                    </a:lnTo>
                    <a:lnTo>
                      <a:pt x="66153" y="264351"/>
                    </a:lnTo>
                    <a:lnTo>
                      <a:pt x="37875" y="234871"/>
                    </a:lnTo>
                    <a:lnTo>
                      <a:pt x="19371" y="198517"/>
                    </a:lnTo>
                    <a:lnTo>
                      <a:pt x="12242" y="157162"/>
                    </a:lnTo>
                    <a:lnTo>
                      <a:pt x="12973" y="142117"/>
                    </a:lnTo>
                    <a:lnTo>
                      <a:pt x="23430" y="100144"/>
                    </a:lnTo>
                    <a:lnTo>
                      <a:pt x="44765" y="64338"/>
                    </a:lnTo>
                    <a:lnTo>
                      <a:pt x="75025" y="36530"/>
                    </a:lnTo>
                    <a:lnTo>
                      <a:pt x="112259" y="18550"/>
                    </a:lnTo>
                    <a:lnTo>
                      <a:pt x="154120" y="12230"/>
                    </a:lnTo>
                    <a:lnTo>
                      <a:pt x="213970" y="12230"/>
                    </a:lnTo>
                    <a:lnTo>
                      <a:pt x="202972" y="7951"/>
                    </a:lnTo>
                    <a:lnTo>
                      <a:pt x="189610" y="4123"/>
                    </a:lnTo>
                    <a:lnTo>
                      <a:pt x="175784" y="1514"/>
                    </a:lnTo>
                    <a:lnTo>
                      <a:pt x="161553" y="176"/>
                    </a:lnTo>
                    <a:lnTo>
                      <a:pt x="154120" y="0"/>
                    </a:lnTo>
                    <a:close/>
                  </a:path>
                  <a:path w="308610" h="308610">
                    <a:moveTo>
                      <a:pt x="213970" y="12230"/>
                    </a:moveTo>
                    <a:lnTo>
                      <a:pt x="154120" y="12230"/>
                    </a:lnTo>
                    <a:lnTo>
                      <a:pt x="168787" y="12982"/>
                    </a:lnTo>
                    <a:lnTo>
                      <a:pt x="183029" y="15189"/>
                    </a:lnTo>
                    <a:lnTo>
                      <a:pt x="222458" y="29796"/>
                    </a:lnTo>
                    <a:lnTo>
                      <a:pt x="255376" y="54811"/>
                    </a:lnTo>
                    <a:lnTo>
                      <a:pt x="279768" y="88220"/>
                    </a:lnTo>
                    <a:lnTo>
                      <a:pt x="293618" y="128008"/>
                    </a:lnTo>
                    <a:lnTo>
                      <a:pt x="295514" y="142117"/>
                    </a:lnTo>
                    <a:lnTo>
                      <a:pt x="295450" y="144822"/>
                    </a:lnTo>
                    <a:lnTo>
                      <a:pt x="289744" y="188618"/>
                    </a:lnTo>
                    <a:lnTo>
                      <a:pt x="273006" y="228319"/>
                    </a:lnTo>
                    <a:lnTo>
                      <a:pt x="247117" y="260096"/>
                    </a:lnTo>
                    <a:lnTo>
                      <a:pt x="213867" y="282606"/>
                    </a:lnTo>
                    <a:lnTo>
                      <a:pt x="175043" y="294501"/>
                    </a:lnTo>
                    <a:lnTo>
                      <a:pt x="161172" y="295876"/>
                    </a:lnTo>
                    <a:lnTo>
                      <a:pt x="212497" y="295876"/>
                    </a:lnTo>
                    <a:lnTo>
                      <a:pt x="255398" y="269714"/>
                    </a:lnTo>
                    <a:lnTo>
                      <a:pt x="282582" y="239017"/>
                    </a:lnTo>
                    <a:lnTo>
                      <a:pt x="300659" y="201978"/>
                    </a:lnTo>
                    <a:lnTo>
                      <a:pt x="308143" y="160221"/>
                    </a:lnTo>
                    <a:lnTo>
                      <a:pt x="307496" y="144822"/>
                    </a:lnTo>
                    <a:lnTo>
                      <a:pt x="298036" y="101754"/>
                    </a:lnTo>
                    <a:lnTo>
                      <a:pt x="278535" y="64477"/>
                    </a:lnTo>
                    <a:lnTo>
                      <a:pt x="250593" y="34404"/>
                    </a:lnTo>
                    <a:lnTo>
                      <a:pt x="215767" y="12928"/>
                    </a:lnTo>
                    <a:lnTo>
                      <a:pt x="213970" y="12230"/>
                    </a:lnTo>
                    <a:close/>
                  </a:path>
                  <a:path w="308610" h="308610">
                    <a:moveTo>
                      <a:pt x="208643" y="166827"/>
                    </a:moveTo>
                    <a:lnTo>
                      <a:pt x="162502" y="166827"/>
                    </a:lnTo>
                    <a:lnTo>
                      <a:pt x="203803" y="257454"/>
                    </a:lnTo>
                    <a:lnTo>
                      <a:pt x="205467" y="258749"/>
                    </a:lnTo>
                    <a:lnTo>
                      <a:pt x="207448" y="259118"/>
                    </a:lnTo>
                    <a:lnTo>
                      <a:pt x="210140" y="259207"/>
                    </a:lnTo>
                    <a:lnTo>
                      <a:pt x="211702" y="258572"/>
                    </a:lnTo>
                    <a:lnTo>
                      <a:pt x="225202" y="245084"/>
                    </a:lnTo>
                    <a:lnTo>
                      <a:pt x="225825" y="242938"/>
                    </a:lnTo>
                    <a:lnTo>
                      <a:pt x="208643" y="166827"/>
                    </a:lnTo>
                    <a:close/>
                  </a:path>
                  <a:path w="308610" h="308610">
                    <a:moveTo>
                      <a:pt x="62363" y="182689"/>
                    </a:moveTo>
                    <a:lnTo>
                      <a:pt x="60636" y="183337"/>
                    </a:lnTo>
                    <a:lnTo>
                      <a:pt x="52178" y="191808"/>
                    </a:lnTo>
                    <a:lnTo>
                      <a:pt x="51555" y="193916"/>
                    </a:lnTo>
                    <a:lnTo>
                      <a:pt x="52444" y="197993"/>
                    </a:lnTo>
                    <a:lnTo>
                      <a:pt x="53879" y="199656"/>
                    </a:lnTo>
                    <a:lnTo>
                      <a:pt x="92665" y="214172"/>
                    </a:lnTo>
                    <a:lnTo>
                      <a:pt x="107181" y="252958"/>
                    </a:lnTo>
                    <a:lnTo>
                      <a:pt x="108858" y="254406"/>
                    </a:lnTo>
                    <a:lnTo>
                      <a:pt x="110890" y="254850"/>
                    </a:lnTo>
                    <a:lnTo>
                      <a:pt x="111753" y="254977"/>
                    </a:lnTo>
                    <a:lnTo>
                      <a:pt x="113785" y="254977"/>
                    </a:lnTo>
                    <a:lnTo>
                      <a:pt x="115347" y="254355"/>
                    </a:lnTo>
                    <a:lnTo>
                      <a:pt x="123501" y="246202"/>
                    </a:lnTo>
                    <a:lnTo>
                      <a:pt x="124148" y="244487"/>
                    </a:lnTo>
                    <a:lnTo>
                      <a:pt x="121888" y="207441"/>
                    </a:lnTo>
                    <a:lnTo>
                      <a:pt x="144380" y="184950"/>
                    </a:lnTo>
                    <a:lnTo>
                      <a:pt x="99409" y="184950"/>
                    </a:lnTo>
                    <a:lnTo>
                      <a:pt x="62363" y="182689"/>
                    </a:lnTo>
                    <a:close/>
                  </a:path>
                  <a:path w="308610" h="308610">
                    <a:moveTo>
                      <a:pt x="63900" y="81026"/>
                    </a:moveTo>
                    <a:lnTo>
                      <a:pt x="61766" y="81635"/>
                    </a:lnTo>
                    <a:lnTo>
                      <a:pt x="47999" y="95402"/>
                    </a:lnTo>
                    <a:lnTo>
                      <a:pt x="47377" y="97421"/>
                    </a:lnTo>
                    <a:lnTo>
                      <a:pt x="48088" y="101358"/>
                    </a:lnTo>
                    <a:lnTo>
                      <a:pt x="49396" y="103035"/>
                    </a:lnTo>
                    <a:lnTo>
                      <a:pt x="140011" y="144335"/>
                    </a:lnTo>
                    <a:lnTo>
                      <a:pt x="99409" y="184950"/>
                    </a:lnTo>
                    <a:lnTo>
                      <a:pt x="144380" y="184950"/>
                    </a:lnTo>
                    <a:lnTo>
                      <a:pt x="162502" y="166827"/>
                    </a:lnTo>
                    <a:lnTo>
                      <a:pt x="208643" y="166827"/>
                    </a:lnTo>
                    <a:lnTo>
                      <a:pt x="200145" y="129184"/>
                    </a:lnTo>
                    <a:lnTo>
                      <a:pt x="222637" y="106692"/>
                    </a:lnTo>
                    <a:lnTo>
                      <a:pt x="177654" y="106692"/>
                    </a:lnTo>
                    <a:lnTo>
                      <a:pt x="63900" y="81026"/>
                    </a:lnTo>
                    <a:close/>
                  </a:path>
                  <a:path w="308610" h="308610">
                    <a:moveTo>
                      <a:pt x="233146" y="57928"/>
                    </a:moveTo>
                    <a:lnTo>
                      <a:pt x="221975" y="62375"/>
                    </a:lnTo>
                    <a:lnTo>
                      <a:pt x="177654" y="106692"/>
                    </a:lnTo>
                    <a:lnTo>
                      <a:pt x="222637" y="106692"/>
                    </a:lnTo>
                    <a:lnTo>
                      <a:pt x="244252" y="85077"/>
                    </a:lnTo>
                    <a:lnTo>
                      <a:pt x="248909" y="73970"/>
                    </a:lnTo>
                    <a:lnTo>
                      <a:pt x="244463" y="62799"/>
                    </a:lnTo>
                    <a:lnTo>
                      <a:pt x="244252" y="62585"/>
                    </a:lnTo>
                    <a:lnTo>
                      <a:pt x="233146" y="57928"/>
                    </a:lnTo>
                    <a:close/>
                  </a:path>
                </a:pathLst>
              </a:custGeom>
              <a:solidFill>
                <a:srgbClr val="FF5F00"/>
              </a:solidFill>
            </p:spPr>
            <p:txBody>
              <a:bodyPr wrap="square" lIns="0" tIns="0" rIns="0" bIns="0" rtlCol="0"/>
              <a:lstStyle/>
              <a:p>
                <a:endParaRPr sz="1539"/>
              </a:p>
            </p:txBody>
          </p:sp>
          <p:sp>
            <p:nvSpPr>
              <p:cNvPr id="398" name="object 29"/>
              <p:cNvSpPr/>
              <p:nvPr/>
            </p:nvSpPr>
            <p:spPr>
              <a:xfrm>
                <a:off x="5273526" y="2872849"/>
                <a:ext cx="272582" cy="273125"/>
              </a:xfrm>
              <a:custGeom>
                <a:avLst/>
                <a:gdLst/>
                <a:ahLst/>
                <a:cxnLst/>
                <a:rect l="l" t="t" r="r" b="b"/>
                <a:pathLst>
                  <a:path w="318770" h="319404">
                    <a:moveTo>
                      <a:pt x="159120" y="0"/>
                    </a:moveTo>
                    <a:lnTo>
                      <a:pt x="116175" y="5848"/>
                    </a:lnTo>
                    <a:lnTo>
                      <a:pt x="77667" y="22337"/>
                    </a:lnTo>
                    <a:lnTo>
                      <a:pt x="45178" y="47885"/>
                    </a:lnTo>
                    <a:lnTo>
                      <a:pt x="20291" y="80909"/>
                    </a:lnTo>
                    <a:lnTo>
                      <a:pt x="4587" y="119827"/>
                    </a:lnTo>
                    <a:lnTo>
                      <a:pt x="0" y="148265"/>
                    </a:lnTo>
                    <a:lnTo>
                      <a:pt x="562" y="164190"/>
                    </a:lnTo>
                    <a:lnTo>
                      <a:pt x="9337" y="208587"/>
                    </a:lnTo>
                    <a:lnTo>
                      <a:pt x="27634" y="247037"/>
                    </a:lnTo>
                    <a:lnTo>
                      <a:pt x="54025" y="278413"/>
                    </a:lnTo>
                    <a:lnTo>
                      <a:pt x="87080" y="301588"/>
                    </a:lnTo>
                    <a:lnTo>
                      <a:pt x="125373" y="315433"/>
                    </a:lnTo>
                    <a:lnTo>
                      <a:pt x="153105" y="318925"/>
                    </a:lnTo>
                    <a:lnTo>
                      <a:pt x="168482" y="318298"/>
                    </a:lnTo>
                    <a:lnTo>
                      <a:pt x="183395" y="316417"/>
                    </a:lnTo>
                    <a:lnTo>
                      <a:pt x="197794" y="313338"/>
                    </a:lnTo>
                    <a:lnTo>
                      <a:pt x="211630" y="309117"/>
                    </a:lnTo>
                    <a:lnTo>
                      <a:pt x="219209" y="306074"/>
                    </a:lnTo>
                    <a:lnTo>
                      <a:pt x="168565" y="306074"/>
                    </a:lnTo>
                    <a:lnTo>
                      <a:pt x="152784" y="305443"/>
                    </a:lnTo>
                    <a:lnTo>
                      <a:pt x="109044" y="295847"/>
                    </a:lnTo>
                    <a:lnTo>
                      <a:pt x="71791" y="276029"/>
                    </a:lnTo>
                    <a:lnTo>
                      <a:pt x="42410" y="247702"/>
                    </a:lnTo>
                    <a:lnTo>
                      <a:pt x="22289" y="212578"/>
                    </a:lnTo>
                    <a:lnTo>
                      <a:pt x="12816" y="172372"/>
                    </a:lnTo>
                    <a:lnTo>
                      <a:pt x="13388" y="156217"/>
                    </a:lnTo>
                    <a:lnTo>
                      <a:pt x="22658" y="111643"/>
                    </a:lnTo>
                    <a:lnTo>
                      <a:pt x="41965" y="73858"/>
                    </a:lnTo>
                    <a:lnTo>
                      <a:pt x="69650" y="44087"/>
                    </a:lnTo>
                    <a:lnTo>
                      <a:pt x="104052" y="23555"/>
                    </a:lnTo>
                    <a:lnTo>
                      <a:pt x="143512" y="13488"/>
                    </a:lnTo>
                    <a:lnTo>
                      <a:pt x="221072" y="12661"/>
                    </a:lnTo>
                    <a:lnTo>
                      <a:pt x="213252" y="9435"/>
                    </a:lnTo>
                    <a:lnTo>
                      <a:pt x="199825" y="5247"/>
                    </a:lnTo>
                    <a:lnTo>
                      <a:pt x="185919" y="2243"/>
                    </a:lnTo>
                    <a:lnTo>
                      <a:pt x="171592" y="480"/>
                    </a:lnTo>
                    <a:lnTo>
                      <a:pt x="159120" y="0"/>
                    </a:lnTo>
                    <a:close/>
                  </a:path>
                  <a:path w="318770" h="319404">
                    <a:moveTo>
                      <a:pt x="221072" y="12661"/>
                    </a:moveTo>
                    <a:lnTo>
                      <a:pt x="159120" y="12661"/>
                    </a:lnTo>
                    <a:lnTo>
                      <a:pt x="173794" y="13389"/>
                    </a:lnTo>
                    <a:lnTo>
                      <a:pt x="188059" y="15524"/>
                    </a:lnTo>
                    <a:lnTo>
                      <a:pt x="227709" y="29684"/>
                    </a:lnTo>
                    <a:lnTo>
                      <a:pt x="261176" y="54010"/>
                    </a:lnTo>
                    <a:lnTo>
                      <a:pt x="286581" y="86623"/>
                    </a:lnTo>
                    <a:lnTo>
                      <a:pt x="302039" y="125643"/>
                    </a:lnTo>
                    <a:lnTo>
                      <a:pt x="305804" y="156217"/>
                    </a:lnTo>
                    <a:lnTo>
                      <a:pt x="305205" y="169589"/>
                    </a:lnTo>
                    <a:lnTo>
                      <a:pt x="295242" y="212262"/>
                    </a:lnTo>
                    <a:lnTo>
                      <a:pt x="274811" y="248844"/>
                    </a:lnTo>
                    <a:lnTo>
                      <a:pt x="245698" y="277739"/>
                    </a:lnTo>
                    <a:lnTo>
                      <a:pt x="209687" y="297348"/>
                    </a:lnTo>
                    <a:lnTo>
                      <a:pt x="168565" y="306074"/>
                    </a:lnTo>
                    <a:lnTo>
                      <a:pt x="219209" y="306074"/>
                    </a:lnTo>
                    <a:lnTo>
                      <a:pt x="260356" y="281911"/>
                    </a:lnTo>
                    <a:lnTo>
                      <a:pt x="288575" y="252226"/>
                    </a:lnTo>
                    <a:lnTo>
                      <a:pt x="308180" y="216248"/>
                    </a:lnTo>
                    <a:lnTo>
                      <a:pt x="317843" y="175476"/>
                    </a:lnTo>
                    <a:lnTo>
                      <a:pt x="318555" y="159512"/>
                    </a:lnTo>
                    <a:lnTo>
                      <a:pt x="317963" y="146192"/>
                    </a:lnTo>
                    <a:lnTo>
                      <a:pt x="308487" y="104153"/>
                    </a:lnTo>
                    <a:lnTo>
                      <a:pt x="288986" y="67223"/>
                    </a:lnTo>
                    <a:lnTo>
                      <a:pt x="261018" y="36918"/>
                    </a:lnTo>
                    <a:lnTo>
                      <a:pt x="226143" y="14753"/>
                    </a:lnTo>
                    <a:lnTo>
                      <a:pt x="221072" y="12661"/>
                    </a:lnTo>
                    <a:close/>
                  </a:path>
                  <a:path w="318770" h="319404">
                    <a:moveTo>
                      <a:pt x="264746" y="88468"/>
                    </a:moveTo>
                    <a:lnTo>
                      <a:pt x="53494" y="88468"/>
                    </a:lnTo>
                    <a:lnTo>
                      <a:pt x="50762" y="91201"/>
                    </a:lnTo>
                    <a:lnTo>
                      <a:pt x="50662" y="137629"/>
                    </a:lnTo>
                    <a:lnTo>
                      <a:pt x="63876" y="142050"/>
                    </a:lnTo>
                    <a:lnTo>
                      <a:pt x="71682" y="153246"/>
                    </a:lnTo>
                    <a:lnTo>
                      <a:pt x="69082" y="169372"/>
                    </a:lnTo>
                    <a:lnTo>
                      <a:pt x="60779" y="178881"/>
                    </a:lnTo>
                    <a:lnTo>
                      <a:pt x="50662" y="224243"/>
                    </a:lnTo>
                    <a:lnTo>
                      <a:pt x="50662" y="227736"/>
                    </a:lnTo>
                    <a:lnTo>
                      <a:pt x="53494" y="230568"/>
                    </a:lnTo>
                    <a:lnTo>
                      <a:pt x="264746" y="230568"/>
                    </a:lnTo>
                    <a:lnTo>
                      <a:pt x="267578" y="227736"/>
                    </a:lnTo>
                    <a:lnTo>
                      <a:pt x="267578" y="217906"/>
                    </a:lnTo>
                    <a:lnTo>
                      <a:pt x="65648" y="217906"/>
                    </a:lnTo>
                    <a:lnTo>
                      <a:pt x="65648" y="199440"/>
                    </a:lnTo>
                    <a:lnTo>
                      <a:pt x="267578" y="199440"/>
                    </a:lnTo>
                    <a:lnTo>
                      <a:pt x="267578" y="181533"/>
                    </a:lnTo>
                    <a:lnTo>
                      <a:pt x="266250" y="181089"/>
                    </a:lnTo>
                    <a:lnTo>
                      <a:pt x="147195" y="181089"/>
                    </a:lnTo>
                    <a:lnTo>
                      <a:pt x="147195" y="137934"/>
                    </a:lnTo>
                    <a:lnTo>
                      <a:pt x="261335" y="137934"/>
                    </a:lnTo>
                    <a:lnTo>
                      <a:pt x="263623" y="122123"/>
                    </a:lnTo>
                    <a:lnTo>
                      <a:pt x="132819" y="122123"/>
                    </a:lnTo>
                    <a:lnTo>
                      <a:pt x="65648" y="122110"/>
                    </a:lnTo>
                    <a:lnTo>
                      <a:pt x="65648" y="103644"/>
                    </a:lnTo>
                    <a:lnTo>
                      <a:pt x="266297" y="103644"/>
                    </a:lnTo>
                    <a:lnTo>
                      <a:pt x="267578" y="94792"/>
                    </a:lnTo>
                    <a:lnTo>
                      <a:pt x="267479" y="91201"/>
                    </a:lnTo>
                    <a:lnTo>
                      <a:pt x="264746" y="88468"/>
                    </a:lnTo>
                    <a:close/>
                  </a:path>
                  <a:path w="318770" h="319404">
                    <a:moveTo>
                      <a:pt x="99214" y="199440"/>
                    </a:moveTo>
                    <a:lnTo>
                      <a:pt x="83835" y="199440"/>
                    </a:lnTo>
                    <a:lnTo>
                      <a:pt x="83835" y="217906"/>
                    </a:lnTo>
                    <a:lnTo>
                      <a:pt x="99214" y="217906"/>
                    </a:lnTo>
                    <a:lnTo>
                      <a:pt x="99214" y="199440"/>
                    </a:lnTo>
                    <a:close/>
                  </a:path>
                  <a:path w="318770" h="319404">
                    <a:moveTo>
                      <a:pt x="132819" y="199440"/>
                    </a:moveTo>
                    <a:lnTo>
                      <a:pt x="117439" y="199440"/>
                    </a:lnTo>
                    <a:lnTo>
                      <a:pt x="117439" y="217906"/>
                    </a:lnTo>
                    <a:lnTo>
                      <a:pt x="132819" y="217906"/>
                    </a:lnTo>
                    <a:lnTo>
                      <a:pt x="132819" y="199440"/>
                    </a:lnTo>
                    <a:close/>
                  </a:path>
                  <a:path w="318770" h="319404">
                    <a:moveTo>
                      <a:pt x="166397" y="199440"/>
                    </a:moveTo>
                    <a:lnTo>
                      <a:pt x="151005" y="199440"/>
                    </a:lnTo>
                    <a:lnTo>
                      <a:pt x="151005" y="217906"/>
                    </a:lnTo>
                    <a:lnTo>
                      <a:pt x="166397" y="217906"/>
                    </a:lnTo>
                    <a:lnTo>
                      <a:pt x="166397" y="199440"/>
                    </a:lnTo>
                    <a:close/>
                  </a:path>
                  <a:path w="318770" h="319404">
                    <a:moveTo>
                      <a:pt x="199976" y="199440"/>
                    </a:moveTo>
                    <a:lnTo>
                      <a:pt x="184609" y="199440"/>
                    </a:lnTo>
                    <a:lnTo>
                      <a:pt x="184609" y="217906"/>
                    </a:lnTo>
                    <a:lnTo>
                      <a:pt x="199976" y="217906"/>
                    </a:lnTo>
                    <a:lnTo>
                      <a:pt x="199976" y="199440"/>
                    </a:lnTo>
                    <a:close/>
                  </a:path>
                  <a:path w="318770" h="319404">
                    <a:moveTo>
                      <a:pt x="233542" y="199440"/>
                    </a:moveTo>
                    <a:lnTo>
                      <a:pt x="218163" y="199440"/>
                    </a:lnTo>
                    <a:lnTo>
                      <a:pt x="218163" y="217906"/>
                    </a:lnTo>
                    <a:lnTo>
                      <a:pt x="233542" y="217906"/>
                    </a:lnTo>
                    <a:lnTo>
                      <a:pt x="233542" y="199440"/>
                    </a:lnTo>
                    <a:close/>
                  </a:path>
                  <a:path w="318770" h="319404">
                    <a:moveTo>
                      <a:pt x="267578" y="199440"/>
                    </a:moveTo>
                    <a:lnTo>
                      <a:pt x="251754" y="199440"/>
                    </a:lnTo>
                    <a:lnTo>
                      <a:pt x="251754" y="217906"/>
                    </a:lnTo>
                    <a:lnTo>
                      <a:pt x="267578" y="217906"/>
                    </a:lnTo>
                    <a:lnTo>
                      <a:pt x="267578" y="199440"/>
                    </a:lnTo>
                    <a:close/>
                  </a:path>
                  <a:path w="318770" h="319404">
                    <a:moveTo>
                      <a:pt x="261335" y="137934"/>
                    </a:moveTo>
                    <a:lnTo>
                      <a:pt x="147195" y="137934"/>
                    </a:lnTo>
                    <a:lnTo>
                      <a:pt x="179148" y="159512"/>
                    </a:lnTo>
                    <a:lnTo>
                      <a:pt x="147195" y="181089"/>
                    </a:lnTo>
                    <a:lnTo>
                      <a:pt x="266250" y="181089"/>
                    </a:lnTo>
                    <a:lnTo>
                      <a:pt x="254368" y="177114"/>
                    </a:lnTo>
                    <a:lnTo>
                      <a:pt x="246561" y="165918"/>
                    </a:lnTo>
                    <a:lnTo>
                      <a:pt x="245633" y="159575"/>
                    </a:lnTo>
                    <a:lnTo>
                      <a:pt x="250050" y="146367"/>
                    </a:lnTo>
                    <a:lnTo>
                      <a:pt x="261245" y="138557"/>
                    </a:lnTo>
                    <a:lnTo>
                      <a:pt x="261335" y="137934"/>
                    </a:lnTo>
                    <a:close/>
                  </a:path>
                  <a:path w="318770" h="319404">
                    <a:moveTo>
                      <a:pt x="166397" y="103657"/>
                    </a:moveTo>
                    <a:lnTo>
                      <a:pt x="151005" y="103657"/>
                    </a:lnTo>
                    <a:lnTo>
                      <a:pt x="151005" y="122123"/>
                    </a:lnTo>
                    <a:lnTo>
                      <a:pt x="233542" y="122123"/>
                    </a:lnTo>
                    <a:lnTo>
                      <a:pt x="166397" y="122110"/>
                    </a:lnTo>
                    <a:lnTo>
                      <a:pt x="166397" y="103657"/>
                    </a:lnTo>
                    <a:close/>
                  </a:path>
                  <a:path w="318770" h="319404">
                    <a:moveTo>
                      <a:pt x="266295" y="103657"/>
                    </a:moveTo>
                    <a:lnTo>
                      <a:pt x="251754" y="103657"/>
                    </a:lnTo>
                    <a:lnTo>
                      <a:pt x="251754" y="122123"/>
                    </a:lnTo>
                    <a:lnTo>
                      <a:pt x="263625" y="122110"/>
                    </a:lnTo>
                    <a:lnTo>
                      <a:pt x="266295" y="103657"/>
                    </a:lnTo>
                    <a:close/>
                  </a:path>
                  <a:path w="318770" h="319404">
                    <a:moveTo>
                      <a:pt x="99214" y="103644"/>
                    </a:moveTo>
                    <a:lnTo>
                      <a:pt x="83835" y="103644"/>
                    </a:lnTo>
                    <a:lnTo>
                      <a:pt x="83835" y="122110"/>
                    </a:lnTo>
                    <a:lnTo>
                      <a:pt x="99214" y="122110"/>
                    </a:lnTo>
                    <a:lnTo>
                      <a:pt x="99214" y="103644"/>
                    </a:lnTo>
                    <a:close/>
                  </a:path>
                  <a:path w="318770" h="319404">
                    <a:moveTo>
                      <a:pt x="166397" y="103644"/>
                    </a:moveTo>
                    <a:lnTo>
                      <a:pt x="117439" y="103644"/>
                    </a:lnTo>
                    <a:lnTo>
                      <a:pt x="117439" y="122110"/>
                    </a:lnTo>
                    <a:lnTo>
                      <a:pt x="132819" y="122110"/>
                    </a:lnTo>
                    <a:lnTo>
                      <a:pt x="132819" y="103657"/>
                    </a:lnTo>
                    <a:lnTo>
                      <a:pt x="166397" y="103657"/>
                    </a:lnTo>
                    <a:close/>
                  </a:path>
                  <a:path w="318770" h="319404">
                    <a:moveTo>
                      <a:pt x="199976" y="103644"/>
                    </a:moveTo>
                    <a:lnTo>
                      <a:pt x="184609" y="103644"/>
                    </a:lnTo>
                    <a:lnTo>
                      <a:pt x="184609" y="122110"/>
                    </a:lnTo>
                    <a:lnTo>
                      <a:pt x="199976" y="122110"/>
                    </a:lnTo>
                    <a:lnTo>
                      <a:pt x="199976" y="103644"/>
                    </a:lnTo>
                    <a:close/>
                  </a:path>
                  <a:path w="318770" h="319404">
                    <a:moveTo>
                      <a:pt x="266297" y="103644"/>
                    </a:moveTo>
                    <a:lnTo>
                      <a:pt x="218163" y="103644"/>
                    </a:lnTo>
                    <a:lnTo>
                      <a:pt x="218163" y="122110"/>
                    </a:lnTo>
                    <a:lnTo>
                      <a:pt x="233542" y="122110"/>
                    </a:lnTo>
                    <a:lnTo>
                      <a:pt x="233542" y="103657"/>
                    </a:lnTo>
                    <a:lnTo>
                      <a:pt x="266297" y="103644"/>
                    </a:lnTo>
                    <a:close/>
                  </a:path>
                </a:pathLst>
              </a:custGeom>
              <a:solidFill>
                <a:srgbClr val="FF5F00"/>
              </a:solidFill>
            </p:spPr>
            <p:txBody>
              <a:bodyPr wrap="square" lIns="0" tIns="0" rIns="0" bIns="0" rtlCol="0"/>
              <a:lstStyle/>
              <a:p>
                <a:endParaRPr sz="1539"/>
              </a:p>
            </p:txBody>
          </p:sp>
          <p:sp>
            <p:nvSpPr>
              <p:cNvPr id="399" name="object 30"/>
              <p:cNvSpPr/>
              <p:nvPr/>
            </p:nvSpPr>
            <p:spPr>
              <a:xfrm>
                <a:off x="5787326" y="2872849"/>
                <a:ext cx="272582" cy="273125"/>
              </a:xfrm>
              <a:custGeom>
                <a:avLst/>
                <a:gdLst/>
                <a:ahLst/>
                <a:cxnLst/>
                <a:rect l="l" t="t" r="r" b="b"/>
                <a:pathLst>
                  <a:path w="318770" h="319404">
                    <a:moveTo>
                      <a:pt x="159120" y="0"/>
                    </a:moveTo>
                    <a:lnTo>
                      <a:pt x="116175" y="5848"/>
                    </a:lnTo>
                    <a:lnTo>
                      <a:pt x="77667" y="22337"/>
                    </a:lnTo>
                    <a:lnTo>
                      <a:pt x="45178" y="47885"/>
                    </a:lnTo>
                    <a:lnTo>
                      <a:pt x="20291" y="80909"/>
                    </a:lnTo>
                    <a:lnTo>
                      <a:pt x="4587" y="119827"/>
                    </a:lnTo>
                    <a:lnTo>
                      <a:pt x="0" y="148265"/>
                    </a:lnTo>
                    <a:lnTo>
                      <a:pt x="562" y="164190"/>
                    </a:lnTo>
                    <a:lnTo>
                      <a:pt x="9337" y="208587"/>
                    </a:lnTo>
                    <a:lnTo>
                      <a:pt x="27634" y="247037"/>
                    </a:lnTo>
                    <a:lnTo>
                      <a:pt x="54025" y="278413"/>
                    </a:lnTo>
                    <a:lnTo>
                      <a:pt x="87080" y="301588"/>
                    </a:lnTo>
                    <a:lnTo>
                      <a:pt x="125373" y="315433"/>
                    </a:lnTo>
                    <a:lnTo>
                      <a:pt x="153105" y="318925"/>
                    </a:lnTo>
                    <a:lnTo>
                      <a:pt x="168482" y="318298"/>
                    </a:lnTo>
                    <a:lnTo>
                      <a:pt x="183395" y="316417"/>
                    </a:lnTo>
                    <a:lnTo>
                      <a:pt x="197794" y="313338"/>
                    </a:lnTo>
                    <a:lnTo>
                      <a:pt x="211630" y="309117"/>
                    </a:lnTo>
                    <a:lnTo>
                      <a:pt x="219206" y="306075"/>
                    </a:lnTo>
                    <a:lnTo>
                      <a:pt x="168547" y="306075"/>
                    </a:lnTo>
                    <a:lnTo>
                      <a:pt x="152768" y="305444"/>
                    </a:lnTo>
                    <a:lnTo>
                      <a:pt x="109033" y="295846"/>
                    </a:lnTo>
                    <a:lnTo>
                      <a:pt x="71782" y="276026"/>
                    </a:lnTo>
                    <a:lnTo>
                      <a:pt x="42403" y="247695"/>
                    </a:lnTo>
                    <a:lnTo>
                      <a:pt x="22285" y="212568"/>
                    </a:lnTo>
                    <a:lnTo>
                      <a:pt x="12815" y="172358"/>
                    </a:lnTo>
                    <a:lnTo>
                      <a:pt x="13323" y="158026"/>
                    </a:lnTo>
                    <a:lnTo>
                      <a:pt x="22658" y="111634"/>
                    </a:lnTo>
                    <a:lnTo>
                      <a:pt x="41968" y="73851"/>
                    </a:lnTo>
                    <a:lnTo>
                      <a:pt x="69655" y="44081"/>
                    </a:lnTo>
                    <a:lnTo>
                      <a:pt x="104061" y="23551"/>
                    </a:lnTo>
                    <a:lnTo>
                      <a:pt x="143524" y="13487"/>
                    </a:lnTo>
                    <a:lnTo>
                      <a:pt x="221072" y="12661"/>
                    </a:lnTo>
                    <a:lnTo>
                      <a:pt x="213252" y="9435"/>
                    </a:lnTo>
                    <a:lnTo>
                      <a:pt x="199825" y="5247"/>
                    </a:lnTo>
                    <a:lnTo>
                      <a:pt x="185919" y="2243"/>
                    </a:lnTo>
                    <a:lnTo>
                      <a:pt x="171592" y="480"/>
                    </a:lnTo>
                    <a:lnTo>
                      <a:pt x="159120" y="0"/>
                    </a:lnTo>
                    <a:close/>
                  </a:path>
                  <a:path w="318770" h="319404">
                    <a:moveTo>
                      <a:pt x="221072" y="12661"/>
                    </a:moveTo>
                    <a:lnTo>
                      <a:pt x="159120" y="12661"/>
                    </a:lnTo>
                    <a:lnTo>
                      <a:pt x="173794" y="13389"/>
                    </a:lnTo>
                    <a:lnTo>
                      <a:pt x="188060" y="15524"/>
                    </a:lnTo>
                    <a:lnTo>
                      <a:pt x="227709" y="29685"/>
                    </a:lnTo>
                    <a:lnTo>
                      <a:pt x="261174" y="54013"/>
                    </a:lnTo>
                    <a:lnTo>
                      <a:pt x="286574" y="86629"/>
                    </a:lnTo>
                    <a:lnTo>
                      <a:pt x="302029" y="125651"/>
                    </a:lnTo>
                    <a:lnTo>
                      <a:pt x="305879" y="154297"/>
                    </a:lnTo>
                    <a:lnTo>
                      <a:pt x="305192" y="169598"/>
                    </a:lnTo>
                    <a:lnTo>
                      <a:pt x="295230" y="212270"/>
                    </a:lnTo>
                    <a:lnTo>
                      <a:pt x="274799" y="248852"/>
                    </a:lnTo>
                    <a:lnTo>
                      <a:pt x="245685" y="277746"/>
                    </a:lnTo>
                    <a:lnTo>
                      <a:pt x="209673" y="297353"/>
                    </a:lnTo>
                    <a:lnTo>
                      <a:pt x="168547" y="306075"/>
                    </a:lnTo>
                    <a:lnTo>
                      <a:pt x="219206" y="306075"/>
                    </a:lnTo>
                    <a:lnTo>
                      <a:pt x="260356" y="281911"/>
                    </a:lnTo>
                    <a:lnTo>
                      <a:pt x="288575" y="252226"/>
                    </a:lnTo>
                    <a:lnTo>
                      <a:pt x="308180" y="216248"/>
                    </a:lnTo>
                    <a:lnTo>
                      <a:pt x="317843" y="175476"/>
                    </a:lnTo>
                    <a:lnTo>
                      <a:pt x="318571" y="162064"/>
                    </a:lnTo>
                    <a:lnTo>
                      <a:pt x="318489" y="158026"/>
                    </a:lnTo>
                    <a:lnTo>
                      <a:pt x="312837" y="117673"/>
                    </a:lnTo>
                    <a:lnTo>
                      <a:pt x="296504" y="78872"/>
                    </a:lnTo>
                    <a:lnTo>
                      <a:pt x="271185" y="46190"/>
                    </a:lnTo>
                    <a:lnTo>
                      <a:pt x="238439" y="21144"/>
                    </a:lnTo>
                    <a:lnTo>
                      <a:pt x="226143" y="14753"/>
                    </a:lnTo>
                    <a:lnTo>
                      <a:pt x="221072" y="12661"/>
                    </a:lnTo>
                    <a:close/>
                  </a:path>
                  <a:path w="318770" h="319404">
                    <a:moveTo>
                      <a:pt x="91658" y="217055"/>
                    </a:moveTo>
                    <a:lnTo>
                      <a:pt x="60695" y="217055"/>
                    </a:lnTo>
                    <a:lnTo>
                      <a:pt x="60695" y="236753"/>
                    </a:lnTo>
                    <a:lnTo>
                      <a:pt x="63896" y="239953"/>
                    </a:lnTo>
                    <a:lnTo>
                      <a:pt x="88458" y="239953"/>
                    </a:lnTo>
                    <a:lnTo>
                      <a:pt x="91658" y="236753"/>
                    </a:lnTo>
                    <a:lnTo>
                      <a:pt x="91658" y="217055"/>
                    </a:lnTo>
                    <a:close/>
                  </a:path>
                  <a:path w="318770" h="319404">
                    <a:moveTo>
                      <a:pt x="264868" y="217004"/>
                    </a:moveTo>
                    <a:lnTo>
                      <a:pt x="226583" y="217004"/>
                    </a:lnTo>
                    <a:lnTo>
                      <a:pt x="226583" y="236753"/>
                    </a:lnTo>
                    <a:lnTo>
                      <a:pt x="229783" y="239953"/>
                    </a:lnTo>
                    <a:lnTo>
                      <a:pt x="254358" y="239953"/>
                    </a:lnTo>
                    <a:lnTo>
                      <a:pt x="257545" y="236753"/>
                    </a:lnTo>
                    <a:lnTo>
                      <a:pt x="257545" y="217055"/>
                    </a:lnTo>
                    <a:lnTo>
                      <a:pt x="264801" y="217055"/>
                    </a:lnTo>
                    <a:close/>
                  </a:path>
                  <a:path w="318770" h="319404">
                    <a:moveTo>
                      <a:pt x="163019" y="70242"/>
                    </a:moveTo>
                    <a:lnTo>
                      <a:pt x="120098" y="71265"/>
                    </a:lnTo>
                    <a:lnTo>
                      <a:pt x="79272" y="91052"/>
                    </a:lnTo>
                    <a:lnTo>
                      <a:pt x="58327" y="123479"/>
                    </a:lnTo>
                    <a:lnTo>
                      <a:pt x="47224" y="184400"/>
                    </a:lnTo>
                    <a:lnTo>
                      <a:pt x="47952" y="198644"/>
                    </a:lnTo>
                    <a:lnTo>
                      <a:pt x="49030" y="207952"/>
                    </a:lnTo>
                    <a:lnTo>
                      <a:pt x="49787" y="211797"/>
                    </a:lnTo>
                    <a:lnTo>
                      <a:pt x="50624" y="214909"/>
                    </a:lnTo>
                    <a:lnTo>
                      <a:pt x="53444" y="217068"/>
                    </a:lnTo>
                    <a:lnTo>
                      <a:pt x="91658" y="217055"/>
                    </a:lnTo>
                    <a:lnTo>
                      <a:pt x="264868" y="217004"/>
                    </a:lnTo>
                    <a:lnTo>
                      <a:pt x="267616" y="214909"/>
                    </a:lnTo>
                    <a:lnTo>
                      <a:pt x="268491" y="211630"/>
                    </a:lnTo>
                    <a:lnTo>
                      <a:pt x="269564" y="206650"/>
                    </a:lnTo>
                    <a:lnTo>
                      <a:pt x="269875" y="204266"/>
                    </a:lnTo>
                    <a:lnTo>
                      <a:pt x="89969" y="204266"/>
                    </a:lnTo>
                    <a:lnTo>
                      <a:pt x="89969" y="192265"/>
                    </a:lnTo>
                    <a:lnTo>
                      <a:pt x="96116" y="186118"/>
                    </a:lnTo>
                    <a:lnTo>
                      <a:pt x="271231" y="186118"/>
                    </a:lnTo>
                    <a:lnTo>
                      <a:pt x="270982" y="171640"/>
                    </a:lnTo>
                    <a:lnTo>
                      <a:pt x="270558" y="167157"/>
                    </a:lnTo>
                    <a:lnTo>
                      <a:pt x="110898" y="167157"/>
                    </a:lnTo>
                    <a:lnTo>
                      <a:pt x="109197" y="165455"/>
                    </a:lnTo>
                    <a:lnTo>
                      <a:pt x="66182" y="165455"/>
                    </a:lnTo>
                    <a:lnTo>
                      <a:pt x="58765" y="158026"/>
                    </a:lnTo>
                    <a:lnTo>
                      <a:pt x="58765" y="139738"/>
                    </a:lnTo>
                    <a:lnTo>
                      <a:pt x="66182" y="132321"/>
                    </a:lnTo>
                    <a:lnTo>
                      <a:pt x="263817" y="132321"/>
                    </a:lnTo>
                    <a:lnTo>
                      <a:pt x="263618" y="131705"/>
                    </a:lnTo>
                    <a:lnTo>
                      <a:pt x="259959" y="123710"/>
                    </a:lnTo>
                    <a:lnTo>
                      <a:pt x="258087" y="120434"/>
                    </a:lnTo>
                    <a:lnTo>
                      <a:pt x="84165" y="120434"/>
                    </a:lnTo>
                    <a:lnTo>
                      <a:pt x="83314" y="118833"/>
                    </a:lnTo>
                    <a:lnTo>
                      <a:pt x="102059" y="85471"/>
                    </a:lnTo>
                    <a:lnTo>
                      <a:pt x="230758" y="81755"/>
                    </a:lnTo>
                    <a:lnTo>
                      <a:pt x="227741" y="78604"/>
                    </a:lnTo>
                    <a:lnTo>
                      <a:pt x="218986" y="74920"/>
                    </a:lnTo>
                    <a:lnTo>
                      <a:pt x="205693" y="72512"/>
                    </a:lnTo>
                    <a:lnTo>
                      <a:pt x="190305" y="71110"/>
                    </a:lnTo>
                    <a:lnTo>
                      <a:pt x="175266" y="70444"/>
                    </a:lnTo>
                    <a:lnTo>
                      <a:pt x="163019" y="70242"/>
                    </a:lnTo>
                    <a:close/>
                  </a:path>
                  <a:path w="318770" h="319404">
                    <a:moveTo>
                      <a:pt x="271231" y="186118"/>
                    </a:moveTo>
                    <a:lnTo>
                      <a:pt x="222138" y="186118"/>
                    </a:lnTo>
                    <a:lnTo>
                      <a:pt x="228272" y="192265"/>
                    </a:lnTo>
                    <a:lnTo>
                      <a:pt x="228272" y="204266"/>
                    </a:lnTo>
                    <a:lnTo>
                      <a:pt x="269875" y="204266"/>
                    </a:lnTo>
                    <a:lnTo>
                      <a:pt x="271349" y="192955"/>
                    </a:lnTo>
                    <a:lnTo>
                      <a:pt x="271231" y="186118"/>
                    </a:lnTo>
                    <a:close/>
                  </a:path>
                  <a:path w="318770" h="319404">
                    <a:moveTo>
                      <a:pt x="226341" y="155790"/>
                    </a:moveTo>
                    <a:lnTo>
                      <a:pt x="212435" y="155790"/>
                    </a:lnTo>
                    <a:lnTo>
                      <a:pt x="212435" y="162064"/>
                    </a:lnTo>
                    <a:lnTo>
                      <a:pt x="207355" y="167157"/>
                    </a:lnTo>
                    <a:lnTo>
                      <a:pt x="270558" y="167157"/>
                    </a:lnTo>
                    <a:lnTo>
                      <a:pt x="270398" y="165455"/>
                    </a:lnTo>
                    <a:lnTo>
                      <a:pt x="233771" y="165455"/>
                    </a:lnTo>
                    <a:lnTo>
                      <a:pt x="226341" y="158026"/>
                    </a:lnTo>
                    <a:lnTo>
                      <a:pt x="226341" y="155790"/>
                    </a:lnTo>
                    <a:close/>
                  </a:path>
                  <a:path w="318770" h="319404">
                    <a:moveTo>
                      <a:pt x="233771" y="132321"/>
                    </a:moveTo>
                    <a:lnTo>
                      <a:pt x="84470" y="132321"/>
                    </a:lnTo>
                    <a:lnTo>
                      <a:pt x="91899" y="139738"/>
                    </a:lnTo>
                    <a:lnTo>
                      <a:pt x="91899" y="158026"/>
                    </a:lnTo>
                    <a:lnTo>
                      <a:pt x="84470" y="165455"/>
                    </a:lnTo>
                    <a:lnTo>
                      <a:pt x="109197" y="165455"/>
                    </a:lnTo>
                    <a:lnTo>
                      <a:pt x="105806" y="162064"/>
                    </a:lnTo>
                    <a:lnTo>
                      <a:pt x="105806" y="155790"/>
                    </a:lnTo>
                    <a:lnTo>
                      <a:pt x="226341" y="155790"/>
                    </a:lnTo>
                    <a:lnTo>
                      <a:pt x="226341" y="139738"/>
                    </a:lnTo>
                    <a:lnTo>
                      <a:pt x="233771" y="132321"/>
                    </a:lnTo>
                    <a:close/>
                  </a:path>
                  <a:path w="318770" h="319404">
                    <a:moveTo>
                      <a:pt x="263817" y="132321"/>
                    </a:moveTo>
                    <a:lnTo>
                      <a:pt x="252072" y="132321"/>
                    </a:lnTo>
                    <a:lnTo>
                      <a:pt x="259488" y="139738"/>
                    </a:lnTo>
                    <a:lnTo>
                      <a:pt x="259488" y="158026"/>
                    </a:lnTo>
                    <a:lnTo>
                      <a:pt x="252072" y="165455"/>
                    </a:lnTo>
                    <a:lnTo>
                      <a:pt x="270398" y="165455"/>
                    </a:lnTo>
                    <a:lnTo>
                      <a:pt x="269397" y="154870"/>
                    </a:lnTo>
                    <a:lnTo>
                      <a:pt x="266858" y="141834"/>
                    </a:lnTo>
                    <a:lnTo>
                      <a:pt x="263817" y="132321"/>
                    </a:lnTo>
                    <a:close/>
                  </a:path>
                  <a:path w="318770" h="319404">
                    <a:moveTo>
                      <a:pt x="230758" y="81755"/>
                    </a:moveTo>
                    <a:lnTo>
                      <a:pt x="147594" y="81755"/>
                    </a:lnTo>
                    <a:lnTo>
                      <a:pt x="172190" y="82087"/>
                    </a:lnTo>
                    <a:lnTo>
                      <a:pt x="190827" y="82901"/>
                    </a:lnTo>
                    <a:lnTo>
                      <a:pt x="231111" y="102770"/>
                    </a:lnTo>
                    <a:lnTo>
                      <a:pt x="236552" y="110846"/>
                    </a:lnTo>
                    <a:lnTo>
                      <a:pt x="236128" y="115757"/>
                    </a:lnTo>
                    <a:lnTo>
                      <a:pt x="234939" y="118833"/>
                    </a:lnTo>
                    <a:lnTo>
                      <a:pt x="234076" y="120434"/>
                    </a:lnTo>
                    <a:lnTo>
                      <a:pt x="258087" y="120434"/>
                    </a:lnTo>
                    <a:lnTo>
                      <a:pt x="256124" y="116998"/>
                    </a:lnTo>
                    <a:lnTo>
                      <a:pt x="252860" y="111634"/>
                    </a:lnTo>
                    <a:lnTo>
                      <a:pt x="251907" y="109994"/>
                    </a:lnTo>
                    <a:lnTo>
                      <a:pt x="244083" y="97759"/>
                    </a:lnTo>
                    <a:lnTo>
                      <a:pt x="235832" y="87055"/>
                    </a:lnTo>
                    <a:lnTo>
                      <a:pt x="230758" y="81755"/>
                    </a:lnTo>
                    <a:close/>
                  </a:path>
                </a:pathLst>
              </a:custGeom>
              <a:solidFill>
                <a:srgbClr val="FF5F00"/>
              </a:solidFill>
            </p:spPr>
            <p:txBody>
              <a:bodyPr wrap="square" lIns="0" tIns="0" rIns="0" bIns="0" rtlCol="0"/>
              <a:lstStyle/>
              <a:p>
                <a:endParaRPr sz="1539"/>
              </a:p>
            </p:txBody>
          </p:sp>
          <p:sp>
            <p:nvSpPr>
              <p:cNvPr id="400" name="object 31"/>
              <p:cNvSpPr/>
              <p:nvPr/>
            </p:nvSpPr>
            <p:spPr>
              <a:xfrm>
                <a:off x="6302885" y="2872849"/>
                <a:ext cx="272582" cy="273125"/>
              </a:xfrm>
              <a:custGeom>
                <a:avLst/>
                <a:gdLst/>
                <a:ahLst/>
                <a:cxnLst/>
                <a:rect l="l" t="t" r="r" b="b"/>
                <a:pathLst>
                  <a:path w="318770" h="319404">
                    <a:moveTo>
                      <a:pt x="159086" y="0"/>
                    </a:moveTo>
                    <a:lnTo>
                      <a:pt x="116140" y="5848"/>
                    </a:lnTo>
                    <a:lnTo>
                      <a:pt x="77633" y="22337"/>
                    </a:lnTo>
                    <a:lnTo>
                      <a:pt x="45144" y="47885"/>
                    </a:lnTo>
                    <a:lnTo>
                      <a:pt x="20257" y="80909"/>
                    </a:lnTo>
                    <a:lnTo>
                      <a:pt x="4552" y="119827"/>
                    </a:lnTo>
                    <a:lnTo>
                      <a:pt x="0" y="149237"/>
                    </a:lnTo>
                    <a:lnTo>
                      <a:pt x="527" y="164190"/>
                    </a:lnTo>
                    <a:lnTo>
                      <a:pt x="9303" y="208587"/>
                    </a:lnTo>
                    <a:lnTo>
                      <a:pt x="27600" y="247037"/>
                    </a:lnTo>
                    <a:lnTo>
                      <a:pt x="53990" y="278413"/>
                    </a:lnTo>
                    <a:lnTo>
                      <a:pt x="87046" y="301588"/>
                    </a:lnTo>
                    <a:lnTo>
                      <a:pt x="125338" y="315433"/>
                    </a:lnTo>
                    <a:lnTo>
                      <a:pt x="153070" y="318925"/>
                    </a:lnTo>
                    <a:lnTo>
                      <a:pt x="168448" y="318298"/>
                    </a:lnTo>
                    <a:lnTo>
                      <a:pt x="183361" y="316417"/>
                    </a:lnTo>
                    <a:lnTo>
                      <a:pt x="197760" y="313338"/>
                    </a:lnTo>
                    <a:lnTo>
                      <a:pt x="211595" y="309117"/>
                    </a:lnTo>
                    <a:lnTo>
                      <a:pt x="219175" y="306074"/>
                    </a:lnTo>
                    <a:lnTo>
                      <a:pt x="168531" y="306074"/>
                    </a:lnTo>
                    <a:lnTo>
                      <a:pt x="152750" y="305443"/>
                    </a:lnTo>
                    <a:lnTo>
                      <a:pt x="109010" y="295847"/>
                    </a:lnTo>
                    <a:lnTo>
                      <a:pt x="71756" y="276029"/>
                    </a:lnTo>
                    <a:lnTo>
                      <a:pt x="42376" y="247702"/>
                    </a:lnTo>
                    <a:lnTo>
                      <a:pt x="22255" y="212578"/>
                    </a:lnTo>
                    <a:lnTo>
                      <a:pt x="12782" y="172372"/>
                    </a:lnTo>
                    <a:lnTo>
                      <a:pt x="13354" y="156217"/>
                    </a:lnTo>
                    <a:lnTo>
                      <a:pt x="22624" y="111643"/>
                    </a:lnTo>
                    <a:lnTo>
                      <a:pt x="41931" y="73858"/>
                    </a:lnTo>
                    <a:lnTo>
                      <a:pt x="69615" y="44087"/>
                    </a:lnTo>
                    <a:lnTo>
                      <a:pt x="104018" y="23555"/>
                    </a:lnTo>
                    <a:lnTo>
                      <a:pt x="143478" y="13488"/>
                    </a:lnTo>
                    <a:lnTo>
                      <a:pt x="221038" y="12661"/>
                    </a:lnTo>
                    <a:lnTo>
                      <a:pt x="213218" y="9435"/>
                    </a:lnTo>
                    <a:lnTo>
                      <a:pt x="199791" y="5247"/>
                    </a:lnTo>
                    <a:lnTo>
                      <a:pt x="185885" y="2243"/>
                    </a:lnTo>
                    <a:lnTo>
                      <a:pt x="171558" y="480"/>
                    </a:lnTo>
                    <a:lnTo>
                      <a:pt x="159086" y="0"/>
                    </a:lnTo>
                    <a:close/>
                  </a:path>
                  <a:path w="318770" h="319404">
                    <a:moveTo>
                      <a:pt x="221038" y="12661"/>
                    </a:moveTo>
                    <a:lnTo>
                      <a:pt x="159086" y="12661"/>
                    </a:lnTo>
                    <a:lnTo>
                      <a:pt x="173759" y="13389"/>
                    </a:lnTo>
                    <a:lnTo>
                      <a:pt x="188025" y="15524"/>
                    </a:lnTo>
                    <a:lnTo>
                      <a:pt x="227674" y="29684"/>
                    </a:lnTo>
                    <a:lnTo>
                      <a:pt x="261142" y="54010"/>
                    </a:lnTo>
                    <a:lnTo>
                      <a:pt x="286546" y="86623"/>
                    </a:lnTo>
                    <a:lnTo>
                      <a:pt x="302005" y="125643"/>
                    </a:lnTo>
                    <a:lnTo>
                      <a:pt x="305857" y="154287"/>
                    </a:lnTo>
                    <a:lnTo>
                      <a:pt x="305171" y="169589"/>
                    </a:lnTo>
                    <a:lnTo>
                      <a:pt x="295208" y="212262"/>
                    </a:lnTo>
                    <a:lnTo>
                      <a:pt x="274777" y="248844"/>
                    </a:lnTo>
                    <a:lnTo>
                      <a:pt x="245663" y="277739"/>
                    </a:lnTo>
                    <a:lnTo>
                      <a:pt x="209653" y="297348"/>
                    </a:lnTo>
                    <a:lnTo>
                      <a:pt x="168531" y="306074"/>
                    </a:lnTo>
                    <a:lnTo>
                      <a:pt x="219175" y="306074"/>
                    </a:lnTo>
                    <a:lnTo>
                      <a:pt x="260322" y="281911"/>
                    </a:lnTo>
                    <a:lnTo>
                      <a:pt x="288541" y="252226"/>
                    </a:lnTo>
                    <a:lnTo>
                      <a:pt x="308146" y="216248"/>
                    </a:lnTo>
                    <a:lnTo>
                      <a:pt x="317809" y="175476"/>
                    </a:lnTo>
                    <a:lnTo>
                      <a:pt x="318591" y="161079"/>
                    </a:lnTo>
                    <a:lnTo>
                      <a:pt x="317929" y="146192"/>
                    </a:lnTo>
                    <a:lnTo>
                      <a:pt x="308453" y="104153"/>
                    </a:lnTo>
                    <a:lnTo>
                      <a:pt x="288951" y="67223"/>
                    </a:lnTo>
                    <a:lnTo>
                      <a:pt x="260984" y="36918"/>
                    </a:lnTo>
                    <a:lnTo>
                      <a:pt x="226109" y="14753"/>
                    </a:lnTo>
                    <a:lnTo>
                      <a:pt x="221038" y="12661"/>
                    </a:lnTo>
                    <a:close/>
                  </a:path>
                  <a:path w="318770" h="319404">
                    <a:moveTo>
                      <a:pt x="260267" y="177901"/>
                    </a:moveTo>
                    <a:lnTo>
                      <a:pt x="57892" y="177901"/>
                    </a:lnTo>
                    <a:lnTo>
                      <a:pt x="57892" y="243763"/>
                    </a:lnTo>
                    <a:lnTo>
                      <a:pt x="83902" y="243763"/>
                    </a:lnTo>
                    <a:lnTo>
                      <a:pt x="83902" y="227342"/>
                    </a:lnTo>
                    <a:lnTo>
                      <a:pt x="260280" y="227342"/>
                    </a:lnTo>
                    <a:lnTo>
                      <a:pt x="260267" y="215366"/>
                    </a:lnTo>
                    <a:lnTo>
                      <a:pt x="260267" y="177901"/>
                    </a:lnTo>
                    <a:close/>
                  </a:path>
                  <a:path w="318770" h="319404">
                    <a:moveTo>
                      <a:pt x="260280" y="227342"/>
                    </a:moveTo>
                    <a:lnTo>
                      <a:pt x="234270" y="227342"/>
                    </a:lnTo>
                    <a:lnTo>
                      <a:pt x="234270" y="243763"/>
                    </a:lnTo>
                    <a:lnTo>
                      <a:pt x="260280" y="243763"/>
                    </a:lnTo>
                    <a:lnTo>
                      <a:pt x="260280" y="227342"/>
                    </a:lnTo>
                    <a:close/>
                  </a:path>
                  <a:path w="318770" h="319404">
                    <a:moveTo>
                      <a:pt x="188982" y="108813"/>
                    </a:moveTo>
                    <a:lnTo>
                      <a:pt x="87521" y="108813"/>
                    </a:lnTo>
                    <a:lnTo>
                      <a:pt x="85172" y="110439"/>
                    </a:lnTo>
                    <a:lnTo>
                      <a:pt x="64407" y="165163"/>
                    </a:lnTo>
                    <a:lnTo>
                      <a:pt x="253841" y="165239"/>
                    </a:lnTo>
                    <a:lnTo>
                      <a:pt x="247700" y="149237"/>
                    </a:lnTo>
                    <a:lnTo>
                      <a:pt x="205847" y="149237"/>
                    </a:lnTo>
                    <a:lnTo>
                      <a:pt x="188982" y="108813"/>
                    </a:lnTo>
                    <a:close/>
                  </a:path>
                  <a:path w="318770" h="319404">
                    <a:moveTo>
                      <a:pt x="247008" y="147434"/>
                    </a:moveTo>
                    <a:lnTo>
                      <a:pt x="205847" y="149237"/>
                    </a:lnTo>
                    <a:lnTo>
                      <a:pt x="247700" y="149237"/>
                    </a:lnTo>
                    <a:lnTo>
                      <a:pt x="247008" y="147434"/>
                    </a:lnTo>
                    <a:close/>
                  </a:path>
                  <a:path w="318770" h="319404">
                    <a:moveTo>
                      <a:pt x="202647" y="117690"/>
                    </a:moveTo>
                    <a:lnTo>
                      <a:pt x="211677" y="139357"/>
                    </a:lnTo>
                    <a:lnTo>
                      <a:pt x="233406" y="138417"/>
                    </a:lnTo>
                    <a:lnTo>
                      <a:pt x="202647" y="117690"/>
                    </a:lnTo>
                    <a:close/>
                  </a:path>
                  <a:path w="318770" h="319404">
                    <a:moveTo>
                      <a:pt x="241141" y="68973"/>
                    </a:moveTo>
                    <a:lnTo>
                      <a:pt x="77019" y="68973"/>
                    </a:lnTo>
                    <a:lnTo>
                      <a:pt x="77019" y="103314"/>
                    </a:lnTo>
                    <a:lnTo>
                      <a:pt x="80321" y="99656"/>
                    </a:lnTo>
                    <a:lnTo>
                      <a:pt x="85032" y="97409"/>
                    </a:lnTo>
                    <a:lnTo>
                      <a:pt x="241141" y="97409"/>
                    </a:lnTo>
                    <a:lnTo>
                      <a:pt x="241141" y="68973"/>
                    </a:lnTo>
                    <a:close/>
                  </a:path>
                  <a:path w="318770" h="319404">
                    <a:moveTo>
                      <a:pt x="241141" y="97409"/>
                    </a:moveTo>
                    <a:lnTo>
                      <a:pt x="233127" y="97409"/>
                    </a:lnTo>
                    <a:lnTo>
                      <a:pt x="237851" y="99656"/>
                    </a:lnTo>
                    <a:lnTo>
                      <a:pt x="241141" y="103314"/>
                    </a:lnTo>
                    <a:lnTo>
                      <a:pt x="241141" y="97409"/>
                    </a:lnTo>
                    <a:close/>
                  </a:path>
                </a:pathLst>
              </a:custGeom>
              <a:solidFill>
                <a:srgbClr val="FF5F00"/>
              </a:solidFill>
            </p:spPr>
            <p:txBody>
              <a:bodyPr wrap="square" lIns="0" tIns="0" rIns="0" bIns="0" rtlCol="0"/>
              <a:lstStyle/>
              <a:p>
                <a:endParaRPr sz="1539"/>
              </a:p>
            </p:txBody>
          </p:sp>
          <p:sp>
            <p:nvSpPr>
              <p:cNvPr id="401" name="object 32"/>
              <p:cNvSpPr/>
              <p:nvPr/>
            </p:nvSpPr>
            <p:spPr>
              <a:xfrm>
                <a:off x="4757687" y="2872849"/>
                <a:ext cx="272582" cy="273125"/>
              </a:xfrm>
              <a:custGeom>
                <a:avLst/>
                <a:gdLst/>
                <a:ahLst/>
                <a:cxnLst/>
                <a:rect l="l" t="t" r="r" b="b"/>
                <a:pathLst>
                  <a:path w="318770" h="319404">
                    <a:moveTo>
                      <a:pt x="159121" y="0"/>
                    </a:moveTo>
                    <a:lnTo>
                      <a:pt x="116174" y="5847"/>
                    </a:lnTo>
                    <a:lnTo>
                      <a:pt x="77665" y="22335"/>
                    </a:lnTo>
                    <a:lnTo>
                      <a:pt x="45176" y="47882"/>
                    </a:lnTo>
                    <a:lnTo>
                      <a:pt x="20289" y="80905"/>
                    </a:lnTo>
                    <a:lnTo>
                      <a:pt x="4579" y="119853"/>
                    </a:lnTo>
                    <a:lnTo>
                      <a:pt x="0" y="148262"/>
                    </a:lnTo>
                    <a:lnTo>
                      <a:pt x="556" y="164025"/>
                    </a:lnTo>
                    <a:lnTo>
                      <a:pt x="9337" y="208585"/>
                    </a:lnTo>
                    <a:lnTo>
                      <a:pt x="27634" y="247036"/>
                    </a:lnTo>
                    <a:lnTo>
                      <a:pt x="54025" y="278412"/>
                    </a:lnTo>
                    <a:lnTo>
                      <a:pt x="87080" y="301587"/>
                    </a:lnTo>
                    <a:lnTo>
                      <a:pt x="125372" y="315433"/>
                    </a:lnTo>
                    <a:lnTo>
                      <a:pt x="153104" y="318925"/>
                    </a:lnTo>
                    <a:lnTo>
                      <a:pt x="168481" y="318298"/>
                    </a:lnTo>
                    <a:lnTo>
                      <a:pt x="183393" y="316417"/>
                    </a:lnTo>
                    <a:lnTo>
                      <a:pt x="197792" y="313339"/>
                    </a:lnTo>
                    <a:lnTo>
                      <a:pt x="211627" y="309117"/>
                    </a:lnTo>
                    <a:lnTo>
                      <a:pt x="219567" y="305930"/>
                    </a:lnTo>
                    <a:lnTo>
                      <a:pt x="159121" y="305930"/>
                    </a:lnTo>
                    <a:lnTo>
                      <a:pt x="144427" y="305202"/>
                    </a:lnTo>
                    <a:lnTo>
                      <a:pt x="103113" y="294835"/>
                    </a:lnTo>
                    <a:lnTo>
                      <a:pt x="67412" y="273655"/>
                    </a:lnTo>
                    <a:lnTo>
                      <a:pt x="39203" y="243542"/>
                    </a:lnTo>
                    <a:lnTo>
                      <a:pt x="20363" y="206372"/>
                    </a:lnTo>
                    <a:lnTo>
                      <a:pt x="12771" y="164025"/>
                    </a:lnTo>
                    <a:lnTo>
                      <a:pt x="13465" y="148787"/>
                    </a:lnTo>
                    <a:lnTo>
                      <a:pt x="23497" y="106277"/>
                    </a:lnTo>
                    <a:lnTo>
                      <a:pt x="44057" y="69844"/>
                    </a:lnTo>
                    <a:lnTo>
                      <a:pt x="73349" y="41119"/>
                    </a:lnTo>
                    <a:lnTo>
                      <a:pt x="109579" y="21733"/>
                    </a:lnTo>
                    <a:lnTo>
                      <a:pt x="150952" y="13317"/>
                    </a:lnTo>
                    <a:lnTo>
                      <a:pt x="222668" y="13317"/>
                    </a:lnTo>
                    <a:lnTo>
                      <a:pt x="213252" y="9434"/>
                    </a:lnTo>
                    <a:lnTo>
                      <a:pt x="199825" y="5246"/>
                    </a:lnTo>
                    <a:lnTo>
                      <a:pt x="185919" y="2242"/>
                    </a:lnTo>
                    <a:lnTo>
                      <a:pt x="171592" y="480"/>
                    </a:lnTo>
                    <a:lnTo>
                      <a:pt x="159121" y="0"/>
                    </a:lnTo>
                    <a:close/>
                  </a:path>
                  <a:path w="318770" h="319404">
                    <a:moveTo>
                      <a:pt x="222668" y="13317"/>
                    </a:moveTo>
                    <a:lnTo>
                      <a:pt x="150952" y="13317"/>
                    </a:lnTo>
                    <a:lnTo>
                      <a:pt x="166613" y="13968"/>
                    </a:lnTo>
                    <a:lnTo>
                      <a:pt x="181719" y="15956"/>
                    </a:lnTo>
                    <a:lnTo>
                      <a:pt x="223181" y="29308"/>
                    </a:lnTo>
                    <a:lnTo>
                      <a:pt x="257735" y="52393"/>
                    </a:lnTo>
                    <a:lnTo>
                      <a:pt x="283935" y="83480"/>
                    </a:lnTo>
                    <a:lnTo>
                      <a:pt x="300340" y="120838"/>
                    </a:lnTo>
                    <a:lnTo>
                      <a:pt x="305107" y="148262"/>
                    </a:lnTo>
                    <a:lnTo>
                      <a:pt x="305105" y="148787"/>
                    </a:lnTo>
                    <a:lnTo>
                      <a:pt x="299430" y="194498"/>
                    </a:lnTo>
                    <a:lnTo>
                      <a:pt x="283033" y="234360"/>
                    </a:lnTo>
                    <a:lnTo>
                      <a:pt x="257615" y="266658"/>
                    </a:lnTo>
                    <a:lnTo>
                      <a:pt x="224858" y="290094"/>
                    </a:lnTo>
                    <a:lnTo>
                      <a:pt x="186446" y="303367"/>
                    </a:lnTo>
                    <a:lnTo>
                      <a:pt x="159121" y="305930"/>
                    </a:lnTo>
                    <a:lnTo>
                      <a:pt x="219567" y="305930"/>
                    </a:lnTo>
                    <a:lnTo>
                      <a:pt x="260353" y="281913"/>
                    </a:lnTo>
                    <a:lnTo>
                      <a:pt x="288572" y="252228"/>
                    </a:lnTo>
                    <a:lnTo>
                      <a:pt x="308178" y="216250"/>
                    </a:lnTo>
                    <a:lnTo>
                      <a:pt x="317843" y="175476"/>
                    </a:lnTo>
                    <a:lnTo>
                      <a:pt x="318625" y="161078"/>
                    </a:lnTo>
                    <a:lnTo>
                      <a:pt x="317964" y="146189"/>
                    </a:lnTo>
                    <a:lnTo>
                      <a:pt x="308488" y="104147"/>
                    </a:lnTo>
                    <a:lnTo>
                      <a:pt x="288986" y="67217"/>
                    </a:lnTo>
                    <a:lnTo>
                      <a:pt x="261018" y="36914"/>
                    </a:lnTo>
                    <a:lnTo>
                      <a:pt x="226143" y="14751"/>
                    </a:lnTo>
                    <a:lnTo>
                      <a:pt x="222668" y="13317"/>
                    </a:lnTo>
                    <a:close/>
                  </a:path>
                </a:pathLst>
              </a:custGeom>
              <a:solidFill>
                <a:srgbClr val="FF5F00"/>
              </a:solidFill>
            </p:spPr>
            <p:txBody>
              <a:bodyPr wrap="square" lIns="0" tIns="0" rIns="0" bIns="0" rtlCol="0"/>
              <a:lstStyle/>
              <a:p>
                <a:endParaRPr sz="1539"/>
              </a:p>
            </p:txBody>
          </p:sp>
          <p:sp>
            <p:nvSpPr>
              <p:cNvPr id="402" name="object 33"/>
              <p:cNvSpPr/>
              <p:nvPr/>
            </p:nvSpPr>
            <p:spPr>
              <a:xfrm>
                <a:off x="4849995" y="3051042"/>
                <a:ext cx="32037" cy="32580"/>
              </a:xfrm>
              <a:custGeom>
                <a:avLst/>
                <a:gdLst/>
                <a:ahLst/>
                <a:cxnLst/>
                <a:rect l="l" t="t" r="r" b="b"/>
                <a:pathLst>
                  <a:path w="37464" h="38100">
                    <a:moveTo>
                      <a:pt x="18900" y="0"/>
                    </a:moveTo>
                    <a:lnTo>
                      <a:pt x="6057" y="5024"/>
                    </a:lnTo>
                    <a:lnTo>
                      <a:pt x="0" y="17318"/>
                    </a:lnTo>
                    <a:lnTo>
                      <a:pt x="4549" y="31109"/>
                    </a:lnTo>
                    <a:lnTo>
                      <a:pt x="15947" y="37742"/>
                    </a:lnTo>
                    <a:lnTo>
                      <a:pt x="30403" y="33627"/>
                    </a:lnTo>
                    <a:lnTo>
                      <a:pt x="33793" y="28486"/>
                    </a:lnTo>
                    <a:lnTo>
                      <a:pt x="13655" y="28486"/>
                    </a:lnTo>
                    <a:lnTo>
                      <a:pt x="9413" y="24218"/>
                    </a:lnTo>
                    <a:lnTo>
                      <a:pt x="9413" y="13766"/>
                    </a:lnTo>
                    <a:lnTo>
                      <a:pt x="13655" y="9512"/>
                    </a:lnTo>
                    <a:lnTo>
                      <a:pt x="34107" y="9512"/>
                    </a:lnTo>
                    <a:lnTo>
                      <a:pt x="33730" y="8003"/>
                    </a:lnTo>
                    <a:lnTo>
                      <a:pt x="23578" y="596"/>
                    </a:lnTo>
                    <a:lnTo>
                      <a:pt x="18900" y="0"/>
                    </a:lnTo>
                    <a:close/>
                  </a:path>
                  <a:path w="37464" h="38100">
                    <a:moveTo>
                      <a:pt x="34107" y="9512"/>
                    </a:moveTo>
                    <a:lnTo>
                      <a:pt x="24145" y="9512"/>
                    </a:lnTo>
                    <a:lnTo>
                      <a:pt x="28387" y="13766"/>
                    </a:lnTo>
                    <a:lnTo>
                      <a:pt x="28387" y="24218"/>
                    </a:lnTo>
                    <a:lnTo>
                      <a:pt x="24145" y="28486"/>
                    </a:lnTo>
                    <a:lnTo>
                      <a:pt x="33793" y="28486"/>
                    </a:lnTo>
                    <a:lnTo>
                      <a:pt x="37460" y="22924"/>
                    </a:lnTo>
                    <a:lnTo>
                      <a:pt x="34107" y="9512"/>
                    </a:lnTo>
                    <a:close/>
                  </a:path>
                </a:pathLst>
              </a:custGeom>
              <a:solidFill>
                <a:srgbClr val="FF5F00"/>
              </a:solidFill>
            </p:spPr>
            <p:txBody>
              <a:bodyPr wrap="square" lIns="0" tIns="0" rIns="0" bIns="0" rtlCol="0"/>
              <a:lstStyle/>
              <a:p>
                <a:endParaRPr sz="1539"/>
              </a:p>
            </p:txBody>
          </p:sp>
          <p:sp>
            <p:nvSpPr>
              <p:cNvPr id="403" name="object 34"/>
              <p:cNvSpPr/>
              <p:nvPr/>
            </p:nvSpPr>
            <p:spPr>
              <a:xfrm>
                <a:off x="4827582" y="2944704"/>
                <a:ext cx="21177" cy="30951"/>
              </a:xfrm>
              <a:custGeom>
                <a:avLst/>
                <a:gdLst/>
                <a:ahLst/>
                <a:cxnLst/>
                <a:rect l="l" t="t" r="r" b="b"/>
                <a:pathLst>
                  <a:path w="24764" h="36195">
                    <a:moveTo>
                      <a:pt x="7099" y="0"/>
                    </a:moveTo>
                    <a:lnTo>
                      <a:pt x="2057" y="0"/>
                    </a:lnTo>
                    <a:lnTo>
                      <a:pt x="0" y="2044"/>
                    </a:lnTo>
                    <a:lnTo>
                      <a:pt x="0" y="29514"/>
                    </a:lnTo>
                    <a:lnTo>
                      <a:pt x="1384" y="31318"/>
                    </a:lnTo>
                    <a:lnTo>
                      <a:pt x="18249" y="35864"/>
                    </a:lnTo>
                    <a:lnTo>
                      <a:pt x="19050" y="36017"/>
                    </a:lnTo>
                    <a:lnTo>
                      <a:pt x="21463" y="36017"/>
                    </a:lnTo>
                    <a:lnTo>
                      <a:pt x="23304" y="34671"/>
                    </a:lnTo>
                    <a:lnTo>
                      <a:pt x="24523" y="30200"/>
                    </a:lnTo>
                    <a:lnTo>
                      <a:pt x="23075" y="27686"/>
                    </a:lnTo>
                    <a:lnTo>
                      <a:pt x="9156" y="23939"/>
                    </a:lnTo>
                    <a:lnTo>
                      <a:pt x="9156" y="2044"/>
                    </a:lnTo>
                    <a:lnTo>
                      <a:pt x="7099" y="0"/>
                    </a:lnTo>
                    <a:close/>
                  </a:path>
                </a:pathLst>
              </a:custGeom>
              <a:solidFill>
                <a:srgbClr val="FF5F00"/>
              </a:solidFill>
            </p:spPr>
            <p:txBody>
              <a:bodyPr wrap="square" lIns="0" tIns="0" rIns="0" bIns="0" rtlCol="0"/>
              <a:lstStyle/>
              <a:p>
                <a:endParaRPr sz="1539"/>
              </a:p>
            </p:txBody>
          </p:sp>
          <p:sp>
            <p:nvSpPr>
              <p:cNvPr id="404" name="object 35"/>
              <p:cNvSpPr/>
              <p:nvPr/>
            </p:nvSpPr>
            <p:spPr>
              <a:xfrm>
                <a:off x="4819638" y="2955085"/>
                <a:ext cx="93395" cy="88508"/>
              </a:xfrm>
              <a:custGeom>
                <a:avLst/>
                <a:gdLst/>
                <a:ahLst/>
                <a:cxnLst/>
                <a:rect l="l" t="t" r="r" b="b"/>
                <a:pathLst>
                  <a:path w="109220" h="103504">
                    <a:moveTo>
                      <a:pt x="0" y="66344"/>
                    </a:moveTo>
                    <a:lnTo>
                      <a:pt x="0" y="101726"/>
                    </a:lnTo>
                    <a:lnTo>
                      <a:pt x="1371" y="103098"/>
                    </a:lnTo>
                    <a:lnTo>
                      <a:pt x="107797" y="103098"/>
                    </a:lnTo>
                    <a:lnTo>
                      <a:pt x="109169" y="101726"/>
                    </a:lnTo>
                    <a:lnTo>
                      <a:pt x="109169" y="68579"/>
                    </a:lnTo>
                    <a:lnTo>
                      <a:pt x="9880" y="68579"/>
                    </a:lnTo>
                    <a:lnTo>
                      <a:pt x="4787" y="67792"/>
                    </a:lnTo>
                    <a:lnTo>
                      <a:pt x="0" y="66344"/>
                    </a:lnTo>
                    <a:close/>
                  </a:path>
                  <a:path w="109220" h="103504">
                    <a:moveTo>
                      <a:pt x="105079" y="0"/>
                    </a:moveTo>
                    <a:lnTo>
                      <a:pt x="64681" y="0"/>
                    </a:lnTo>
                    <a:lnTo>
                      <a:pt x="66420" y="5143"/>
                    </a:lnTo>
                    <a:lnTo>
                      <a:pt x="67335" y="10667"/>
                    </a:lnTo>
                    <a:lnTo>
                      <a:pt x="67335" y="16370"/>
                    </a:lnTo>
                    <a:lnTo>
                      <a:pt x="65347" y="30658"/>
                    </a:lnTo>
                    <a:lnTo>
                      <a:pt x="39950" y="62289"/>
                    </a:lnTo>
                    <a:lnTo>
                      <a:pt x="15125" y="68579"/>
                    </a:lnTo>
                    <a:lnTo>
                      <a:pt x="109169" y="68579"/>
                    </a:lnTo>
                    <a:lnTo>
                      <a:pt x="109169" y="4076"/>
                    </a:lnTo>
                    <a:lnTo>
                      <a:pt x="105079" y="0"/>
                    </a:lnTo>
                    <a:close/>
                  </a:path>
                </a:pathLst>
              </a:custGeom>
              <a:solidFill>
                <a:srgbClr val="FF5F00"/>
              </a:solidFill>
            </p:spPr>
            <p:txBody>
              <a:bodyPr wrap="square" lIns="0" tIns="0" rIns="0" bIns="0" rtlCol="0"/>
              <a:lstStyle/>
              <a:p>
                <a:endParaRPr sz="1539"/>
              </a:p>
            </p:txBody>
          </p:sp>
          <p:sp>
            <p:nvSpPr>
              <p:cNvPr id="405" name="object 36"/>
              <p:cNvSpPr/>
              <p:nvPr/>
            </p:nvSpPr>
            <p:spPr>
              <a:xfrm>
                <a:off x="4880139" y="2971243"/>
                <a:ext cx="116200" cy="93395"/>
              </a:xfrm>
              <a:custGeom>
                <a:avLst/>
                <a:gdLst/>
                <a:ahLst/>
                <a:cxnLst/>
                <a:rect l="l" t="t" r="r" b="b"/>
                <a:pathLst>
                  <a:path w="135889" h="109220">
                    <a:moveTo>
                      <a:pt x="90144" y="0"/>
                    </a:moveTo>
                    <a:lnTo>
                      <a:pt x="49860" y="0"/>
                    </a:lnTo>
                    <a:lnTo>
                      <a:pt x="47142" y="2755"/>
                    </a:lnTo>
                    <a:lnTo>
                      <a:pt x="47142" y="93319"/>
                    </a:lnTo>
                    <a:lnTo>
                      <a:pt x="0" y="93319"/>
                    </a:lnTo>
                    <a:lnTo>
                      <a:pt x="4483" y="97193"/>
                    </a:lnTo>
                    <a:lnTo>
                      <a:pt x="7556" y="102590"/>
                    </a:lnTo>
                    <a:lnTo>
                      <a:pt x="8445" y="108699"/>
                    </a:lnTo>
                    <a:lnTo>
                      <a:pt x="58153" y="108699"/>
                    </a:lnTo>
                    <a:lnTo>
                      <a:pt x="63722" y="96248"/>
                    </a:lnTo>
                    <a:lnTo>
                      <a:pt x="74823" y="88576"/>
                    </a:lnTo>
                    <a:lnTo>
                      <a:pt x="125006" y="88576"/>
                    </a:lnTo>
                    <a:lnTo>
                      <a:pt x="125006" y="47028"/>
                    </a:lnTo>
                    <a:lnTo>
                      <a:pt x="123985" y="43738"/>
                    </a:lnTo>
                    <a:lnTo>
                      <a:pt x="62356" y="43738"/>
                    </a:lnTo>
                    <a:lnTo>
                      <a:pt x="60985" y="42392"/>
                    </a:lnTo>
                    <a:lnTo>
                      <a:pt x="61075" y="17843"/>
                    </a:lnTo>
                    <a:lnTo>
                      <a:pt x="62356" y="16573"/>
                    </a:lnTo>
                    <a:lnTo>
                      <a:pt x="106174" y="16573"/>
                    </a:lnTo>
                    <a:lnTo>
                      <a:pt x="97701" y="4025"/>
                    </a:lnTo>
                    <a:lnTo>
                      <a:pt x="90144" y="0"/>
                    </a:lnTo>
                    <a:close/>
                  </a:path>
                  <a:path w="135889" h="109220">
                    <a:moveTo>
                      <a:pt x="125006" y="88576"/>
                    </a:moveTo>
                    <a:lnTo>
                      <a:pt x="74823" y="88576"/>
                    </a:lnTo>
                    <a:lnTo>
                      <a:pt x="91480" y="90269"/>
                    </a:lnTo>
                    <a:lnTo>
                      <a:pt x="102229" y="96907"/>
                    </a:lnTo>
                    <a:lnTo>
                      <a:pt x="107392" y="106965"/>
                    </a:lnTo>
                    <a:lnTo>
                      <a:pt x="132410" y="108699"/>
                    </a:lnTo>
                    <a:lnTo>
                      <a:pt x="134086" y="108699"/>
                    </a:lnTo>
                    <a:lnTo>
                      <a:pt x="135458" y="107315"/>
                    </a:lnTo>
                    <a:lnTo>
                      <a:pt x="135458" y="94703"/>
                    </a:lnTo>
                    <a:lnTo>
                      <a:pt x="134086" y="93319"/>
                    </a:lnTo>
                    <a:lnTo>
                      <a:pt x="125006" y="93319"/>
                    </a:lnTo>
                    <a:lnTo>
                      <a:pt x="125006" y="88576"/>
                    </a:lnTo>
                    <a:close/>
                  </a:path>
                  <a:path w="135889" h="109220">
                    <a:moveTo>
                      <a:pt x="106174" y="16573"/>
                    </a:moveTo>
                    <a:lnTo>
                      <a:pt x="88188" y="16573"/>
                    </a:lnTo>
                    <a:lnTo>
                      <a:pt x="89103" y="17056"/>
                    </a:lnTo>
                    <a:lnTo>
                      <a:pt x="89749" y="17932"/>
                    </a:lnTo>
                    <a:lnTo>
                      <a:pt x="105943" y="40957"/>
                    </a:lnTo>
                    <a:lnTo>
                      <a:pt x="104508" y="43738"/>
                    </a:lnTo>
                    <a:lnTo>
                      <a:pt x="123985" y="43738"/>
                    </a:lnTo>
                    <a:lnTo>
                      <a:pt x="123532" y="42278"/>
                    </a:lnTo>
                    <a:lnTo>
                      <a:pt x="106174" y="16573"/>
                    </a:lnTo>
                    <a:close/>
                  </a:path>
                </a:pathLst>
              </a:custGeom>
              <a:solidFill>
                <a:srgbClr val="FF5F00"/>
              </a:solidFill>
            </p:spPr>
            <p:txBody>
              <a:bodyPr wrap="square" lIns="0" tIns="0" rIns="0" bIns="0" rtlCol="0"/>
              <a:lstStyle/>
              <a:p>
                <a:endParaRPr sz="1539"/>
              </a:p>
            </p:txBody>
          </p:sp>
          <p:sp>
            <p:nvSpPr>
              <p:cNvPr id="406" name="object 37"/>
              <p:cNvSpPr/>
              <p:nvPr/>
            </p:nvSpPr>
            <p:spPr>
              <a:xfrm>
                <a:off x="4934903" y="3051042"/>
                <a:ext cx="32037" cy="32580"/>
              </a:xfrm>
              <a:custGeom>
                <a:avLst/>
                <a:gdLst/>
                <a:ahLst/>
                <a:cxnLst/>
                <a:rect l="l" t="t" r="r" b="b"/>
                <a:pathLst>
                  <a:path w="37464" h="38100">
                    <a:moveTo>
                      <a:pt x="18900" y="0"/>
                    </a:moveTo>
                    <a:lnTo>
                      <a:pt x="6047" y="5024"/>
                    </a:lnTo>
                    <a:lnTo>
                      <a:pt x="0" y="17318"/>
                    </a:lnTo>
                    <a:lnTo>
                      <a:pt x="4540" y="31109"/>
                    </a:lnTo>
                    <a:lnTo>
                      <a:pt x="15941" y="37742"/>
                    </a:lnTo>
                    <a:lnTo>
                      <a:pt x="30390" y="33628"/>
                    </a:lnTo>
                    <a:lnTo>
                      <a:pt x="33787" y="28486"/>
                    </a:lnTo>
                    <a:lnTo>
                      <a:pt x="13655" y="28486"/>
                    </a:lnTo>
                    <a:lnTo>
                      <a:pt x="9413" y="24218"/>
                    </a:lnTo>
                    <a:lnTo>
                      <a:pt x="9413" y="13766"/>
                    </a:lnTo>
                    <a:lnTo>
                      <a:pt x="13655" y="9512"/>
                    </a:lnTo>
                    <a:lnTo>
                      <a:pt x="34100" y="9512"/>
                    </a:lnTo>
                    <a:lnTo>
                      <a:pt x="33723" y="8006"/>
                    </a:lnTo>
                    <a:lnTo>
                      <a:pt x="23573" y="597"/>
                    </a:lnTo>
                    <a:lnTo>
                      <a:pt x="18900" y="0"/>
                    </a:lnTo>
                    <a:close/>
                  </a:path>
                  <a:path w="37464" h="38100">
                    <a:moveTo>
                      <a:pt x="34100" y="9512"/>
                    </a:moveTo>
                    <a:lnTo>
                      <a:pt x="24145" y="9512"/>
                    </a:lnTo>
                    <a:lnTo>
                      <a:pt x="28387" y="13766"/>
                    </a:lnTo>
                    <a:lnTo>
                      <a:pt x="28387" y="24218"/>
                    </a:lnTo>
                    <a:lnTo>
                      <a:pt x="24145" y="28486"/>
                    </a:lnTo>
                    <a:lnTo>
                      <a:pt x="33787" y="28486"/>
                    </a:lnTo>
                    <a:lnTo>
                      <a:pt x="37459" y="22928"/>
                    </a:lnTo>
                    <a:lnTo>
                      <a:pt x="34100" y="9512"/>
                    </a:lnTo>
                    <a:close/>
                  </a:path>
                </a:pathLst>
              </a:custGeom>
              <a:solidFill>
                <a:srgbClr val="FF5F00"/>
              </a:solidFill>
            </p:spPr>
            <p:txBody>
              <a:bodyPr wrap="square" lIns="0" tIns="0" rIns="0" bIns="0" rtlCol="0"/>
              <a:lstStyle/>
              <a:p>
                <a:endParaRPr sz="1539"/>
              </a:p>
            </p:txBody>
          </p:sp>
          <p:sp>
            <p:nvSpPr>
              <p:cNvPr id="407" name="object 38"/>
              <p:cNvSpPr/>
              <p:nvPr/>
            </p:nvSpPr>
            <p:spPr>
              <a:xfrm>
                <a:off x="4813222" y="3051042"/>
                <a:ext cx="39095" cy="13575"/>
              </a:xfrm>
              <a:custGeom>
                <a:avLst/>
                <a:gdLst/>
                <a:ahLst/>
                <a:cxnLst/>
                <a:rect l="l" t="t" r="r" b="b"/>
                <a:pathLst>
                  <a:path w="45720" h="15875">
                    <a:moveTo>
                      <a:pt x="45554" y="0"/>
                    </a:moveTo>
                    <a:lnTo>
                      <a:pt x="1371" y="0"/>
                    </a:lnTo>
                    <a:lnTo>
                      <a:pt x="0" y="1384"/>
                    </a:lnTo>
                    <a:lnTo>
                      <a:pt x="0" y="13995"/>
                    </a:lnTo>
                    <a:lnTo>
                      <a:pt x="1371" y="15379"/>
                    </a:lnTo>
                    <a:lnTo>
                      <a:pt x="37147" y="15379"/>
                    </a:lnTo>
                    <a:lnTo>
                      <a:pt x="38023" y="9271"/>
                    </a:lnTo>
                    <a:lnTo>
                      <a:pt x="41109" y="3873"/>
                    </a:lnTo>
                    <a:lnTo>
                      <a:pt x="45554" y="0"/>
                    </a:lnTo>
                    <a:close/>
                  </a:path>
                </a:pathLst>
              </a:custGeom>
              <a:solidFill>
                <a:srgbClr val="FF5F00"/>
              </a:solidFill>
            </p:spPr>
            <p:txBody>
              <a:bodyPr wrap="square" lIns="0" tIns="0" rIns="0" bIns="0" rtlCol="0"/>
              <a:lstStyle/>
              <a:p>
                <a:endParaRPr sz="1539"/>
              </a:p>
            </p:txBody>
          </p:sp>
          <p:sp>
            <p:nvSpPr>
              <p:cNvPr id="408" name="object 39"/>
              <p:cNvSpPr/>
              <p:nvPr/>
            </p:nvSpPr>
            <p:spPr>
              <a:xfrm>
                <a:off x="4793264" y="2929690"/>
                <a:ext cx="78734" cy="78734"/>
              </a:xfrm>
              <a:custGeom>
                <a:avLst/>
                <a:gdLst/>
                <a:ahLst/>
                <a:cxnLst/>
                <a:rect l="l" t="t" r="r" b="b"/>
                <a:pathLst>
                  <a:path w="92075" h="92075">
                    <a:moveTo>
                      <a:pt x="47953" y="0"/>
                    </a:moveTo>
                    <a:lnTo>
                      <a:pt x="10136" y="17240"/>
                    </a:lnTo>
                    <a:lnTo>
                      <a:pt x="0" y="42485"/>
                    </a:lnTo>
                    <a:lnTo>
                      <a:pt x="2000" y="57824"/>
                    </a:lnTo>
                    <a:lnTo>
                      <a:pt x="7738" y="70918"/>
                    </a:lnTo>
                    <a:lnTo>
                      <a:pt x="16587" y="81287"/>
                    </a:lnTo>
                    <a:lnTo>
                      <a:pt x="27919" y="88448"/>
                    </a:lnTo>
                    <a:lnTo>
                      <a:pt x="41107" y="91918"/>
                    </a:lnTo>
                    <a:lnTo>
                      <a:pt x="56822" y="90029"/>
                    </a:lnTo>
                    <a:lnTo>
                      <a:pt x="70151" y="84484"/>
                    </a:lnTo>
                    <a:lnTo>
                      <a:pt x="74774" y="80709"/>
                    </a:lnTo>
                    <a:lnTo>
                      <a:pt x="54085" y="80709"/>
                    </a:lnTo>
                    <a:lnTo>
                      <a:pt x="37325" y="78980"/>
                    </a:lnTo>
                    <a:lnTo>
                      <a:pt x="24361" y="73093"/>
                    </a:lnTo>
                    <a:lnTo>
                      <a:pt x="15467" y="63920"/>
                    </a:lnTo>
                    <a:lnTo>
                      <a:pt x="10915" y="52335"/>
                    </a:lnTo>
                    <a:lnTo>
                      <a:pt x="10353" y="46058"/>
                    </a:lnTo>
                    <a:lnTo>
                      <a:pt x="13200" y="32084"/>
                    </a:lnTo>
                    <a:lnTo>
                      <a:pt x="20955" y="20708"/>
                    </a:lnTo>
                    <a:lnTo>
                      <a:pt x="32441" y="13106"/>
                    </a:lnTo>
                    <a:lnTo>
                      <a:pt x="77537" y="13106"/>
                    </a:lnTo>
                    <a:lnTo>
                      <a:pt x="74092" y="9520"/>
                    </a:lnTo>
                    <a:lnTo>
                      <a:pt x="61970" y="2809"/>
                    </a:lnTo>
                    <a:lnTo>
                      <a:pt x="47953" y="0"/>
                    </a:lnTo>
                    <a:close/>
                  </a:path>
                  <a:path w="92075" h="92075">
                    <a:moveTo>
                      <a:pt x="77537" y="13106"/>
                    </a:moveTo>
                    <a:lnTo>
                      <a:pt x="32441" y="13106"/>
                    </a:lnTo>
                    <a:lnTo>
                      <a:pt x="50606" y="13673"/>
                    </a:lnTo>
                    <a:lnTo>
                      <a:pt x="64535" y="18123"/>
                    </a:lnTo>
                    <a:lnTo>
                      <a:pt x="74295" y="25700"/>
                    </a:lnTo>
                    <a:lnTo>
                      <a:pt x="79951" y="35647"/>
                    </a:lnTo>
                    <a:lnTo>
                      <a:pt x="78714" y="53034"/>
                    </a:lnTo>
                    <a:lnTo>
                      <a:pt x="73443" y="66411"/>
                    </a:lnTo>
                    <a:lnTo>
                      <a:pt x="64960" y="75671"/>
                    </a:lnTo>
                    <a:lnTo>
                      <a:pt x="54085" y="80709"/>
                    </a:lnTo>
                    <a:lnTo>
                      <a:pt x="74774" y="80709"/>
                    </a:lnTo>
                    <a:lnTo>
                      <a:pt x="80681" y="75886"/>
                    </a:lnTo>
                    <a:lnTo>
                      <a:pt x="88002" y="64842"/>
                    </a:lnTo>
                    <a:lnTo>
                      <a:pt x="91702" y="51955"/>
                    </a:lnTo>
                    <a:lnTo>
                      <a:pt x="92078" y="46058"/>
                    </a:lnTo>
                    <a:lnTo>
                      <a:pt x="89846" y="31846"/>
                    </a:lnTo>
                    <a:lnTo>
                      <a:pt x="83617" y="19433"/>
                    </a:lnTo>
                    <a:lnTo>
                      <a:pt x="77537" y="13106"/>
                    </a:lnTo>
                    <a:close/>
                  </a:path>
                </a:pathLst>
              </a:custGeom>
              <a:solidFill>
                <a:srgbClr val="FF5F00"/>
              </a:solidFill>
            </p:spPr>
            <p:txBody>
              <a:bodyPr wrap="square" lIns="0" tIns="0" rIns="0" bIns="0" rtlCol="0"/>
              <a:lstStyle/>
              <a:p>
                <a:endParaRPr sz="1539"/>
              </a:p>
            </p:txBody>
          </p:sp>
          <p:sp>
            <p:nvSpPr>
              <p:cNvPr id="409" name="object 40"/>
              <p:cNvSpPr/>
              <p:nvPr/>
            </p:nvSpPr>
            <p:spPr>
              <a:xfrm>
                <a:off x="6812888" y="2872981"/>
                <a:ext cx="272582" cy="272582"/>
              </a:xfrm>
              <a:custGeom>
                <a:avLst/>
                <a:gdLst/>
                <a:ahLst/>
                <a:cxnLst/>
                <a:rect l="l" t="t" r="r" b="b"/>
                <a:pathLst>
                  <a:path w="318770" h="318770">
                    <a:moveTo>
                      <a:pt x="159120" y="0"/>
                    </a:moveTo>
                    <a:lnTo>
                      <a:pt x="116175" y="6349"/>
                    </a:lnTo>
                    <a:lnTo>
                      <a:pt x="77667" y="22859"/>
                    </a:lnTo>
                    <a:lnTo>
                      <a:pt x="45178" y="48259"/>
                    </a:lnTo>
                    <a:lnTo>
                      <a:pt x="20291" y="81279"/>
                    </a:lnTo>
                    <a:lnTo>
                      <a:pt x="4587" y="120649"/>
                    </a:lnTo>
                    <a:lnTo>
                      <a:pt x="0" y="148589"/>
                    </a:lnTo>
                    <a:lnTo>
                      <a:pt x="562" y="165099"/>
                    </a:lnTo>
                    <a:lnTo>
                      <a:pt x="9337" y="209549"/>
                    </a:lnTo>
                    <a:lnTo>
                      <a:pt x="27634" y="247649"/>
                    </a:lnTo>
                    <a:lnTo>
                      <a:pt x="54025" y="279399"/>
                    </a:lnTo>
                    <a:lnTo>
                      <a:pt x="64373" y="287019"/>
                    </a:lnTo>
                    <a:lnTo>
                      <a:pt x="75409" y="295909"/>
                    </a:lnTo>
                    <a:lnTo>
                      <a:pt x="112115" y="312419"/>
                    </a:lnTo>
                    <a:lnTo>
                      <a:pt x="139054" y="318769"/>
                    </a:lnTo>
                    <a:lnTo>
                      <a:pt x="168482" y="318769"/>
                    </a:lnTo>
                    <a:lnTo>
                      <a:pt x="183395" y="317499"/>
                    </a:lnTo>
                    <a:lnTo>
                      <a:pt x="197794" y="313689"/>
                    </a:lnTo>
                    <a:lnTo>
                      <a:pt x="211630" y="309879"/>
                    </a:lnTo>
                    <a:lnTo>
                      <a:pt x="221547" y="306069"/>
                    </a:lnTo>
                    <a:lnTo>
                      <a:pt x="152783" y="306069"/>
                    </a:lnTo>
                    <a:lnTo>
                      <a:pt x="122971" y="300989"/>
                    </a:lnTo>
                    <a:lnTo>
                      <a:pt x="83403" y="284479"/>
                    </a:lnTo>
                    <a:lnTo>
                      <a:pt x="51246" y="259079"/>
                    </a:lnTo>
                    <a:lnTo>
                      <a:pt x="27889" y="224789"/>
                    </a:lnTo>
                    <a:lnTo>
                      <a:pt x="14716" y="186689"/>
                    </a:lnTo>
                    <a:lnTo>
                      <a:pt x="12828" y="172719"/>
                    </a:lnTo>
                    <a:lnTo>
                      <a:pt x="13400" y="156209"/>
                    </a:lnTo>
                    <a:lnTo>
                      <a:pt x="22670" y="111759"/>
                    </a:lnTo>
                    <a:lnTo>
                      <a:pt x="41978" y="74929"/>
                    </a:lnTo>
                    <a:lnTo>
                      <a:pt x="69663" y="44449"/>
                    </a:lnTo>
                    <a:lnTo>
                      <a:pt x="104067" y="24129"/>
                    </a:lnTo>
                    <a:lnTo>
                      <a:pt x="143531" y="13969"/>
                    </a:lnTo>
                    <a:lnTo>
                      <a:pt x="157523" y="12699"/>
                    </a:lnTo>
                    <a:lnTo>
                      <a:pt x="219698" y="12699"/>
                    </a:lnTo>
                    <a:lnTo>
                      <a:pt x="213252" y="10159"/>
                    </a:lnTo>
                    <a:lnTo>
                      <a:pt x="185919" y="2539"/>
                    </a:lnTo>
                    <a:lnTo>
                      <a:pt x="171592" y="1269"/>
                    </a:lnTo>
                    <a:lnTo>
                      <a:pt x="159120" y="0"/>
                    </a:lnTo>
                    <a:close/>
                  </a:path>
                  <a:path w="318770" h="318770">
                    <a:moveTo>
                      <a:pt x="219698" y="12699"/>
                    </a:moveTo>
                    <a:lnTo>
                      <a:pt x="159120" y="12699"/>
                    </a:lnTo>
                    <a:lnTo>
                      <a:pt x="173794" y="13969"/>
                    </a:lnTo>
                    <a:lnTo>
                      <a:pt x="201846" y="19049"/>
                    </a:lnTo>
                    <a:lnTo>
                      <a:pt x="239644" y="36829"/>
                    </a:lnTo>
                    <a:lnTo>
                      <a:pt x="270633" y="64769"/>
                    </a:lnTo>
                    <a:lnTo>
                      <a:pt x="292931" y="99059"/>
                    </a:lnTo>
                    <a:lnTo>
                      <a:pt x="304657" y="139699"/>
                    </a:lnTo>
                    <a:lnTo>
                      <a:pt x="305891" y="154939"/>
                    </a:lnTo>
                    <a:lnTo>
                      <a:pt x="305205" y="170179"/>
                    </a:lnTo>
                    <a:lnTo>
                      <a:pt x="295242" y="213359"/>
                    </a:lnTo>
                    <a:lnTo>
                      <a:pt x="274811" y="248919"/>
                    </a:lnTo>
                    <a:lnTo>
                      <a:pt x="245698" y="278129"/>
                    </a:lnTo>
                    <a:lnTo>
                      <a:pt x="209687" y="298449"/>
                    </a:lnTo>
                    <a:lnTo>
                      <a:pt x="168565" y="306069"/>
                    </a:lnTo>
                    <a:lnTo>
                      <a:pt x="221547" y="306069"/>
                    </a:lnTo>
                    <a:lnTo>
                      <a:pt x="260356" y="281939"/>
                    </a:lnTo>
                    <a:lnTo>
                      <a:pt x="288575" y="252729"/>
                    </a:lnTo>
                    <a:lnTo>
                      <a:pt x="308180" y="217169"/>
                    </a:lnTo>
                    <a:lnTo>
                      <a:pt x="317843" y="176529"/>
                    </a:lnTo>
                    <a:lnTo>
                      <a:pt x="318625" y="161289"/>
                    </a:lnTo>
                    <a:lnTo>
                      <a:pt x="317963" y="146049"/>
                    </a:lnTo>
                    <a:lnTo>
                      <a:pt x="308487" y="104139"/>
                    </a:lnTo>
                    <a:lnTo>
                      <a:pt x="288986" y="67309"/>
                    </a:lnTo>
                    <a:lnTo>
                      <a:pt x="261018" y="36829"/>
                    </a:lnTo>
                    <a:lnTo>
                      <a:pt x="226143" y="15239"/>
                    </a:lnTo>
                    <a:lnTo>
                      <a:pt x="219698" y="12699"/>
                    </a:lnTo>
                    <a:close/>
                  </a:path>
                  <a:path w="318770" h="318770">
                    <a:moveTo>
                      <a:pt x="262968" y="152399"/>
                    </a:moveTo>
                    <a:lnTo>
                      <a:pt x="207787" y="195579"/>
                    </a:lnTo>
                    <a:lnTo>
                      <a:pt x="56860" y="195579"/>
                    </a:lnTo>
                    <a:lnTo>
                      <a:pt x="54028" y="199389"/>
                    </a:lnTo>
                    <a:lnTo>
                      <a:pt x="54028" y="251459"/>
                    </a:lnTo>
                    <a:lnTo>
                      <a:pt x="56860" y="253999"/>
                    </a:lnTo>
                    <a:lnTo>
                      <a:pt x="260149" y="253999"/>
                    </a:lnTo>
                    <a:lnTo>
                      <a:pt x="262994" y="251459"/>
                    </a:lnTo>
                    <a:lnTo>
                      <a:pt x="262983" y="231139"/>
                    </a:lnTo>
                    <a:lnTo>
                      <a:pt x="67706" y="231139"/>
                    </a:lnTo>
                    <a:lnTo>
                      <a:pt x="67706" y="214629"/>
                    </a:lnTo>
                    <a:lnTo>
                      <a:pt x="262975" y="214629"/>
                    </a:lnTo>
                    <a:lnTo>
                      <a:pt x="262968" y="152399"/>
                    </a:lnTo>
                    <a:close/>
                  </a:path>
                  <a:path w="318770" h="318770">
                    <a:moveTo>
                      <a:pt x="116753" y="214629"/>
                    </a:moveTo>
                    <a:lnTo>
                      <a:pt x="102161" y="214629"/>
                    </a:lnTo>
                    <a:lnTo>
                      <a:pt x="102161" y="231139"/>
                    </a:lnTo>
                    <a:lnTo>
                      <a:pt x="116753" y="231139"/>
                    </a:lnTo>
                    <a:lnTo>
                      <a:pt x="116753" y="214629"/>
                    </a:lnTo>
                    <a:close/>
                  </a:path>
                  <a:path w="318770" h="318770">
                    <a:moveTo>
                      <a:pt x="165813" y="214629"/>
                    </a:moveTo>
                    <a:lnTo>
                      <a:pt x="151221" y="214629"/>
                    </a:lnTo>
                    <a:lnTo>
                      <a:pt x="151221" y="231139"/>
                    </a:lnTo>
                    <a:lnTo>
                      <a:pt x="165813" y="231139"/>
                    </a:lnTo>
                    <a:lnTo>
                      <a:pt x="165813" y="214629"/>
                    </a:lnTo>
                    <a:close/>
                  </a:path>
                  <a:path w="318770" h="318770">
                    <a:moveTo>
                      <a:pt x="214873" y="214629"/>
                    </a:moveTo>
                    <a:lnTo>
                      <a:pt x="200281" y="214629"/>
                    </a:lnTo>
                    <a:lnTo>
                      <a:pt x="200281" y="231139"/>
                    </a:lnTo>
                    <a:lnTo>
                      <a:pt x="214873" y="231139"/>
                    </a:lnTo>
                    <a:lnTo>
                      <a:pt x="214873" y="214629"/>
                    </a:lnTo>
                    <a:close/>
                  </a:path>
                  <a:path w="318770" h="318770">
                    <a:moveTo>
                      <a:pt x="262975" y="214629"/>
                    </a:moveTo>
                    <a:lnTo>
                      <a:pt x="249328" y="214629"/>
                    </a:lnTo>
                    <a:lnTo>
                      <a:pt x="249328" y="231139"/>
                    </a:lnTo>
                    <a:lnTo>
                      <a:pt x="262983" y="231139"/>
                    </a:lnTo>
                    <a:lnTo>
                      <a:pt x="262975" y="214629"/>
                    </a:lnTo>
                    <a:close/>
                  </a:path>
                  <a:path w="318770" h="318770">
                    <a:moveTo>
                      <a:pt x="92941" y="96519"/>
                    </a:moveTo>
                    <a:lnTo>
                      <a:pt x="78666" y="96519"/>
                    </a:lnTo>
                    <a:lnTo>
                      <a:pt x="75948" y="97789"/>
                    </a:lnTo>
                    <a:lnTo>
                      <a:pt x="65255" y="195579"/>
                    </a:lnTo>
                    <a:lnTo>
                      <a:pt x="106365" y="195579"/>
                    </a:lnTo>
                    <a:lnTo>
                      <a:pt x="95658" y="97789"/>
                    </a:lnTo>
                    <a:lnTo>
                      <a:pt x="92941" y="96519"/>
                    </a:lnTo>
                    <a:close/>
                  </a:path>
                  <a:path w="318770" h="318770">
                    <a:moveTo>
                      <a:pt x="139893" y="134619"/>
                    </a:moveTo>
                    <a:lnTo>
                      <a:pt x="125478" y="134619"/>
                    </a:lnTo>
                    <a:lnTo>
                      <a:pt x="122735" y="137159"/>
                    </a:lnTo>
                    <a:lnTo>
                      <a:pt x="117934" y="195579"/>
                    </a:lnTo>
                    <a:lnTo>
                      <a:pt x="130660" y="195579"/>
                    </a:lnTo>
                    <a:lnTo>
                      <a:pt x="146446" y="184149"/>
                    </a:lnTo>
                    <a:lnTo>
                      <a:pt x="142636" y="137159"/>
                    </a:lnTo>
                    <a:lnTo>
                      <a:pt x="139893" y="134619"/>
                    </a:lnTo>
                    <a:close/>
                  </a:path>
                  <a:path w="318770" h="318770">
                    <a:moveTo>
                      <a:pt x="207787" y="152399"/>
                    </a:moveTo>
                    <a:lnTo>
                      <a:pt x="151373" y="195579"/>
                    </a:lnTo>
                    <a:lnTo>
                      <a:pt x="207787" y="195579"/>
                    </a:lnTo>
                    <a:lnTo>
                      <a:pt x="207787" y="152399"/>
                    </a:lnTo>
                    <a:close/>
                  </a:path>
                  <a:path w="318770" h="318770">
                    <a:moveTo>
                      <a:pt x="215788" y="31749"/>
                    </a:moveTo>
                    <a:lnTo>
                      <a:pt x="205140" y="31749"/>
                    </a:lnTo>
                    <a:lnTo>
                      <a:pt x="193334" y="36829"/>
                    </a:lnTo>
                    <a:lnTo>
                      <a:pt x="182748" y="44449"/>
                    </a:lnTo>
                    <a:lnTo>
                      <a:pt x="173541" y="54609"/>
                    </a:lnTo>
                    <a:lnTo>
                      <a:pt x="165873" y="66039"/>
                    </a:lnTo>
                    <a:lnTo>
                      <a:pt x="153045" y="71119"/>
                    </a:lnTo>
                    <a:lnTo>
                      <a:pt x="142155" y="80009"/>
                    </a:lnTo>
                    <a:lnTo>
                      <a:pt x="133727" y="90169"/>
                    </a:lnTo>
                    <a:lnTo>
                      <a:pt x="128285" y="102869"/>
                    </a:lnTo>
                    <a:lnTo>
                      <a:pt x="126354" y="116839"/>
                    </a:lnTo>
                    <a:lnTo>
                      <a:pt x="126354" y="120649"/>
                    </a:lnTo>
                    <a:lnTo>
                      <a:pt x="129186" y="123189"/>
                    </a:lnTo>
                    <a:lnTo>
                      <a:pt x="136171" y="123189"/>
                    </a:lnTo>
                    <a:lnTo>
                      <a:pt x="139016" y="120649"/>
                    </a:lnTo>
                    <a:lnTo>
                      <a:pt x="139016" y="116839"/>
                    </a:lnTo>
                    <a:lnTo>
                      <a:pt x="139544" y="110489"/>
                    </a:lnTo>
                    <a:lnTo>
                      <a:pt x="144226" y="97789"/>
                    </a:lnTo>
                    <a:lnTo>
                      <a:pt x="152981" y="87629"/>
                    </a:lnTo>
                    <a:lnTo>
                      <a:pt x="164868" y="80009"/>
                    </a:lnTo>
                    <a:lnTo>
                      <a:pt x="178945" y="77469"/>
                    </a:lnTo>
                    <a:lnTo>
                      <a:pt x="182692" y="77469"/>
                    </a:lnTo>
                    <a:lnTo>
                      <a:pt x="185524" y="74929"/>
                    </a:lnTo>
                    <a:lnTo>
                      <a:pt x="189094" y="57149"/>
                    </a:lnTo>
                    <a:lnTo>
                      <a:pt x="198718" y="48259"/>
                    </a:lnTo>
                    <a:lnTo>
                      <a:pt x="212295" y="44449"/>
                    </a:lnTo>
                    <a:lnTo>
                      <a:pt x="215788" y="44449"/>
                    </a:lnTo>
                    <a:lnTo>
                      <a:pt x="218620" y="41909"/>
                    </a:lnTo>
                    <a:lnTo>
                      <a:pt x="218620" y="34289"/>
                    </a:lnTo>
                    <a:lnTo>
                      <a:pt x="215788" y="31749"/>
                    </a:lnTo>
                    <a:close/>
                  </a:path>
                  <a:path w="318770" h="318770">
                    <a:moveTo>
                      <a:pt x="215788" y="52069"/>
                    </a:moveTo>
                    <a:lnTo>
                      <a:pt x="208790" y="52069"/>
                    </a:lnTo>
                    <a:lnTo>
                      <a:pt x="205958" y="55879"/>
                    </a:lnTo>
                    <a:lnTo>
                      <a:pt x="205958" y="58419"/>
                    </a:lnTo>
                    <a:lnTo>
                      <a:pt x="202944" y="72389"/>
                    </a:lnTo>
                    <a:lnTo>
                      <a:pt x="194793" y="83819"/>
                    </a:lnTo>
                    <a:lnTo>
                      <a:pt x="182841" y="91439"/>
                    </a:lnTo>
                    <a:lnTo>
                      <a:pt x="168937" y="92709"/>
                    </a:lnTo>
                    <a:lnTo>
                      <a:pt x="166105" y="95249"/>
                    </a:lnTo>
                    <a:lnTo>
                      <a:pt x="166105" y="105409"/>
                    </a:lnTo>
                    <a:lnTo>
                      <a:pt x="160632" y="110489"/>
                    </a:lnTo>
                    <a:lnTo>
                      <a:pt x="150408" y="110489"/>
                    </a:lnTo>
                    <a:lnTo>
                      <a:pt x="147576" y="114299"/>
                    </a:lnTo>
                    <a:lnTo>
                      <a:pt x="147576" y="120649"/>
                    </a:lnTo>
                    <a:lnTo>
                      <a:pt x="150408" y="123189"/>
                    </a:lnTo>
                    <a:lnTo>
                      <a:pt x="153913" y="123189"/>
                    </a:lnTo>
                    <a:lnTo>
                      <a:pt x="167047" y="119379"/>
                    </a:lnTo>
                    <a:lnTo>
                      <a:pt x="176009" y="110489"/>
                    </a:lnTo>
                    <a:lnTo>
                      <a:pt x="189385" y="104139"/>
                    </a:lnTo>
                    <a:lnTo>
                      <a:pt x="215787" y="74929"/>
                    </a:lnTo>
                    <a:lnTo>
                      <a:pt x="218620" y="55879"/>
                    </a:lnTo>
                    <a:lnTo>
                      <a:pt x="215788" y="52069"/>
                    </a:lnTo>
                    <a:close/>
                  </a:path>
                  <a:path w="318770" h="318770">
                    <a:moveTo>
                      <a:pt x="129847" y="31749"/>
                    </a:moveTo>
                    <a:lnTo>
                      <a:pt x="126354" y="31749"/>
                    </a:lnTo>
                    <a:lnTo>
                      <a:pt x="112141" y="34289"/>
                    </a:lnTo>
                    <a:lnTo>
                      <a:pt x="82708" y="60959"/>
                    </a:lnTo>
                    <a:lnTo>
                      <a:pt x="79466" y="82549"/>
                    </a:lnTo>
                    <a:lnTo>
                      <a:pt x="82298" y="85089"/>
                    </a:lnTo>
                    <a:lnTo>
                      <a:pt x="89296" y="85089"/>
                    </a:lnTo>
                    <a:lnTo>
                      <a:pt x="92128" y="82549"/>
                    </a:lnTo>
                    <a:lnTo>
                      <a:pt x="92128" y="78739"/>
                    </a:lnTo>
                    <a:lnTo>
                      <a:pt x="95086" y="64769"/>
                    </a:lnTo>
                    <a:lnTo>
                      <a:pt x="103105" y="53339"/>
                    </a:lnTo>
                    <a:lnTo>
                      <a:pt x="114902" y="45719"/>
                    </a:lnTo>
                    <a:lnTo>
                      <a:pt x="129847" y="44449"/>
                    </a:lnTo>
                    <a:lnTo>
                      <a:pt x="132679" y="41909"/>
                    </a:lnTo>
                    <a:lnTo>
                      <a:pt x="132679" y="34289"/>
                    </a:lnTo>
                    <a:lnTo>
                      <a:pt x="129847" y="31749"/>
                    </a:lnTo>
                    <a:close/>
                  </a:path>
                  <a:path w="318770" h="318770">
                    <a:moveTo>
                      <a:pt x="151335" y="31749"/>
                    </a:moveTo>
                    <a:lnTo>
                      <a:pt x="144338" y="31749"/>
                    </a:lnTo>
                    <a:lnTo>
                      <a:pt x="141518" y="34289"/>
                    </a:lnTo>
                    <a:lnTo>
                      <a:pt x="141518" y="43179"/>
                    </a:lnTo>
                    <a:lnTo>
                      <a:pt x="139410" y="48259"/>
                    </a:lnTo>
                    <a:lnTo>
                      <a:pt x="131777" y="55879"/>
                    </a:lnTo>
                    <a:lnTo>
                      <a:pt x="126710" y="58419"/>
                    </a:lnTo>
                    <a:lnTo>
                      <a:pt x="117807" y="58419"/>
                    </a:lnTo>
                    <a:lnTo>
                      <a:pt x="114975" y="60959"/>
                    </a:lnTo>
                    <a:lnTo>
                      <a:pt x="114975" y="68579"/>
                    </a:lnTo>
                    <a:lnTo>
                      <a:pt x="117807" y="71119"/>
                    </a:lnTo>
                    <a:lnTo>
                      <a:pt x="130101" y="71119"/>
                    </a:lnTo>
                    <a:lnTo>
                      <a:pt x="138343" y="67309"/>
                    </a:lnTo>
                    <a:lnTo>
                      <a:pt x="150751" y="54609"/>
                    </a:lnTo>
                    <a:lnTo>
                      <a:pt x="154180" y="46989"/>
                    </a:lnTo>
                    <a:lnTo>
                      <a:pt x="154180" y="34289"/>
                    </a:lnTo>
                    <a:lnTo>
                      <a:pt x="151335" y="31749"/>
                    </a:lnTo>
                    <a:close/>
                  </a:path>
                </a:pathLst>
              </a:custGeom>
              <a:solidFill>
                <a:srgbClr val="FF5F00"/>
              </a:solidFill>
            </p:spPr>
            <p:txBody>
              <a:bodyPr wrap="square" lIns="0" tIns="0" rIns="0" bIns="0" rtlCol="0"/>
              <a:lstStyle/>
              <a:p>
                <a:endParaRPr sz="1539"/>
              </a:p>
            </p:txBody>
          </p:sp>
          <p:sp>
            <p:nvSpPr>
              <p:cNvPr id="410" name="object 41"/>
              <p:cNvSpPr/>
              <p:nvPr/>
            </p:nvSpPr>
            <p:spPr>
              <a:xfrm>
                <a:off x="8356328" y="2872849"/>
                <a:ext cx="272582" cy="273125"/>
              </a:xfrm>
              <a:custGeom>
                <a:avLst/>
                <a:gdLst/>
                <a:ahLst/>
                <a:cxnLst/>
                <a:rect l="l" t="t" r="r" b="b"/>
                <a:pathLst>
                  <a:path w="318770" h="319404">
                    <a:moveTo>
                      <a:pt x="159120" y="0"/>
                    </a:moveTo>
                    <a:lnTo>
                      <a:pt x="116175" y="5848"/>
                    </a:lnTo>
                    <a:lnTo>
                      <a:pt x="77667" y="22337"/>
                    </a:lnTo>
                    <a:lnTo>
                      <a:pt x="45178" y="47885"/>
                    </a:lnTo>
                    <a:lnTo>
                      <a:pt x="20291" y="80909"/>
                    </a:lnTo>
                    <a:lnTo>
                      <a:pt x="4587" y="119827"/>
                    </a:lnTo>
                    <a:lnTo>
                      <a:pt x="0" y="148265"/>
                    </a:lnTo>
                    <a:lnTo>
                      <a:pt x="562" y="164190"/>
                    </a:lnTo>
                    <a:lnTo>
                      <a:pt x="9337" y="208587"/>
                    </a:lnTo>
                    <a:lnTo>
                      <a:pt x="27634" y="247037"/>
                    </a:lnTo>
                    <a:lnTo>
                      <a:pt x="54025" y="278413"/>
                    </a:lnTo>
                    <a:lnTo>
                      <a:pt x="87080" y="301588"/>
                    </a:lnTo>
                    <a:lnTo>
                      <a:pt x="125373" y="315433"/>
                    </a:lnTo>
                    <a:lnTo>
                      <a:pt x="153105" y="318925"/>
                    </a:lnTo>
                    <a:lnTo>
                      <a:pt x="168482" y="318298"/>
                    </a:lnTo>
                    <a:lnTo>
                      <a:pt x="183395" y="316417"/>
                    </a:lnTo>
                    <a:lnTo>
                      <a:pt x="197794" y="313338"/>
                    </a:lnTo>
                    <a:lnTo>
                      <a:pt x="211630" y="309117"/>
                    </a:lnTo>
                    <a:lnTo>
                      <a:pt x="219209" y="306074"/>
                    </a:lnTo>
                    <a:lnTo>
                      <a:pt x="168565" y="306074"/>
                    </a:lnTo>
                    <a:lnTo>
                      <a:pt x="152783" y="305443"/>
                    </a:lnTo>
                    <a:lnTo>
                      <a:pt x="109044" y="295846"/>
                    </a:lnTo>
                    <a:lnTo>
                      <a:pt x="71792" y="276027"/>
                    </a:lnTo>
                    <a:lnTo>
                      <a:pt x="42415" y="247697"/>
                    </a:lnTo>
                    <a:lnTo>
                      <a:pt x="22298" y="212571"/>
                    </a:lnTo>
                    <a:lnTo>
                      <a:pt x="12828" y="172363"/>
                    </a:lnTo>
                    <a:lnTo>
                      <a:pt x="13400" y="156208"/>
                    </a:lnTo>
                    <a:lnTo>
                      <a:pt x="22670" y="111635"/>
                    </a:lnTo>
                    <a:lnTo>
                      <a:pt x="41977" y="73850"/>
                    </a:lnTo>
                    <a:lnTo>
                      <a:pt x="69662" y="44080"/>
                    </a:lnTo>
                    <a:lnTo>
                      <a:pt x="104066" y="23550"/>
                    </a:lnTo>
                    <a:lnTo>
                      <a:pt x="143529" y="13487"/>
                    </a:lnTo>
                    <a:lnTo>
                      <a:pt x="221072" y="12661"/>
                    </a:lnTo>
                    <a:lnTo>
                      <a:pt x="213252" y="9435"/>
                    </a:lnTo>
                    <a:lnTo>
                      <a:pt x="199825" y="5247"/>
                    </a:lnTo>
                    <a:lnTo>
                      <a:pt x="185919" y="2243"/>
                    </a:lnTo>
                    <a:lnTo>
                      <a:pt x="171592" y="480"/>
                    </a:lnTo>
                    <a:lnTo>
                      <a:pt x="159120" y="0"/>
                    </a:lnTo>
                    <a:close/>
                  </a:path>
                  <a:path w="318770" h="319404">
                    <a:moveTo>
                      <a:pt x="221072" y="12661"/>
                    </a:moveTo>
                    <a:lnTo>
                      <a:pt x="159120" y="12661"/>
                    </a:lnTo>
                    <a:lnTo>
                      <a:pt x="173794" y="13389"/>
                    </a:lnTo>
                    <a:lnTo>
                      <a:pt x="188059" y="15524"/>
                    </a:lnTo>
                    <a:lnTo>
                      <a:pt x="227709" y="29684"/>
                    </a:lnTo>
                    <a:lnTo>
                      <a:pt x="261176" y="54010"/>
                    </a:lnTo>
                    <a:lnTo>
                      <a:pt x="286581" y="86623"/>
                    </a:lnTo>
                    <a:lnTo>
                      <a:pt x="302039" y="125643"/>
                    </a:lnTo>
                    <a:lnTo>
                      <a:pt x="305891" y="154287"/>
                    </a:lnTo>
                    <a:lnTo>
                      <a:pt x="305205" y="169589"/>
                    </a:lnTo>
                    <a:lnTo>
                      <a:pt x="295242" y="212262"/>
                    </a:lnTo>
                    <a:lnTo>
                      <a:pt x="274811" y="248844"/>
                    </a:lnTo>
                    <a:lnTo>
                      <a:pt x="245698" y="277739"/>
                    </a:lnTo>
                    <a:lnTo>
                      <a:pt x="209687" y="297348"/>
                    </a:lnTo>
                    <a:lnTo>
                      <a:pt x="168565" y="306074"/>
                    </a:lnTo>
                    <a:lnTo>
                      <a:pt x="219209" y="306074"/>
                    </a:lnTo>
                    <a:lnTo>
                      <a:pt x="260356" y="281911"/>
                    </a:lnTo>
                    <a:lnTo>
                      <a:pt x="288575" y="252226"/>
                    </a:lnTo>
                    <a:lnTo>
                      <a:pt x="308180" y="216248"/>
                    </a:lnTo>
                    <a:lnTo>
                      <a:pt x="317843" y="175476"/>
                    </a:lnTo>
                    <a:lnTo>
                      <a:pt x="318567" y="159766"/>
                    </a:lnTo>
                    <a:lnTo>
                      <a:pt x="317963" y="146192"/>
                    </a:lnTo>
                    <a:lnTo>
                      <a:pt x="308487" y="104153"/>
                    </a:lnTo>
                    <a:lnTo>
                      <a:pt x="288986" y="67223"/>
                    </a:lnTo>
                    <a:lnTo>
                      <a:pt x="261018" y="36918"/>
                    </a:lnTo>
                    <a:lnTo>
                      <a:pt x="226143" y="14753"/>
                    </a:lnTo>
                    <a:lnTo>
                      <a:pt x="221072" y="12661"/>
                    </a:lnTo>
                    <a:close/>
                  </a:path>
                  <a:path w="318770" h="319404">
                    <a:moveTo>
                      <a:pt x="138330" y="42189"/>
                    </a:moveTo>
                    <a:lnTo>
                      <a:pt x="128502" y="50717"/>
                    </a:lnTo>
                    <a:lnTo>
                      <a:pt x="122532" y="62411"/>
                    </a:lnTo>
                    <a:lnTo>
                      <a:pt x="123696" y="79296"/>
                    </a:lnTo>
                    <a:lnTo>
                      <a:pt x="128655" y="91786"/>
                    </a:lnTo>
                    <a:lnTo>
                      <a:pt x="136621" y="100194"/>
                    </a:lnTo>
                    <a:lnTo>
                      <a:pt x="145404" y="232841"/>
                    </a:lnTo>
                    <a:lnTo>
                      <a:pt x="145582" y="233578"/>
                    </a:lnTo>
                    <a:lnTo>
                      <a:pt x="137937" y="237261"/>
                    </a:lnTo>
                    <a:lnTo>
                      <a:pt x="132646" y="244983"/>
                    </a:lnTo>
                    <a:lnTo>
                      <a:pt x="132628" y="260350"/>
                    </a:lnTo>
                    <a:lnTo>
                      <a:pt x="135168" y="266052"/>
                    </a:lnTo>
                    <a:lnTo>
                      <a:pt x="143423" y="274294"/>
                    </a:lnTo>
                    <a:lnTo>
                      <a:pt x="149113" y="276847"/>
                    </a:lnTo>
                    <a:lnTo>
                      <a:pt x="155425" y="276847"/>
                    </a:lnTo>
                    <a:lnTo>
                      <a:pt x="168710" y="272572"/>
                    </a:lnTo>
                    <a:lnTo>
                      <a:pt x="175013" y="264185"/>
                    </a:lnTo>
                    <a:lnTo>
                      <a:pt x="152707" y="264185"/>
                    </a:lnTo>
                    <a:lnTo>
                      <a:pt x="150167" y="263131"/>
                    </a:lnTo>
                    <a:lnTo>
                      <a:pt x="146344" y="259321"/>
                    </a:lnTo>
                    <a:lnTo>
                      <a:pt x="145290" y="256768"/>
                    </a:lnTo>
                    <a:lnTo>
                      <a:pt x="145290" y="251358"/>
                    </a:lnTo>
                    <a:lnTo>
                      <a:pt x="146344" y="248805"/>
                    </a:lnTo>
                    <a:lnTo>
                      <a:pt x="150167" y="244983"/>
                    </a:lnTo>
                    <a:lnTo>
                      <a:pt x="152707" y="243928"/>
                    </a:lnTo>
                    <a:lnTo>
                      <a:pt x="176491" y="243928"/>
                    </a:lnTo>
                    <a:lnTo>
                      <a:pt x="175656" y="242062"/>
                    </a:lnTo>
                    <a:lnTo>
                      <a:pt x="169725" y="236143"/>
                    </a:lnTo>
                    <a:lnTo>
                      <a:pt x="167579" y="234708"/>
                    </a:lnTo>
                    <a:lnTo>
                      <a:pt x="165254" y="233578"/>
                    </a:lnTo>
                    <a:lnTo>
                      <a:pt x="165405" y="232956"/>
                    </a:lnTo>
                    <a:lnTo>
                      <a:pt x="165547" y="104406"/>
                    </a:lnTo>
                    <a:lnTo>
                      <a:pt x="177319" y="97999"/>
                    </a:lnTo>
                    <a:lnTo>
                      <a:pt x="185683" y="87644"/>
                    </a:lnTo>
                    <a:lnTo>
                      <a:pt x="189479" y="74508"/>
                    </a:lnTo>
                    <a:lnTo>
                      <a:pt x="189048" y="71755"/>
                    </a:lnTo>
                    <a:lnTo>
                      <a:pt x="138330" y="71755"/>
                    </a:lnTo>
                    <a:lnTo>
                      <a:pt x="138330" y="42189"/>
                    </a:lnTo>
                    <a:close/>
                  </a:path>
                  <a:path w="318770" h="319404">
                    <a:moveTo>
                      <a:pt x="176491" y="243928"/>
                    </a:moveTo>
                    <a:lnTo>
                      <a:pt x="158117" y="243928"/>
                    </a:lnTo>
                    <a:lnTo>
                      <a:pt x="160657" y="244983"/>
                    </a:lnTo>
                    <a:lnTo>
                      <a:pt x="164492" y="248805"/>
                    </a:lnTo>
                    <a:lnTo>
                      <a:pt x="165547" y="251358"/>
                    </a:lnTo>
                    <a:lnTo>
                      <a:pt x="165547" y="256768"/>
                    </a:lnTo>
                    <a:lnTo>
                      <a:pt x="164492" y="259321"/>
                    </a:lnTo>
                    <a:lnTo>
                      <a:pt x="160657" y="263131"/>
                    </a:lnTo>
                    <a:lnTo>
                      <a:pt x="158117" y="264185"/>
                    </a:lnTo>
                    <a:lnTo>
                      <a:pt x="175013" y="264185"/>
                    </a:lnTo>
                    <a:lnTo>
                      <a:pt x="176910" y="261661"/>
                    </a:lnTo>
                    <a:lnTo>
                      <a:pt x="178107" y="248844"/>
                    </a:lnTo>
                    <a:lnTo>
                      <a:pt x="178179" y="247697"/>
                    </a:lnTo>
                    <a:lnTo>
                      <a:pt x="176491" y="243928"/>
                    </a:lnTo>
                    <a:close/>
                  </a:path>
                  <a:path w="318770" h="319404">
                    <a:moveTo>
                      <a:pt x="103812" y="211048"/>
                    </a:moveTo>
                    <a:lnTo>
                      <a:pt x="71973" y="242887"/>
                    </a:lnTo>
                    <a:lnTo>
                      <a:pt x="121782" y="242887"/>
                    </a:lnTo>
                    <a:lnTo>
                      <a:pt x="123848" y="236659"/>
                    </a:lnTo>
                    <a:lnTo>
                      <a:pt x="127561" y="231178"/>
                    </a:lnTo>
                    <a:lnTo>
                      <a:pt x="132628" y="226961"/>
                    </a:lnTo>
                    <a:lnTo>
                      <a:pt x="132628" y="226631"/>
                    </a:lnTo>
                    <a:lnTo>
                      <a:pt x="120398" y="226631"/>
                    </a:lnTo>
                    <a:lnTo>
                      <a:pt x="118785" y="226009"/>
                    </a:lnTo>
                    <a:lnTo>
                      <a:pt x="103812" y="211048"/>
                    </a:lnTo>
                    <a:close/>
                  </a:path>
                  <a:path w="318770" h="319404">
                    <a:moveTo>
                      <a:pt x="249214" y="149453"/>
                    </a:moveTo>
                    <a:lnTo>
                      <a:pt x="229288" y="149453"/>
                    </a:lnTo>
                    <a:lnTo>
                      <a:pt x="229288" y="222961"/>
                    </a:lnTo>
                    <a:lnTo>
                      <a:pt x="178208" y="222961"/>
                    </a:lnTo>
                    <a:lnTo>
                      <a:pt x="178255" y="226961"/>
                    </a:lnTo>
                    <a:lnTo>
                      <a:pt x="179009" y="227584"/>
                    </a:lnTo>
                    <a:lnTo>
                      <a:pt x="179758" y="228269"/>
                    </a:lnTo>
                    <a:lnTo>
                      <a:pt x="184444" y="232956"/>
                    </a:lnTo>
                    <a:lnTo>
                      <a:pt x="187327" y="237705"/>
                    </a:lnTo>
                    <a:lnTo>
                      <a:pt x="189042" y="242887"/>
                    </a:lnTo>
                    <a:lnTo>
                      <a:pt x="249214" y="242887"/>
                    </a:lnTo>
                    <a:lnTo>
                      <a:pt x="249214" y="149453"/>
                    </a:lnTo>
                    <a:close/>
                  </a:path>
                  <a:path w="318770" h="319404">
                    <a:moveTo>
                      <a:pt x="124653" y="190207"/>
                    </a:moveTo>
                    <a:lnTo>
                      <a:pt x="112765" y="202095"/>
                    </a:lnTo>
                    <a:lnTo>
                      <a:pt x="128971" y="218287"/>
                    </a:lnTo>
                    <a:lnTo>
                      <a:pt x="128971" y="222300"/>
                    </a:lnTo>
                    <a:lnTo>
                      <a:pt x="125262" y="226009"/>
                    </a:lnTo>
                    <a:lnTo>
                      <a:pt x="123637" y="226631"/>
                    </a:lnTo>
                    <a:lnTo>
                      <a:pt x="132628" y="226631"/>
                    </a:lnTo>
                    <a:lnTo>
                      <a:pt x="132628" y="198183"/>
                    </a:lnTo>
                    <a:lnTo>
                      <a:pt x="124653" y="190207"/>
                    </a:lnTo>
                    <a:close/>
                  </a:path>
                  <a:path w="318770" h="319404">
                    <a:moveTo>
                      <a:pt x="178208" y="160401"/>
                    </a:moveTo>
                    <a:lnTo>
                      <a:pt x="178208" y="200558"/>
                    </a:lnTo>
                    <a:lnTo>
                      <a:pt x="214652" y="164096"/>
                    </a:lnTo>
                    <a:lnTo>
                      <a:pt x="182907" y="164096"/>
                    </a:lnTo>
                    <a:lnTo>
                      <a:pt x="181282" y="163474"/>
                    </a:lnTo>
                    <a:lnTo>
                      <a:pt x="178208" y="160401"/>
                    </a:lnTo>
                    <a:close/>
                  </a:path>
                  <a:path w="318770" h="319404">
                    <a:moveTo>
                      <a:pt x="187162" y="127685"/>
                    </a:moveTo>
                    <a:lnTo>
                      <a:pt x="178208" y="136652"/>
                    </a:lnTo>
                    <a:lnTo>
                      <a:pt x="178208" y="142494"/>
                    </a:lnTo>
                    <a:lnTo>
                      <a:pt x="191480" y="155765"/>
                    </a:lnTo>
                    <a:lnTo>
                      <a:pt x="191480" y="159766"/>
                    </a:lnTo>
                    <a:lnTo>
                      <a:pt x="187772" y="163474"/>
                    </a:lnTo>
                    <a:lnTo>
                      <a:pt x="186146" y="164096"/>
                    </a:lnTo>
                    <a:lnTo>
                      <a:pt x="214652" y="164096"/>
                    </a:lnTo>
                    <a:lnTo>
                      <a:pt x="229288" y="149453"/>
                    </a:lnTo>
                    <a:lnTo>
                      <a:pt x="249214" y="149453"/>
                    </a:lnTo>
                    <a:lnTo>
                      <a:pt x="249214" y="143256"/>
                    </a:lnTo>
                    <a:lnTo>
                      <a:pt x="203748" y="143256"/>
                    </a:lnTo>
                    <a:lnTo>
                      <a:pt x="202123" y="142633"/>
                    </a:lnTo>
                    <a:lnTo>
                      <a:pt x="187162" y="127685"/>
                    </a:lnTo>
                    <a:close/>
                  </a:path>
                  <a:path w="318770" h="319404">
                    <a:moveTo>
                      <a:pt x="208003" y="106845"/>
                    </a:moveTo>
                    <a:lnTo>
                      <a:pt x="196115" y="118732"/>
                    </a:lnTo>
                    <a:lnTo>
                      <a:pt x="212321" y="134924"/>
                    </a:lnTo>
                    <a:lnTo>
                      <a:pt x="212321" y="138925"/>
                    </a:lnTo>
                    <a:lnTo>
                      <a:pt x="208612" y="142633"/>
                    </a:lnTo>
                    <a:lnTo>
                      <a:pt x="206987" y="143256"/>
                    </a:lnTo>
                    <a:lnTo>
                      <a:pt x="249214" y="143256"/>
                    </a:lnTo>
                    <a:lnTo>
                      <a:pt x="249214" y="122415"/>
                    </a:lnTo>
                    <a:lnTo>
                      <a:pt x="224589" y="122415"/>
                    </a:lnTo>
                    <a:lnTo>
                      <a:pt x="222963" y="121805"/>
                    </a:lnTo>
                    <a:lnTo>
                      <a:pt x="208003" y="106845"/>
                    </a:lnTo>
                    <a:close/>
                  </a:path>
                  <a:path w="318770" h="319404">
                    <a:moveTo>
                      <a:pt x="249214" y="65633"/>
                    </a:moveTo>
                    <a:lnTo>
                      <a:pt x="216956" y="97891"/>
                    </a:lnTo>
                    <a:lnTo>
                      <a:pt x="233149" y="114084"/>
                    </a:lnTo>
                    <a:lnTo>
                      <a:pt x="233149" y="118097"/>
                    </a:lnTo>
                    <a:lnTo>
                      <a:pt x="229440" y="121805"/>
                    </a:lnTo>
                    <a:lnTo>
                      <a:pt x="227827" y="122415"/>
                    </a:lnTo>
                    <a:lnTo>
                      <a:pt x="249214" y="122415"/>
                    </a:lnTo>
                    <a:lnTo>
                      <a:pt x="249214" y="65633"/>
                    </a:lnTo>
                    <a:close/>
                  </a:path>
                  <a:path w="318770" h="319404">
                    <a:moveTo>
                      <a:pt x="180840" y="49027"/>
                    </a:moveTo>
                    <a:lnTo>
                      <a:pt x="172506" y="71755"/>
                    </a:lnTo>
                    <a:lnTo>
                      <a:pt x="189048" y="71755"/>
                    </a:lnTo>
                    <a:lnTo>
                      <a:pt x="187224" y="60092"/>
                    </a:lnTo>
                    <a:lnTo>
                      <a:pt x="180840" y="49027"/>
                    </a:lnTo>
                    <a:close/>
                  </a:path>
                </a:pathLst>
              </a:custGeom>
              <a:solidFill>
                <a:srgbClr val="FF5F00"/>
              </a:solidFill>
            </p:spPr>
            <p:txBody>
              <a:bodyPr wrap="square" lIns="0" tIns="0" rIns="0" bIns="0" rtlCol="0"/>
              <a:lstStyle/>
              <a:p>
                <a:endParaRPr sz="1539"/>
              </a:p>
            </p:txBody>
          </p:sp>
          <p:sp>
            <p:nvSpPr>
              <p:cNvPr id="411" name="object 42"/>
              <p:cNvSpPr/>
              <p:nvPr/>
            </p:nvSpPr>
            <p:spPr>
              <a:xfrm>
                <a:off x="7842528" y="2872981"/>
                <a:ext cx="272582" cy="272582"/>
              </a:xfrm>
              <a:custGeom>
                <a:avLst/>
                <a:gdLst/>
                <a:ahLst/>
                <a:cxnLst/>
                <a:rect l="l" t="t" r="r" b="b"/>
                <a:pathLst>
                  <a:path w="318770" h="318770">
                    <a:moveTo>
                      <a:pt x="159120" y="0"/>
                    </a:moveTo>
                    <a:lnTo>
                      <a:pt x="116175" y="6349"/>
                    </a:lnTo>
                    <a:lnTo>
                      <a:pt x="77667" y="22859"/>
                    </a:lnTo>
                    <a:lnTo>
                      <a:pt x="45178" y="48259"/>
                    </a:lnTo>
                    <a:lnTo>
                      <a:pt x="20291" y="81279"/>
                    </a:lnTo>
                    <a:lnTo>
                      <a:pt x="4587" y="120649"/>
                    </a:lnTo>
                    <a:lnTo>
                      <a:pt x="0" y="148589"/>
                    </a:lnTo>
                    <a:lnTo>
                      <a:pt x="562" y="165099"/>
                    </a:lnTo>
                    <a:lnTo>
                      <a:pt x="9337" y="209549"/>
                    </a:lnTo>
                    <a:lnTo>
                      <a:pt x="27634" y="247649"/>
                    </a:lnTo>
                    <a:lnTo>
                      <a:pt x="54025" y="279399"/>
                    </a:lnTo>
                    <a:lnTo>
                      <a:pt x="64373" y="287019"/>
                    </a:lnTo>
                    <a:lnTo>
                      <a:pt x="75409" y="295909"/>
                    </a:lnTo>
                    <a:lnTo>
                      <a:pt x="112115" y="312419"/>
                    </a:lnTo>
                    <a:lnTo>
                      <a:pt x="139054" y="318769"/>
                    </a:lnTo>
                    <a:lnTo>
                      <a:pt x="168482" y="318769"/>
                    </a:lnTo>
                    <a:lnTo>
                      <a:pt x="183395" y="317499"/>
                    </a:lnTo>
                    <a:lnTo>
                      <a:pt x="197794" y="313689"/>
                    </a:lnTo>
                    <a:lnTo>
                      <a:pt x="211630" y="309879"/>
                    </a:lnTo>
                    <a:lnTo>
                      <a:pt x="221547" y="306069"/>
                    </a:lnTo>
                    <a:lnTo>
                      <a:pt x="152768" y="306069"/>
                    </a:lnTo>
                    <a:lnTo>
                      <a:pt x="122959" y="300989"/>
                    </a:lnTo>
                    <a:lnTo>
                      <a:pt x="83393" y="284479"/>
                    </a:lnTo>
                    <a:lnTo>
                      <a:pt x="51236" y="259079"/>
                    </a:lnTo>
                    <a:lnTo>
                      <a:pt x="27877" y="224789"/>
                    </a:lnTo>
                    <a:lnTo>
                      <a:pt x="14703" y="186689"/>
                    </a:lnTo>
                    <a:lnTo>
                      <a:pt x="12815" y="172719"/>
                    </a:lnTo>
                    <a:lnTo>
                      <a:pt x="13387" y="156209"/>
                    </a:lnTo>
                    <a:lnTo>
                      <a:pt x="22658" y="111759"/>
                    </a:lnTo>
                    <a:lnTo>
                      <a:pt x="41968" y="74929"/>
                    </a:lnTo>
                    <a:lnTo>
                      <a:pt x="69655" y="44449"/>
                    </a:lnTo>
                    <a:lnTo>
                      <a:pt x="104061" y="24129"/>
                    </a:lnTo>
                    <a:lnTo>
                      <a:pt x="143524" y="13969"/>
                    </a:lnTo>
                    <a:lnTo>
                      <a:pt x="157516" y="12699"/>
                    </a:lnTo>
                    <a:lnTo>
                      <a:pt x="219698" y="12699"/>
                    </a:lnTo>
                    <a:lnTo>
                      <a:pt x="213252" y="10159"/>
                    </a:lnTo>
                    <a:lnTo>
                      <a:pt x="185919" y="2539"/>
                    </a:lnTo>
                    <a:lnTo>
                      <a:pt x="171592" y="1269"/>
                    </a:lnTo>
                    <a:lnTo>
                      <a:pt x="159120" y="0"/>
                    </a:lnTo>
                    <a:close/>
                  </a:path>
                  <a:path w="318770" h="318770">
                    <a:moveTo>
                      <a:pt x="219698" y="12699"/>
                    </a:moveTo>
                    <a:lnTo>
                      <a:pt x="159120" y="12699"/>
                    </a:lnTo>
                    <a:lnTo>
                      <a:pt x="173794" y="13969"/>
                    </a:lnTo>
                    <a:lnTo>
                      <a:pt x="201847" y="19049"/>
                    </a:lnTo>
                    <a:lnTo>
                      <a:pt x="239644" y="36829"/>
                    </a:lnTo>
                    <a:lnTo>
                      <a:pt x="270630" y="64769"/>
                    </a:lnTo>
                    <a:lnTo>
                      <a:pt x="292924" y="99059"/>
                    </a:lnTo>
                    <a:lnTo>
                      <a:pt x="304646" y="139699"/>
                    </a:lnTo>
                    <a:lnTo>
                      <a:pt x="305764" y="157479"/>
                    </a:lnTo>
                    <a:lnTo>
                      <a:pt x="305192" y="170179"/>
                    </a:lnTo>
                    <a:lnTo>
                      <a:pt x="295230" y="213359"/>
                    </a:lnTo>
                    <a:lnTo>
                      <a:pt x="274799" y="248919"/>
                    </a:lnTo>
                    <a:lnTo>
                      <a:pt x="245685" y="278129"/>
                    </a:lnTo>
                    <a:lnTo>
                      <a:pt x="209673" y="298449"/>
                    </a:lnTo>
                    <a:lnTo>
                      <a:pt x="168547" y="306069"/>
                    </a:lnTo>
                    <a:lnTo>
                      <a:pt x="221547" y="306069"/>
                    </a:lnTo>
                    <a:lnTo>
                      <a:pt x="260356" y="281939"/>
                    </a:lnTo>
                    <a:lnTo>
                      <a:pt x="288575" y="252729"/>
                    </a:lnTo>
                    <a:lnTo>
                      <a:pt x="308180" y="217169"/>
                    </a:lnTo>
                    <a:lnTo>
                      <a:pt x="317843" y="176529"/>
                    </a:lnTo>
                    <a:lnTo>
                      <a:pt x="318560" y="162559"/>
                    </a:lnTo>
                    <a:lnTo>
                      <a:pt x="318460" y="157479"/>
                    </a:lnTo>
                    <a:lnTo>
                      <a:pt x="312837" y="118109"/>
                    </a:lnTo>
                    <a:lnTo>
                      <a:pt x="296504" y="78739"/>
                    </a:lnTo>
                    <a:lnTo>
                      <a:pt x="271185" y="46989"/>
                    </a:lnTo>
                    <a:lnTo>
                      <a:pt x="238439" y="21589"/>
                    </a:lnTo>
                    <a:lnTo>
                      <a:pt x="226143" y="15239"/>
                    </a:lnTo>
                    <a:lnTo>
                      <a:pt x="219698" y="12699"/>
                    </a:lnTo>
                    <a:close/>
                  </a:path>
                  <a:path w="318770" h="318770">
                    <a:moveTo>
                      <a:pt x="112765" y="44449"/>
                    </a:moveTo>
                    <a:lnTo>
                      <a:pt x="99274" y="48259"/>
                    </a:lnTo>
                    <a:lnTo>
                      <a:pt x="90104" y="58419"/>
                    </a:lnTo>
                    <a:lnTo>
                      <a:pt x="87442" y="250189"/>
                    </a:lnTo>
                    <a:lnTo>
                      <a:pt x="91332" y="262889"/>
                    </a:lnTo>
                    <a:lnTo>
                      <a:pt x="101452" y="273049"/>
                    </a:lnTo>
                    <a:lnTo>
                      <a:pt x="203926" y="275589"/>
                    </a:lnTo>
                    <a:lnTo>
                      <a:pt x="212130" y="275589"/>
                    </a:lnTo>
                    <a:lnTo>
                      <a:pt x="219344" y="271779"/>
                    </a:lnTo>
                    <a:lnTo>
                      <a:pt x="223979" y="265429"/>
                    </a:lnTo>
                    <a:lnTo>
                      <a:pt x="223763" y="265429"/>
                    </a:lnTo>
                    <a:lnTo>
                      <a:pt x="210576" y="264159"/>
                    </a:lnTo>
                    <a:lnTo>
                      <a:pt x="204548" y="261619"/>
                    </a:lnTo>
                    <a:lnTo>
                      <a:pt x="151424" y="261619"/>
                    </a:lnTo>
                    <a:lnTo>
                      <a:pt x="145811" y="256539"/>
                    </a:lnTo>
                    <a:lnTo>
                      <a:pt x="145811" y="242569"/>
                    </a:lnTo>
                    <a:lnTo>
                      <a:pt x="151424" y="236219"/>
                    </a:lnTo>
                    <a:lnTo>
                      <a:pt x="171528" y="236219"/>
                    </a:lnTo>
                    <a:lnTo>
                      <a:pt x="157114" y="222249"/>
                    </a:lnTo>
                    <a:lnTo>
                      <a:pt x="109273" y="222249"/>
                    </a:lnTo>
                    <a:lnTo>
                      <a:pt x="106441" y="218439"/>
                    </a:lnTo>
                    <a:lnTo>
                      <a:pt x="106441" y="66039"/>
                    </a:lnTo>
                    <a:lnTo>
                      <a:pt x="109273" y="63499"/>
                    </a:lnTo>
                    <a:lnTo>
                      <a:pt x="227293" y="63499"/>
                    </a:lnTo>
                    <a:lnTo>
                      <a:pt x="225348" y="57149"/>
                    </a:lnTo>
                    <a:lnTo>
                      <a:pt x="215230" y="46989"/>
                    </a:lnTo>
                    <a:lnTo>
                      <a:pt x="112765" y="44449"/>
                    </a:lnTo>
                    <a:close/>
                  </a:path>
                  <a:path w="318770" h="318770">
                    <a:moveTo>
                      <a:pt x="171528" y="236219"/>
                    </a:moveTo>
                    <a:lnTo>
                      <a:pt x="165267" y="236219"/>
                    </a:lnTo>
                    <a:lnTo>
                      <a:pt x="170881" y="242569"/>
                    </a:lnTo>
                    <a:lnTo>
                      <a:pt x="170881" y="256539"/>
                    </a:lnTo>
                    <a:lnTo>
                      <a:pt x="165267" y="261619"/>
                    </a:lnTo>
                    <a:lnTo>
                      <a:pt x="204548" y="261619"/>
                    </a:lnTo>
                    <a:lnTo>
                      <a:pt x="198521" y="259079"/>
                    </a:lnTo>
                    <a:lnTo>
                      <a:pt x="187957" y="251459"/>
                    </a:lnTo>
                    <a:lnTo>
                      <a:pt x="187645" y="251459"/>
                    </a:lnTo>
                    <a:lnTo>
                      <a:pt x="185943" y="250189"/>
                    </a:lnTo>
                    <a:lnTo>
                      <a:pt x="171528" y="236219"/>
                    </a:lnTo>
                    <a:close/>
                  </a:path>
                  <a:path w="318770" h="318770">
                    <a:moveTo>
                      <a:pt x="156987" y="173989"/>
                    </a:moveTo>
                    <a:lnTo>
                      <a:pt x="149646" y="173989"/>
                    </a:lnTo>
                    <a:lnTo>
                      <a:pt x="140604" y="184149"/>
                    </a:lnTo>
                    <a:lnTo>
                      <a:pt x="140604" y="190499"/>
                    </a:lnTo>
                    <a:lnTo>
                      <a:pt x="192915" y="242569"/>
                    </a:lnTo>
                    <a:lnTo>
                      <a:pt x="193537" y="243839"/>
                    </a:lnTo>
                    <a:lnTo>
                      <a:pt x="194185" y="243839"/>
                    </a:lnTo>
                    <a:lnTo>
                      <a:pt x="204860" y="251459"/>
                    </a:lnTo>
                    <a:lnTo>
                      <a:pt x="217289" y="253999"/>
                    </a:lnTo>
                    <a:lnTo>
                      <a:pt x="257699" y="238759"/>
                    </a:lnTo>
                    <a:lnTo>
                      <a:pt x="269281" y="209549"/>
                    </a:lnTo>
                    <a:lnTo>
                      <a:pt x="269270" y="195579"/>
                    </a:lnTo>
                    <a:lnTo>
                      <a:pt x="178056" y="195579"/>
                    </a:lnTo>
                    <a:lnTo>
                      <a:pt x="156987" y="173989"/>
                    </a:lnTo>
                    <a:close/>
                  </a:path>
                  <a:path w="318770" h="318770">
                    <a:moveTo>
                      <a:pt x="196027" y="107949"/>
                    </a:moveTo>
                    <a:lnTo>
                      <a:pt x="183238" y="107949"/>
                    </a:lnTo>
                    <a:lnTo>
                      <a:pt x="178056" y="113029"/>
                    </a:lnTo>
                    <a:lnTo>
                      <a:pt x="178056" y="195579"/>
                    </a:lnTo>
                    <a:lnTo>
                      <a:pt x="269270" y="195579"/>
                    </a:lnTo>
                    <a:lnTo>
                      <a:pt x="269334" y="168909"/>
                    </a:lnTo>
                    <a:lnTo>
                      <a:pt x="246623" y="168909"/>
                    </a:lnTo>
                    <a:lnTo>
                      <a:pt x="246623" y="162559"/>
                    </a:lnTo>
                    <a:lnTo>
                      <a:pt x="223916" y="162559"/>
                    </a:lnTo>
                    <a:lnTo>
                      <a:pt x="223916" y="156209"/>
                    </a:lnTo>
                    <a:lnTo>
                      <a:pt x="201208" y="156209"/>
                    </a:lnTo>
                    <a:lnTo>
                      <a:pt x="201208" y="113029"/>
                    </a:lnTo>
                    <a:lnTo>
                      <a:pt x="196027" y="107949"/>
                    </a:lnTo>
                    <a:close/>
                  </a:path>
                  <a:path w="318770" h="318770">
                    <a:moveTo>
                      <a:pt x="264162" y="160019"/>
                    </a:moveTo>
                    <a:lnTo>
                      <a:pt x="252415" y="160019"/>
                    </a:lnTo>
                    <a:lnTo>
                      <a:pt x="247957" y="163829"/>
                    </a:lnTo>
                    <a:lnTo>
                      <a:pt x="246623" y="168909"/>
                    </a:lnTo>
                    <a:lnTo>
                      <a:pt x="269334" y="168909"/>
                    </a:lnTo>
                    <a:lnTo>
                      <a:pt x="269344" y="165099"/>
                    </a:lnTo>
                    <a:lnTo>
                      <a:pt x="264162" y="160019"/>
                    </a:lnTo>
                    <a:close/>
                  </a:path>
                  <a:path w="318770" h="318770">
                    <a:moveTo>
                      <a:pt x="241442" y="153669"/>
                    </a:moveTo>
                    <a:lnTo>
                      <a:pt x="229720" y="153669"/>
                    </a:lnTo>
                    <a:lnTo>
                      <a:pt x="225249" y="157479"/>
                    </a:lnTo>
                    <a:lnTo>
                      <a:pt x="223916" y="162559"/>
                    </a:lnTo>
                    <a:lnTo>
                      <a:pt x="246623" y="162559"/>
                    </a:lnTo>
                    <a:lnTo>
                      <a:pt x="246623" y="158749"/>
                    </a:lnTo>
                    <a:lnTo>
                      <a:pt x="241442" y="153669"/>
                    </a:lnTo>
                    <a:close/>
                  </a:path>
                  <a:path w="318770" h="318770">
                    <a:moveTo>
                      <a:pt x="135397" y="138429"/>
                    </a:moveTo>
                    <a:lnTo>
                      <a:pt x="120525" y="138429"/>
                    </a:lnTo>
                    <a:lnTo>
                      <a:pt x="117680" y="140969"/>
                    </a:lnTo>
                    <a:lnTo>
                      <a:pt x="117680" y="156209"/>
                    </a:lnTo>
                    <a:lnTo>
                      <a:pt x="120525" y="158749"/>
                    </a:lnTo>
                    <a:lnTo>
                      <a:pt x="135397" y="158749"/>
                    </a:lnTo>
                    <a:lnTo>
                      <a:pt x="138242" y="156209"/>
                    </a:lnTo>
                    <a:lnTo>
                      <a:pt x="138242" y="140969"/>
                    </a:lnTo>
                    <a:lnTo>
                      <a:pt x="135397" y="138429"/>
                    </a:lnTo>
                    <a:close/>
                  </a:path>
                  <a:path w="318770" h="318770">
                    <a:moveTo>
                      <a:pt x="165775" y="138429"/>
                    </a:moveTo>
                    <a:lnTo>
                      <a:pt x="150903" y="138429"/>
                    </a:lnTo>
                    <a:lnTo>
                      <a:pt x="148071" y="140969"/>
                    </a:lnTo>
                    <a:lnTo>
                      <a:pt x="148071" y="156209"/>
                    </a:lnTo>
                    <a:lnTo>
                      <a:pt x="150903" y="158749"/>
                    </a:lnTo>
                    <a:lnTo>
                      <a:pt x="165775" y="158749"/>
                    </a:lnTo>
                    <a:lnTo>
                      <a:pt x="168620" y="156209"/>
                    </a:lnTo>
                    <a:lnTo>
                      <a:pt x="168620" y="140969"/>
                    </a:lnTo>
                    <a:lnTo>
                      <a:pt x="165775" y="138429"/>
                    </a:lnTo>
                    <a:close/>
                  </a:path>
                  <a:path w="318770" h="318770">
                    <a:moveTo>
                      <a:pt x="218734" y="148589"/>
                    </a:moveTo>
                    <a:lnTo>
                      <a:pt x="206999" y="148589"/>
                    </a:lnTo>
                    <a:lnTo>
                      <a:pt x="202529" y="152399"/>
                    </a:lnTo>
                    <a:lnTo>
                      <a:pt x="201208" y="156209"/>
                    </a:lnTo>
                    <a:lnTo>
                      <a:pt x="223916" y="156209"/>
                    </a:lnTo>
                    <a:lnTo>
                      <a:pt x="223916" y="153669"/>
                    </a:lnTo>
                    <a:lnTo>
                      <a:pt x="218734" y="148589"/>
                    </a:lnTo>
                    <a:close/>
                  </a:path>
                  <a:path w="318770" h="318770">
                    <a:moveTo>
                      <a:pt x="227293" y="63499"/>
                    </a:moveTo>
                    <a:lnTo>
                      <a:pt x="207418" y="63499"/>
                    </a:lnTo>
                    <a:lnTo>
                      <a:pt x="210251" y="66039"/>
                    </a:lnTo>
                    <a:lnTo>
                      <a:pt x="210251" y="138429"/>
                    </a:lnTo>
                    <a:lnTo>
                      <a:pt x="218633" y="138429"/>
                    </a:lnTo>
                    <a:lnTo>
                      <a:pt x="224246" y="140969"/>
                    </a:lnTo>
                    <a:lnTo>
                      <a:pt x="228208" y="144779"/>
                    </a:lnTo>
                    <a:lnTo>
                      <a:pt x="229237" y="144779"/>
                    </a:lnTo>
                    <a:lnTo>
                      <a:pt x="229237" y="69849"/>
                    </a:lnTo>
                    <a:lnTo>
                      <a:pt x="227293" y="63499"/>
                    </a:lnTo>
                    <a:close/>
                  </a:path>
                  <a:path w="318770" h="318770">
                    <a:moveTo>
                      <a:pt x="135397" y="107949"/>
                    </a:moveTo>
                    <a:lnTo>
                      <a:pt x="120525" y="107949"/>
                    </a:lnTo>
                    <a:lnTo>
                      <a:pt x="117680" y="110489"/>
                    </a:lnTo>
                    <a:lnTo>
                      <a:pt x="117680" y="125729"/>
                    </a:lnTo>
                    <a:lnTo>
                      <a:pt x="120525" y="128269"/>
                    </a:lnTo>
                    <a:lnTo>
                      <a:pt x="135397" y="128269"/>
                    </a:lnTo>
                    <a:lnTo>
                      <a:pt x="138242" y="125729"/>
                    </a:lnTo>
                    <a:lnTo>
                      <a:pt x="138242" y="110489"/>
                    </a:lnTo>
                    <a:lnTo>
                      <a:pt x="135397" y="107949"/>
                    </a:lnTo>
                    <a:close/>
                  </a:path>
                  <a:path w="318770" h="318770">
                    <a:moveTo>
                      <a:pt x="165775" y="107949"/>
                    </a:moveTo>
                    <a:lnTo>
                      <a:pt x="150903" y="107949"/>
                    </a:lnTo>
                    <a:lnTo>
                      <a:pt x="148071" y="110489"/>
                    </a:lnTo>
                    <a:lnTo>
                      <a:pt x="148071" y="125729"/>
                    </a:lnTo>
                    <a:lnTo>
                      <a:pt x="150903" y="128269"/>
                    </a:lnTo>
                    <a:lnTo>
                      <a:pt x="165775" y="128269"/>
                    </a:lnTo>
                    <a:lnTo>
                      <a:pt x="168620" y="125729"/>
                    </a:lnTo>
                    <a:lnTo>
                      <a:pt x="168620" y="110489"/>
                    </a:lnTo>
                    <a:lnTo>
                      <a:pt x="165775" y="107949"/>
                    </a:lnTo>
                    <a:close/>
                  </a:path>
                  <a:path w="318770" h="318770">
                    <a:moveTo>
                      <a:pt x="135397" y="77469"/>
                    </a:moveTo>
                    <a:lnTo>
                      <a:pt x="120525" y="77469"/>
                    </a:lnTo>
                    <a:lnTo>
                      <a:pt x="117680" y="80009"/>
                    </a:lnTo>
                    <a:lnTo>
                      <a:pt x="117680" y="95249"/>
                    </a:lnTo>
                    <a:lnTo>
                      <a:pt x="120525" y="97789"/>
                    </a:lnTo>
                    <a:lnTo>
                      <a:pt x="135397" y="97789"/>
                    </a:lnTo>
                    <a:lnTo>
                      <a:pt x="138242" y="95249"/>
                    </a:lnTo>
                    <a:lnTo>
                      <a:pt x="138242" y="80009"/>
                    </a:lnTo>
                    <a:lnTo>
                      <a:pt x="135397" y="77469"/>
                    </a:lnTo>
                    <a:close/>
                  </a:path>
                  <a:path w="318770" h="318770">
                    <a:moveTo>
                      <a:pt x="165775" y="77469"/>
                    </a:moveTo>
                    <a:lnTo>
                      <a:pt x="150903" y="77469"/>
                    </a:lnTo>
                    <a:lnTo>
                      <a:pt x="148071" y="80009"/>
                    </a:lnTo>
                    <a:lnTo>
                      <a:pt x="148071" y="95249"/>
                    </a:lnTo>
                    <a:lnTo>
                      <a:pt x="150903" y="97789"/>
                    </a:lnTo>
                    <a:lnTo>
                      <a:pt x="165775" y="97789"/>
                    </a:lnTo>
                    <a:lnTo>
                      <a:pt x="168620" y="95249"/>
                    </a:lnTo>
                    <a:lnTo>
                      <a:pt x="168620" y="80009"/>
                    </a:lnTo>
                    <a:lnTo>
                      <a:pt x="165775" y="77469"/>
                    </a:lnTo>
                    <a:close/>
                  </a:path>
                  <a:path w="318770" h="318770">
                    <a:moveTo>
                      <a:pt x="196166" y="77469"/>
                    </a:moveTo>
                    <a:lnTo>
                      <a:pt x="181295" y="77469"/>
                    </a:lnTo>
                    <a:lnTo>
                      <a:pt x="178450" y="80009"/>
                    </a:lnTo>
                    <a:lnTo>
                      <a:pt x="178450" y="95249"/>
                    </a:lnTo>
                    <a:lnTo>
                      <a:pt x="181295" y="97789"/>
                    </a:lnTo>
                    <a:lnTo>
                      <a:pt x="196166" y="97789"/>
                    </a:lnTo>
                    <a:lnTo>
                      <a:pt x="198998" y="95249"/>
                    </a:lnTo>
                    <a:lnTo>
                      <a:pt x="198998" y="80009"/>
                    </a:lnTo>
                    <a:lnTo>
                      <a:pt x="196166" y="77469"/>
                    </a:lnTo>
                    <a:close/>
                  </a:path>
                </a:pathLst>
              </a:custGeom>
              <a:solidFill>
                <a:srgbClr val="FF5F00"/>
              </a:solidFill>
            </p:spPr>
            <p:txBody>
              <a:bodyPr wrap="square" lIns="0" tIns="0" rIns="0" bIns="0" rtlCol="0"/>
              <a:lstStyle/>
              <a:p>
                <a:endParaRPr sz="1539"/>
              </a:p>
            </p:txBody>
          </p:sp>
          <p:sp>
            <p:nvSpPr>
              <p:cNvPr id="412" name="object 43"/>
              <p:cNvSpPr/>
              <p:nvPr/>
            </p:nvSpPr>
            <p:spPr>
              <a:xfrm>
                <a:off x="7330395" y="2872981"/>
                <a:ext cx="272582" cy="272582"/>
              </a:xfrm>
              <a:custGeom>
                <a:avLst/>
                <a:gdLst/>
                <a:ahLst/>
                <a:cxnLst/>
                <a:rect l="l" t="t" r="r" b="b"/>
                <a:pathLst>
                  <a:path w="318770" h="318770">
                    <a:moveTo>
                      <a:pt x="159120" y="0"/>
                    </a:moveTo>
                    <a:lnTo>
                      <a:pt x="116175" y="6349"/>
                    </a:lnTo>
                    <a:lnTo>
                      <a:pt x="77667" y="22859"/>
                    </a:lnTo>
                    <a:lnTo>
                      <a:pt x="45178" y="48259"/>
                    </a:lnTo>
                    <a:lnTo>
                      <a:pt x="20291" y="81279"/>
                    </a:lnTo>
                    <a:lnTo>
                      <a:pt x="4587" y="120649"/>
                    </a:lnTo>
                    <a:lnTo>
                      <a:pt x="0" y="148589"/>
                    </a:lnTo>
                    <a:lnTo>
                      <a:pt x="562" y="165099"/>
                    </a:lnTo>
                    <a:lnTo>
                      <a:pt x="9337" y="209549"/>
                    </a:lnTo>
                    <a:lnTo>
                      <a:pt x="27634" y="247649"/>
                    </a:lnTo>
                    <a:lnTo>
                      <a:pt x="54025" y="279399"/>
                    </a:lnTo>
                    <a:lnTo>
                      <a:pt x="64373" y="287019"/>
                    </a:lnTo>
                    <a:lnTo>
                      <a:pt x="75409" y="295909"/>
                    </a:lnTo>
                    <a:lnTo>
                      <a:pt x="112115" y="312419"/>
                    </a:lnTo>
                    <a:lnTo>
                      <a:pt x="139054" y="318769"/>
                    </a:lnTo>
                    <a:lnTo>
                      <a:pt x="168482" y="318769"/>
                    </a:lnTo>
                    <a:lnTo>
                      <a:pt x="183395" y="317499"/>
                    </a:lnTo>
                    <a:lnTo>
                      <a:pt x="197794" y="313689"/>
                    </a:lnTo>
                    <a:lnTo>
                      <a:pt x="211630" y="309879"/>
                    </a:lnTo>
                    <a:lnTo>
                      <a:pt x="221547" y="306069"/>
                    </a:lnTo>
                    <a:lnTo>
                      <a:pt x="152768" y="306069"/>
                    </a:lnTo>
                    <a:lnTo>
                      <a:pt x="122959" y="300989"/>
                    </a:lnTo>
                    <a:lnTo>
                      <a:pt x="83393" y="284479"/>
                    </a:lnTo>
                    <a:lnTo>
                      <a:pt x="51236" y="259079"/>
                    </a:lnTo>
                    <a:lnTo>
                      <a:pt x="27877" y="224789"/>
                    </a:lnTo>
                    <a:lnTo>
                      <a:pt x="14703" y="186689"/>
                    </a:lnTo>
                    <a:lnTo>
                      <a:pt x="12815" y="172719"/>
                    </a:lnTo>
                    <a:lnTo>
                      <a:pt x="13387" y="156209"/>
                    </a:lnTo>
                    <a:lnTo>
                      <a:pt x="22658" y="111759"/>
                    </a:lnTo>
                    <a:lnTo>
                      <a:pt x="41968" y="74929"/>
                    </a:lnTo>
                    <a:lnTo>
                      <a:pt x="69655" y="44449"/>
                    </a:lnTo>
                    <a:lnTo>
                      <a:pt x="104061" y="24129"/>
                    </a:lnTo>
                    <a:lnTo>
                      <a:pt x="143524" y="13969"/>
                    </a:lnTo>
                    <a:lnTo>
                      <a:pt x="157516" y="12699"/>
                    </a:lnTo>
                    <a:lnTo>
                      <a:pt x="219698" y="12699"/>
                    </a:lnTo>
                    <a:lnTo>
                      <a:pt x="213252" y="10159"/>
                    </a:lnTo>
                    <a:lnTo>
                      <a:pt x="185919" y="2539"/>
                    </a:lnTo>
                    <a:lnTo>
                      <a:pt x="171592" y="1269"/>
                    </a:lnTo>
                    <a:lnTo>
                      <a:pt x="159120" y="0"/>
                    </a:lnTo>
                    <a:close/>
                  </a:path>
                  <a:path w="318770" h="318770">
                    <a:moveTo>
                      <a:pt x="219698" y="12699"/>
                    </a:moveTo>
                    <a:lnTo>
                      <a:pt x="159120" y="12699"/>
                    </a:lnTo>
                    <a:lnTo>
                      <a:pt x="173794" y="13969"/>
                    </a:lnTo>
                    <a:lnTo>
                      <a:pt x="201847" y="19049"/>
                    </a:lnTo>
                    <a:lnTo>
                      <a:pt x="239644" y="36829"/>
                    </a:lnTo>
                    <a:lnTo>
                      <a:pt x="270630" y="64769"/>
                    </a:lnTo>
                    <a:lnTo>
                      <a:pt x="292924" y="99059"/>
                    </a:lnTo>
                    <a:lnTo>
                      <a:pt x="304646" y="139699"/>
                    </a:lnTo>
                    <a:lnTo>
                      <a:pt x="305879" y="154939"/>
                    </a:lnTo>
                    <a:lnTo>
                      <a:pt x="305192" y="170179"/>
                    </a:lnTo>
                    <a:lnTo>
                      <a:pt x="295230" y="213359"/>
                    </a:lnTo>
                    <a:lnTo>
                      <a:pt x="274799" y="248919"/>
                    </a:lnTo>
                    <a:lnTo>
                      <a:pt x="245685" y="278129"/>
                    </a:lnTo>
                    <a:lnTo>
                      <a:pt x="209673" y="298449"/>
                    </a:lnTo>
                    <a:lnTo>
                      <a:pt x="168547" y="306069"/>
                    </a:lnTo>
                    <a:lnTo>
                      <a:pt x="221547" y="306069"/>
                    </a:lnTo>
                    <a:lnTo>
                      <a:pt x="260356" y="281939"/>
                    </a:lnTo>
                    <a:lnTo>
                      <a:pt x="288575" y="252729"/>
                    </a:lnTo>
                    <a:lnTo>
                      <a:pt x="308180" y="217169"/>
                    </a:lnTo>
                    <a:lnTo>
                      <a:pt x="317843" y="176529"/>
                    </a:lnTo>
                    <a:lnTo>
                      <a:pt x="318625" y="161289"/>
                    </a:lnTo>
                    <a:lnTo>
                      <a:pt x="317963" y="146049"/>
                    </a:lnTo>
                    <a:lnTo>
                      <a:pt x="308487" y="104139"/>
                    </a:lnTo>
                    <a:lnTo>
                      <a:pt x="288986" y="67309"/>
                    </a:lnTo>
                    <a:lnTo>
                      <a:pt x="261018" y="36829"/>
                    </a:lnTo>
                    <a:lnTo>
                      <a:pt x="226143" y="15239"/>
                    </a:lnTo>
                    <a:lnTo>
                      <a:pt x="219698" y="12699"/>
                    </a:lnTo>
                    <a:close/>
                  </a:path>
                  <a:path w="318770" h="318770">
                    <a:moveTo>
                      <a:pt x="179974" y="109219"/>
                    </a:moveTo>
                    <a:lnTo>
                      <a:pt x="138280" y="109219"/>
                    </a:lnTo>
                    <a:lnTo>
                      <a:pt x="138280" y="151129"/>
                    </a:lnTo>
                    <a:lnTo>
                      <a:pt x="91104" y="243839"/>
                    </a:lnTo>
                    <a:lnTo>
                      <a:pt x="91333" y="256539"/>
                    </a:lnTo>
                    <a:lnTo>
                      <a:pt x="96345" y="267969"/>
                    </a:lnTo>
                    <a:lnTo>
                      <a:pt x="106240" y="278129"/>
                    </a:lnTo>
                    <a:lnTo>
                      <a:pt x="118099" y="280669"/>
                    </a:lnTo>
                    <a:lnTo>
                      <a:pt x="200913" y="280669"/>
                    </a:lnTo>
                    <a:lnTo>
                      <a:pt x="212708" y="276859"/>
                    </a:lnTo>
                    <a:lnTo>
                      <a:pt x="219990" y="269239"/>
                    </a:lnTo>
                    <a:lnTo>
                      <a:pt x="113731" y="269239"/>
                    </a:lnTo>
                    <a:lnTo>
                      <a:pt x="108778" y="266699"/>
                    </a:lnTo>
                    <a:lnTo>
                      <a:pt x="101602" y="255269"/>
                    </a:lnTo>
                    <a:lnTo>
                      <a:pt x="100929" y="247649"/>
                    </a:lnTo>
                    <a:lnTo>
                      <a:pt x="103647" y="241299"/>
                    </a:lnTo>
                    <a:lnTo>
                      <a:pt x="119623" y="210819"/>
                    </a:lnTo>
                    <a:lnTo>
                      <a:pt x="163921" y="210819"/>
                    </a:lnTo>
                    <a:lnTo>
                      <a:pt x="164734" y="208279"/>
                    </a:lnTo>
                    <a:lnTo>
                      <a:pt x="168988" y="204469"/>
                    </a:lnTo>
                    <a:lnTo>
                      <a:pt x="208029" y="204469"/>
                    </a:lnTo>
                    <a:lnTo>
                      <a:pt x="206025" y="200659"/>
                    </a:lnTo>
                    <a:lnTo>
                      <a:pt x="142356" y="200659"/>
                    </a:lnTo>
                    <a:lnTo>
                      <a:pt x="139105" y="199389"/>
                    </a:lnTo>
                    <a:lnTo>
                      <a:pt x="134393" y="195579"/>
                    </a:lnTo>
                    <a:lnTo>
                      <a:pt x="133035" y="191769"/>
                    </a:lnTo>
                    <a:lnTo>
                      <a:pt x="133035" y="185419"/>
                    </a:lnTo>
                    <a:lnTo>
                      <a:pt x="134393" y="181609"/>
                    </a:lnTo>
                    <a:lnTo>
                      <a:pt x="141429" y="175259"/>
                    </a:lnTo>
                    <a:lnTo>
                      <a:pt x="192665" y="175259"/>
                    </a:lnTo>
                    <a:lnTo>
                      <a:pt x="179974" y="151129"/>
                    </a:lnTo>
                    <a:lnTo>
                      <a:pt x="179974" y="130809"/>
                    </a:lnTo>
                    <a:lnTo>
                      <a:pt x="160327" y="130809"/>
                    </a:lnTo>
                    <a:lnTo>
                      <a:pt x="158346" y="129539"/>
                    </a:lnTo>
                    <a:lnTo>
                      <a:pt x="155514" y="126999"/>
                    </a:lnTo>
                    <a:lnTo>
                      <a:pt x="154701" y="124459"/>
                    </a:lnTo>
                    <a:lnTo>
                      <a:pt x="154701" y="120649"/>
                    </a:lnTo>
                    <a:lnTo>
                      <a:pt x="155514" y="118109"/>
                    </a:lnTo>
                    <a:lnTo>
                      <a:pt x="159768" y="114299"/>
                    </a:lnTo>
                    <a:lnTo>
                      <a:pt x="179974" y="114299"/>
                    </a:lnTo>
                    <a:lnTo>
                      <a:pt x="179974" y="109219"/>
                    </a:lnTo>
                    <a:close/>
                  </a:path>
                  <a:path w="318770" h="318770">
                    <a:moveTo>
                      <a:pt x="214041" y="215899"/>
                    </a:moveTo>
                    <a:lnTo>
                      <a:pt x="200954" y="215899"/>
                    </a:lnTo>
                    <a:lnTo>
                      <a:pt x="214480" y="241299"/>
                    </a:lnTo>
                    <a:lnTo>
                      <a:pt x="217337" y="247649"/>
                    </a:lnTo>
                    <a:lnTo>
                      <a:pt x="216715" y="255269"/>
                    </a:lnTo>
                    <a:lnTo>
                      <a:pt x="209489" y="266699"/>
                    </a:lnTo>
                    <a:lnTo>
                      <a:pt x="204536" y="269239"/>
                    </a:lnTo>
                    <a:lnTo>
                      <a:pt x="219990" y="269239"/>
                    </a:lnTo>
                    <a:lnTo>
                      <a:pt x="222417" y="266699"/>
                    </a:lnTo>
                    <a:lnTo>
                      <a:pt x="225717" y="260349"/>
                    </a:lnTo>
                    <a:lnTo>
                      <a:pt x="227629" y="248919"/>
                    </a:lnTo>
                    <a:lnTo>
                      <a:pt x="224729" y="236219"/>
                    </a:lnTo>
                    <a:lnTo>
                      <a:pt x="214041" y="215899"/>
                    </a:lnTo>
                    <a:close/>
                  </a:path>
                  <a:path w="318770" h="318770">
                    <a:moveTo>
                      <a:pt x="167617" y="222249"/>
                    </a:moveTo>
                    <a:lnTo>
                      <a:pt x="159158" y="223519"/>
                    </a:lnTo>
                    <a:lnTo>
                      <a:pt x="154498" y="227329"/>
                    </a:lnTo>
                    <a:lnTo>
                      <a:pt x="152123" y="229869"/>
                    </a:lnTo>
                    <a:lnTo>
                      <a:pt x="150751" y="233679"/>
                    </a:lnTo>
                    <a:lnTo>
                      <a:pt x="150751" y="240029"/>
                    </a:lnTo>
                    <a:lnTo>
                      <a:pt x="152123" y="242569"/>
                    </a:lnTo>
                    <a:lnTo>
                      <a:pt x="154498" y="245109"/>
                    </a:lnTo>
                    <a:lnTo>
                      <a:pt x="156834" y="247649"/>
                    </a:lnTo>
                    <a:lnTo>
                      <a:pt x="160124" y="248919"/>
                    </a:lnTo>
                    <a:lnTo>
                      <a:pt x="166753" y="248919"/>
                    </a:lnTo>
                    <a:lnTo>
                      <a:pt x="170004" y="247649"/>
                    </a:lnTo>
                    <a:lnTo>
                      <a:pt x="174754" y="242569"/>
                    </a:lnTo>
                    <a:lnTo>
                      <a:pt x="176075" y="240029"/>
                    </a:lnTo>
                    <a:lnTo>
                      <a:pt x="176075" y="233679"/>
                    </a:lnTo>
                    <a:lnTo>
                      <a:pt x="174754" y="229869"/>
                    </a:lnTo>
                    <a:lnTo>
                      <a:pt x="167617" y="222249"/>
                    </a:lnTo>
                    <a:close/>
                  </a:path>
                  <a:path w="318770" h="318770">
                    <a:moveTo>
                      <a:pt x="208029" y="204469"/>
                    </a:moveTo>
                    <a:lnTo>
                      <a:pt x="174094" y="204469"/>
                    </a:lnTo>
                    <a:lnTo>
                      <a:pt x="178297" y="208279"/>
                    </a:lnTo>
                    <a:lnTo>
                      <a:pt x="179110" y="210819"/>
                    </a:lnTo>
                    <a:lnTo>
                      <a:pt x="179110" y="214629"/>
                    </a:lnTo>
                    <a:lnTo>
                      <a:pt x="178297" y="215899"/>
                    </a:lnTo>
                    <a:lnTo>
                      <a:pt x="176888" y="218439"/>
                    </a:lnTo>
                    <a:lnTo>
                      <a:pt x="185600" y="218439"/>
                    </a:lnTo>
                    <a:lnTo>
                      <a:pt x="194083" y="217169"/>
                    </a:lnTo>
                    <a:lnTo>
                      <a:pt x="200954" y="215899"/>
                    </a:lnTo>
                    <a:lnTo>
                      <a:pt x="214041" y="215899"/>
                    </a:lnTo>
                    <a:lnTo>
                      <a:pt x="208029" y="204469"/>
                    </a:lnTo>
                    <a:close/>
                  </a:path>
                  <a:path w="318770" h="318770">
                    <a:moveTo>
                      <a:pt x="163921" y="210819"/>
                    </a:moveTo>
                    <a:lnTo>
                      <a:pt x="134343" y="210819"/>
                    </a:lnTo>
                    <a:lnTo>
                      <a:pt x="142737" y="212089"/>
                    </a:lnTo>
                    <a:lnTo>
                      <a:pt x="146624" y="212089"/>
                    </a:lnTo>
                    <a:lnTo>
                      <a:pt x="150599" y="213359"/>
                    </a:lnTo>
                    <a:lnTo>
                      <a:pt x="158244" y="215899"/>
                    </a:lnTo>
                    <a:lnTo>
                      <a:pt x="161927" y="217169"/>
                    </a:lnTo>
                    <a:lnTo>
                      <a:pt x="165597" y="217169"/>
                    </a:lnTo>
                    <a:lnTo>
                      <a:pt x="164543" y="215899"/>
                    </a:lnTo>
                    <a:lnTo>
                      <a:pt x="163921" y="214629"/>
                    </a:lnTo>
                    <a:lnTo>
                      <a:pt x="163921" y="210819"/>
                    </a:lnTo>
                    <a:close/>
                  </a:path>
                  <a:path w="318770" h="318770">
                    <a:moveTo>
                      <a:pt x="192665" y="175259"/>
                    </a:moveTo>
                    <a:lnTo>
                      <a:pt x="149951" y="175259"/>
                    </a:lnTo>
                    <a:lnTo>
                      <a:pt x="154650" y="179069"/>
                    </a:lnTo>
                    <a:lnTo>
                      <a:pt x="156987" y="181609"/>
                    </a:lnTo>
                    <a:lnTo>
                      <a:pt x="158346" y="185419"/>
                    </a:lnTo>
                    <a:lnTo>
                      <a:pt x="158346" y="191769"/>
                    </a:lnTo>
                    <a:lnTo>
                      <a:pt x="156987" y="195579"/>
                    </a:lnTo>
                    <a:lnTo>
                      <a:pt x="152275" y="199389"/>
                    </a:lnTo>
                    <a:lnTo>
                      <a:pt x="149037" y="200659"/>
                    </a:lnTo>
                    <a:lnTo>
                      <a:pt x="206025" y="200659"/>
                    </a:lnTo>
                    <a:lnTo>
                      <a:pt x="192665" y="175259"/>
                    </a:lnTo>
                    <a:close/>
                  </a:path>
                  <a:path w="318770" h="318770">
                    <a:moveTo>
                      <a:pt x="179974" y="114299"/>
                    </a:moveTo>
                    <a:lnTo>
                      <a:pt x="164835" y="114299"/>
                    </a:lnTo>
                    <a:lnTo>
                      <a:pt x="169090" y="118109"/>
                    </a:lnTo>
                    <a:lnTo>
                      <a:pt x="169890" y="120649"/>
                    </a:lnTo>
                    <a:lnTo>
                      <a:pt x="169890" y="124459"/>
                    </a:lnTo>
                    <a:lnTo>
                      <a:pt x="169090" y="126999"/>
                    </a:lnTo>
                    <a:lnTo>
                      <a:pt x="166245" y="129539"/>
                    </a:lnTo>
                    <a:lnTo>
                      <a:pt x="164277" y="130809"/>
                    </a:lnTo>
                    <a:lnTo>
                      <a:pt x="179974" y="130809"/>
                    </a:lnTo>
                    <a:lnTo>
                      <a:pt x="179974" y="114299"/>
                    </a:lnTo>
                    <a:close/>
                  </a:path>
                  <a:path w="318770" h="318770">
                    <a:moveTo>
                      <a:pt x="185409" y="96519"/>
                    </a:moveTo>
                    <a:lnTo>
                      <a:pt x="132844" y="96519"/>
                    </a:lnTo>
                    <a:lnTo>
                      <a:pt x="130012" y="99059"/>
                    </a:lnTo>
                    <a:lnTo>
                      <a:pt x="130012" y="105409"/>
                    </a:lnTo>
                    <a:lnTo>
                      <a:pt x="132844" y="109219"/>
                    </a:lnTo>
                    <a:lnTo>
                      <a:pt x="185409" y="109219"/>
                    </a:lnTo>
                    <a:lnTo>
                      <a:pt x="188254" y="105409"/>
                    </a:lnTo>
                    <a:lnTo>
                      <a:pt x="188254" y="99059"/>
                    </a:lnTo>
                    <a:lnTo>
                      <a:pt x="185409" y="96519"/>
                    </a:lnTo>
                    <a:close/>
                  </a:path>
                  <a:path w="318770" h="318770">
                    <a:moveTo>
                      <a:pt x="155412" y="76199"/>
                    </a:moveTo>
                    <a:lnTo>
                      <a:pt x="150345" y="76199"/>
                    </a:lnTo>
                    <a:lnTo>
                      <a:pt x="146154" y="80009"/>
                    </a:lnTo>
                    <a:lnTo>
                      <a:pt x="145341" y="82549"/>
                    </a:lnTo>
                    <a:lnTo>
                      <a:pt x="145341" y="86359"/>
                    </a:lnTo>
                    <a:lnTo>
                      <a:pt x="146154" y="88899"/>
                    </a:lnTo>
                    <a:lnTo>
                      <a:pt x="148986" y="91439"/>
                    </a:lnTo>
                    <a:lnTo>
                      <a:pt x="156885" y="91439"/>
                    </a:lnTo>
                    <a:lnTo>
                      <a:pt x="158295" y="90169"/>
                    </a:lnTo>
                    <a:lnTo>
                      <a:pt x="159717" y="87629"/>
                    </a:lnTo>
                    <a:lnTo>
                      <a:pt x="160530" y="86359"/>
                    </a:lnTo>
                    <a:lnTo>
                      <a:pt x="160530" y="82549"/>
                    </a:lnTo>
                    <a:lnTo>
                      <a:pt x="159717" y="80009"/>
                    </a:lnTo>
                    <a:lnTo>
                      <a:pt x="155412" y="76199"/>
                    </a:lnTo>
                    <a:close/>
                  </a:path>
                  <a:path w="318770" h="318770">
                    <a:moveTo>
                      <a:pt x="122290" y="52069"/>
                    </a:moveTo>
                    <a:lnTo>
                      <a:pt x="115509" y="52069"/>
                    </a:lnTo>
                    <a:lnTo>
                      <a:pt x="111711" y="55879"/>
                    </a:lnTo>
                    <a:lnTo>
                      <a:pt x="109832" y="57149"/>
                    </a:lnTo>
                    <a:lnTo>
                      <a:pt x="108778" y="59689"/>
                    </a:lnTo>
                    <a:lnTo>
                      <a:pt x="108778" y="66039"/>
                    </a:lnTo>
                    <a:lnTo>
                      <a:pt x="109832" y="68579"/>
                    </a:lnTo>
                    <a:lnTo>
                      <a:pt x="111711" y="69849"/>
                    </a:lnTo>
                    <a:lnTo>
                      <a:pt x="113629" y="72389"/>
                    </a:lnTo>
                    <a:lnTo>
                      <a:pt x="116220" y="73659"/>
                    </a:lnTo>
                    <a:lnTo>
                      <a:pt x="121541" y="73659"/>
                    </a:lnTo>
                    <a:lnTo>
                      <a:pt x="124170" y="72389"/>
                    </a:lnTo>
                    <a:lnTo>
                      <a:pt x="126037" y="69849"/>
                    </a:lnTo>
                    <a:lnTo>
                      <a:pt x="127967" y="68579"/>
                    </a:lnTo>
                    <a:lnTo>
                      <a:pt x="129021" y="66039"/>
                    </a:lnTo>
                    <a:lnTo>
                      <a:pt x="129021" y="59689"/>
                    </a:lnTo>
                    <a:lnTo>
                      <a:pt x="127967" y="57149"/>
                    </a:lnTo>
                    <a:lnTo>
                      <a:pt x="122290" y="52069"/>
                    </a:lnTo>
                    <a:close/>
                  </a:path>
                  <a:path w="318770" h="318770">
                    <a:moveTo>
                      <a:pt x="189092" y="52069"/>
                    </a:moveTo>
                    <a:lnTo>
                      <a:pt x="184025" y="52069"/>
                    </a:lnTo>
                    <a:lnTo>
                      <a:pt x="179771" y="55879"/>
                    </a:lnTo>
                    <a:lnTo>
                      <a:pt x="178958" y="57149"/>
                    </a:lnTo>
                    <a:lnTo>
                      <a:pt x="178958" y="62229"/>
                    </a:lnTo>
                    <a:lnTo>
                      <a:pt x="179771" y="63499"/>
                    </a:lnTo>
                    <a:lnTo>
                      <a:pt x="182603" y="66039"/>
                    </a:lnTo>
                    <a:lnTo>
                      <a:pt x="184584" y="67309"/>
                    </a:lnTo>
                    <a:lnTo>
                      <a:pt x="188534" y="67309"/>
                    </a:lnTo>
                    <a:lnTo>
                      <a:pt x="190502" y="66039"/>
                    </a:lnTo>
                    <a:lnTo>
                      <a:pt x="193347" y="63499"/>
                    </a:lnTo>
                    <a:lnTo>
                      <a:pt x="194147" y="62229"/>
                    </a:lnTo>
                    <a:lnTo>
                      <a:pt x="194147" y="57149"/>
                    </a:lnTo>
                    <a:lnTo>
                      <a:pt x="193347" y="55879"/>
                    </a:lnTo>
                    <a:lnTo>
                      <a:pt x="189092" y="52069"/>
                    </a:lnTo>
                    <a:close/>
                  </a:path>
                  <a:path w="318770" h="318770">
                    <a:moveTo>
                      <a:pt x="163311" y="27939"/>
                    </a:moveTo>
                    <a:lnTo>
                      <a:pt x="154904" y="27939"/>
                    </a:lnTo>
                    <a:lnTo>
                      <a:pt x="147817" y="35559"/>
                    </a:lnTo>
                    <a:lnTo>
                      <a:pt x="146446" y="39369"/>
                    </a:lnTo>
                    <a:lnTo>
                      <a:pt x="146446" y="45719"/>
                    </a:lnTo>
                    <a:lnTo>
                      <a:pt x="147817" y="48259"/>
                    </a:lnTo>
                    <a:lnTo>
                      <a:pt x="152529" y="53339"/>
                    </a:lnTo>
                    <a:lnTo>
                      <a:pt x="155768" y="54609"/>
                    </a:lnTo>
                    <a:lnTo>
                      <a:pt x="162448" y="54609"/>
                    </a:lnTo>
                    <a:lnTo>
                      <a:pt x="165699" y="53339"/>
                    </a:lnTo>
                    <a:lnTo>
                      <a:pt x="168074" y="50799"/>
                    </a:lnTo>
                    <a:lnTo>
                      <a:pt x="170398" y="48259"/>
                    </a:lnTo>
                    <a:lnTo>
                      <a:pt x="171770" y="45719"/>
                    </a:lnTo>
                    <a:lnTo>
                      <a:pt x="171770" y="39369"/>
                    </a:lnTo>
                    <a:lnTo>
                      <a:pt x="170398" y="35559"/>
                    </a:lnTo>
                    <a:lnTo>
                      <a:pt x="163311" y="27939"/>
                    </a:lnTo>
                    <a:close/>
                  </a:path>
                  <a:path w="318770" h="318770">
                    <a:moveTo>
                      <a:pt x="210962" y="38099"/>
                    </a:moveTo>
                    <a:lnTo>
                      <a:pt x="205844" y="38099"/>
                    </a:lnTo>
                    <a:lnTo>
                      <a:pt x="203012" y="40639"/>
                    </a:lnTo>
                    <a:lnTo>
                      <a:pt x="201653" y="41909"/>
                    </a:lnTo>
                    <a:lnTo>
                      <a:pt x="200840" y="44449"/>
                    </a:lnTo>
                    <a:lnTo>
                      <a:pt x="200840" y="48259"/>
                    </a:lnTo>
                    <a:lnTo>
                      <a:pt x="201653" y="49529"/>
                    </a:lnTo>
                    <a:lnTo>
                      <a:pt x="203012" y="50799"/>
                    </a:lnTo>
                    <a:lnTo>
                      <a:pt x="204434" y="53339"/>
                    </a:lnTo>
                    <a:lnTo>
                      <a:pt x="212384" y="53339"/>
                    </a:lnTo>
                    <a:lnTo>
                      <a:pt x="213807" y="50799"/>
                    </a:lnTo>
                    <a:lnTo>
                      <a:pt x="215216" y="49529"/>
                    </a:lnTo>
                    <a:lnTo>
                      <a:pt x="216029" y="48259"/>
                    </a:lnTo>
                    <a:lnTo>
                      <a:pt x="216029" y="44449"/>
                    </a:lnTo>
                    <a:lnTo>
                      <a:pt x="215216" y="41909"/>
                    </a:lnTo>
                    <a:lnTo>
                      <a:pt x="210962" y="38099"/>
                    </a:lnTo>
                    <a:close/>
                  </a:path>
                  <a:path w="318770" h="318770">
                    <a:moveTo>
                      <a:pt x="131307" y="21589"/>
                    </a:moveTo>
                    <a:lnTo>
                      <a:pt x="126240" y="21589"/>
                    </a:lnTo>
                    <a:lnTo>
                      <a:pt x="121986" y="26669"/>
                    </a:lnTo>
                    <a:lnTo>
                      <a:pt x="121185" y="27939"/>
                    </a:lnTo>
                    <a:lnTo>
                      <a:pt x="121185" y="31749"/>
                    </a:lnTo>
                    <a:lnTo>
                      <a:pt x="121986" y="34289"/>
                    </a:lnTo>
                    <a:lnTo>
                      <a:pt x="124818" y="36829"/>
                    </a:lnTo>
                    <a:lnTo>
                      <a:pt x="126748" y="38099"/>
                    </a:lnTo>
                    <a:lnTo>
                      <a:pt x="130799" y="38099"/>
                    </a:lnTo>
                    <a:lnTo>
                      <a:pt x="132730" y="36829"/>
                    </a:lnTo>
                    <a:lnTo>
                      <a:pt x="135562" y="34289"/>
                    </a:lnTo>
                    <a:lnTo>
                      <a:pt x="136375" y="31749"/>
                    </a:lnTo>
                    <a:lnTo>
                      <a:pt x="136375" y="27939"/>
                    </a:lnTo>
                    <a:lnTo>
                      <a:pt x="135562" y="26669"/>
                    </a:lnTo>
                    <a:lnTo>
                      <a:pt x="131307" y="21589"/>
                    </a:lnTo>
                    <a:close/>
                  </a:path>
                </a:pathLst>
              </a:custGeom>
              <a:solidFill>
                <a:srgbClr val="FF5F00"/>
              </a:solidFill>
            </p:spPr>
            <p:txBody>
              <a:bodyPr wrap="square" lIns="0" tIns="0" rIns="0" bIns="0" rtlCol="0"/>
              <a:lstStyle/>
              <a:p>
                <a:endParaRPr sz="1539"/>
              </a:p>
            </p:txBody>
          </p:sp>
          <p:sp>
            <p:nvSpPr>
              <p:cNvPr id="413" name="object 44"/>
              <p:cNvSpPr/>
              <p:nvPr/>
            </p:nvSpPr>
            <p:spPr>
              <a:xfrm>
                <a:off x="4670274" y="2443767"/>
                <a:ext cx="451227" cy="257922"/>
              </a:xfrm>
              <a:custGeom>
                <a:avLst/>
                <a:gdLst/>
                <a:ahLst/>
                <a:cxnLst/>
                <a:rect l="l" t="t" r="r" b="b"/>
                <a:pathLst>
                  <a:path w="527685" h="301625">
                    <a:moveTo>
                      <a:pt x="263550" y="0"/>
                    </a:moveTo>
                    <a:lnTo>
                      <a:pt x="0" y="76377"/>
                    </a:lnTo>
                    <a:lnTo>
                      <a:pt x="0" y="301218"/>
                    </a:lnTo>
                    <a:lnTo>
                      <a:pt x="527456" y="301218"/>
                    </a:lnTo>
                    <a:lnTo>
                      <a:pt x="527456" y="76377"/>
                    </a:lnTo>
                    <a:lnTo>
                      <a:pt x="263550" y="0"/>
                    </a:lnTo>
                    <a:close/>
                  </a:path>
                </a:pathLst>
              </a:custGeom>
              <a:solidFill>
                <a:schemeClr val="accent4"/>
              </a:solidFill>
            </p:spPr>
            <p:txBody>
              <a:bodyPr wrap="square" lIns="0" tIns="0" rIns="0" bIns="0" rtlCol="0"/>
              <a:lstStyle/>
              <a:p>
                <a:endParaRPr sz="1539"/>
              </a:p>
            </p:txBody>
          </p:sp>
          <p:sp>
            <p:nvSpPr>
              <p:cNvPr id="414" name="object 45"/>
              <p:cNvSpPr/>
              <p:nvPr/>
            </p:nvSpPr>
            <p:spPr>
              <a:xfrm>
                <a:off x="5185709" y="2443767"/>
                <a:ext cx="451227" cy="256836"/>
              </a:xfrm>
              <a:custGeom>
                <a:avLst/>
                <a:gdLst/>
                <a:ahLst/>
                <a:cxnLst/>
                <a:rect l="l" t="t" r="r" b="b"/>
                <a:pathLst>
                  <a:path w="527684" h="300355">
                    <a:moveTo>
                      <a:pt x="263550" y="0"/>
                    </a:moveTo>
                    <a:lnTo>
                      <a:pt x="0" y="76377"/>
                    </a:lnTo>
                    <a:lnTo>
                      <a:pt x="0" y="299897"/>
                    </a:lnTo>
                    <a:lnTo>
                      <a:pt x="527456" y="299897"/>
                    </a:lnTo>
                    <a:lnTo>
                      <a:pt x="527456" y="76377"/>
                    </a:lnTo>
                    <a:lnTo>
                      <a:pt x="263550" y="0"/>
                    </a:lnTo>
                    <a:close/>
                  </a:path>
                </a:pathLst>
              </a:custGeom>
              <a:solidFill>
                <a:schemeClr val="accent4"/>
              </a:solidFill>
            </p:spPr>
            <p:txBody>
              <a:bodyPr wrap="square" lIns="0" tIns="0" rIns="0" bIns="0" rtlCol="0"/>
              <a:lstStyle/>
              <a:p>
                <a:endParaRPr sz="1539"/>
              </a:p>
            </p:txBody>
          </p:sp>
          <p:sp>
            <p:nvSpPr>
              <p:cNvPr id="415" name="object 46"/>
              <p:cNvSpPr/>
              <p:nvPr/>
            </p:nvSpPr>
            <p:spPr>
              <a:xfrm>
                <a:off x="5697874" y="2369094"/>
                <a:ext cx="451227" cy="331226"/>
              </a:xfrm>
              <a:custGeom>
                <a:avLst/>
                <a:gdLst/>
                <a:ahLst/>
                <a:cxnLst/>
                <a:rect l="l" t="t" r="r" b="b"/>
                <a:pathLst>
                  <a:path w="527684" h="387350">
                    <a:moveTo>
                      <a:pt x="263550" y="0"/>
                    </a:moveTo>
                    <a:lnTo>
                      <a:pt x="0" y="76377"/>
                    </a:lnTo>
                    <a:lnTo>
                      <a:pt x="0" y="387223"/>
                    </a:lnTo>
                    <a:lnTo>
                      <a:pt x="527456" y="387223"/>
                    </a:lnTo>
                    <a:lnTo>
                      <a:pt x="527456" y="76377"/>
                    </a:lnTo>
                    <a:lnTo>
                      <a:pt x="263550" y="0"/>
                    </a:lnTo>
                    <a:close/>
                  </a:path>
                </a:pathLst>
              </a:custGeom>
              <a:solidFill>
                <a:schemeClr val="accent4"/>
              </a:solidFill>
            </p:spPr>
            <p:txBody>
              <a:bodyPr wrap="square" lIns="0" tIns="0" rIns="0" bIns="0" rtlCol="0"/>
              <a:lstStyle/>
              <a:p>
                <a:endParaRPr sz="1539"/>
              </a:p>
            </p:txBody>
          </p:sp>
          <p:sp>
            <p:nvSpPr>
              <p:cNvPr id="416" name="object 47"/>
              <p:cNvSpPr/>
              <p:nvPr/>
            </p:nvSpPr>
            <p:spPr>
              <a:xfrm>
                <a:off x="6213405" y="2331758"/>
                <a:ext cx="451227" cy="369777"/>
              </a:xfrm>
              <a:custGeom>
                <a:avLst/>
                <a:gdLst/>
                <a:ahLst/>
                <a:cxnLst/>
                <a:rect l="l" t="t" r="r" b="b"/>
                <a:pathLst>
                  <a:path w="527684" h="432435">
                    <a:moveTo>
                      <a:pt x="263550" y="0"/>
                    </a:moveTo>
                    <a:lnTo>
                      <a:pt x="0" y="76377"/>
                    </a:lnTo>
                    <a:lnTo>
                      <a:pt x="0" y="432206"/>
                    </a:lnTo>
                    <a:lnTo>
                      <a:pt x="527456" y="432206"/>
                    </a:lnTo>
                    <a:lnTo>
                      <a:pt x="527456" y="76377"/>
                    </a:lnTo>
                    <a:lnTo>
                      <a:pt x="263550" y="0"/>
                    </a:lnTo>
                    <a:close/>
                  </a:path>
                </a:pathLst>
              </a:custGeom>
              <a:solidFill>
                <a:schemeClr val="accent4"/>
              </a:solidFill>
            </p:spPr>
            <p:txBody>
              <a:bodyPr wrap="square" lIns="0" tIns="0" rIns="0" bIns="0" rtlCol="0"/>
              <a:lstStyle/>
              <a:p>
                <a:endParaRPr sz="1539"/>
              </a:p>
            </p:txBody>
          </p:sp>
          <p:sp>
            <p:nvSpPr>
              <p:cNvPr id="417" name="object 48"/>
              <p:cNvSpPr/>
              <p:nvPr/>
            </p:nvSpPr>
            <p:spPr>
              <a:xfrm>
                <a:off x="6725475" y="2301881"/>
                <a:ext cx="451227" cy="398557"/>
              </a:xfrm>
              <a:custGeom>
                <a:avLst/>
                <a:gdLst/>
                <a:ahLst/>
                <a:cxnLst/>
                <a:rect l="l" t="t" r="r" b="b"/>
                <a:pathLst>
                  <a:path w="527684" h="466089">
                    <a:moveTo>
                      <a:pt x="263550" y="0"/>
                    </a:moveTo>
                    <a:lnTo>
                      <a:pt x="0" y="76390"/>
                    </a:lnTo>
                    <a:lnTo>
                      <a:pt x="0" y="465823"/>
                    </a:lnTo>
                    <a:lnTo>
                      <a:pt x="527456" y="465823"/>
                    </a:lnTo>
                    <a:lnTo>
                      <a:pt x="527456" y="76390"/>
                    </a:lnTo>
                    <a:lnTo>
                      <a:pt x="263550" y="0"/>
                    </a:lnTo>
                    <a:close/>
                  </a:path>
                </a:pathLst>
              </a:custGeom>
              <a:solidFill>
                <a:schemeClr val="accent4"/>
              </a:solidFill>
            </p:spPr>
            <p:txBody>
              <a:bodyPr wrap="square" lIns="0" tIns="0" rIns="0" bIns="0" rtlCol="0"/>
              <a:lstStyle/>
              <a:p>
                <a:endParaRPr sz="1539"/>
              </a:p>
            </p:txBody>
          </p:sp>
          <p:sp>
            <p:nvSpPr>
              <p:cNvPr id="418" name="object 49"/>
              <p:cNvSpPr/>
              <p:nvPr/>
            </p:nvSpPr>
            <p:spPr>
              <a:xfrm>
                <a:off x="7239274" y="2257086"/>
                <a:ext cx="451227" cy="443625"/>
              </a:xfrm>
              <a:custGeom>
                <a:avLst/>
                <a:gdLst/>
                <a:ahLst/>
                <a:cxnLst/>
                <a:rect l="l" t="t" r="r" b="b"/>
                <a:pathLst>
                  <a:path w="527684" h="518794">
                    <a:moveTo>
                      <a:pt x="263550" y="0"/>
                    </a:moveTo>
                    <a:lnTo>
                      <a:pt x="0" y="76377"/>
                    </a:lnTo>
                    <a:lnTo>
                      <a:pt x="0" y="518210"/>
                    </a:lnTo>
                    <a:lnTo>
                      <a:pt x="527456" y="518210"/>
                    </a:lnTo>
                    <a:lnTo>
                      <a:pt x="527456" y="76377"/>
                    </a:lnTo>
                    <a:lnTo>
                      <a:pt x="263550" y="0"/>
                    </a:lnTo>
                    <a:close/>
                  </a:path>
                </a:pathLst>
              </a:custGeom>
              <a:solidFill>
                <a:schemeClr val="accent4"/>
              </a:solidFill>
            </p:spPr>
            <p:txBody>
              <a:bodyPr wrap="square" lIns="0" tIns="0" rIns="0" bIns="0" rtlCol="0"/>
              <a:lstStyle/>
              <a:p>
                <a:endParaRPr sz="1539"/>
              </a:p>
            </p:txBody>
          </p:sp>
          <p:sp>
            <p:nvSpPr>
              <p:cNvPr id="419" name="object 50"/>
              <p:cNvSpPr/>
              <p:nvPr/>
            </p:nvSpPr>
            <p:spPr>
              <a:xfrm>
                <a:off x="7753074" y="2197346"/>
                <a:ext cx="451227" cy="504440"/>
              </a:xfrm>
              <a:custGeom>
                <a:avLst/>
                <a:gdLst/>
                <a:ahLst/>
                <a:cxnLst/>
                <a:rect l="l" t="t" r="r" b="b"/>
                <a:pathLst>
                  <a:path w="527684" h="589914">
                    <a:moveTo>
                      <a:pt x="263550" y="0"/>
                    </a:moveTo>
                    <a:lnTo>
                      <a:pt x="0" y="76377"/>
                    </a:lnTo>
                    <a:lnTo>
                      <a:pt x="0" y="589394"/>
                    </a:lnTo>
                    <a:lnTo>
                      <a:pt x="527456" y="589394"/>
                    </a:lnTo>
                    <a:lnTo>
                      <a:pt x="527456" y="76377"/>
                    </a:lnTo>
                    <a:lnTo>
                      <a:pt x="263550" y="0"/>
                    </a:lnTo>
                    <a:close/>
                  </a:path>
                </a:pathLst>
              </a:custGeom>
              <a:solidFill>
                <a:schemeClr val="accent4"/>
              </a:solidFill>
            </p:spPr>
            <p:txBody>
              <a:bodyPr wrap="square" lIns="0" tIns="0" rIns="0" bIns="0" rtlCol="0"/>
              <a:lstStyle/>
              <a:p>
                <a:endParaRPr sz="1539"/>
              </a:p>
            </p:txBody>
          </p:sp>
          <p:sp>
            <p:nvSpPr>
              <p:cNvPr id="420" name="object 51"/>
              <p:cNvSpPr/>
              <p:nvPr/>
            </p:nvSpPr>
            <p:spPr>
              <a:xfrm>
                <a:off x="4156473" y="2467700"/>
                <a:ext cx="451227" cy="233487"/>
              </a:xfrm>
              <a:custGeom>
                <a:avLst/>
                <a:gdLst/>
                <a:ahLst/>
                <a:cxnLst/>
                <a:rect l="l" t="t" r="r" b="b"/>
                <a:pathLst>
                  <a:path w="527685" h="273050">
                    <a:moveTo>
                      <a:pt x="263550" y="0"/>
                    </a:moveTo>
                    <a:lnTo>
                      <a:pt x="0" y="76377"/>
                    </a:lnTo>
                    <a:lnTo>
                      <a:pt x="0" y="272821"/>
                    </a:lnTo>
                    <a:lnTo>
                      <a:pt x="527456" y="272821"/>
                    </a:lnTo>
                    <a:lnTo>
                      <a:pt x="527456" y="76377"/>
                    </a:lnTo>
                    <a:lnTo>
                      <a:pt x="263550" y="0"/>
                    </a:lnTo>
                    <a:close/>
                  </a:path>
                </a:pathLst>
              </a:custGeom>
              <a:solidFill>
                <a:schemeClr val="accent4"/>
              </a:solidFill>
            </p:spPr>
            <p:txBody>
              <a:bodyPr wrap="square" lIns="0" tIns="0" rIns="0" bIns="0" rtlCol="0"/>
              <a:lstStyle/>
              <a:p>
                <a:endParaRPr sz="1539"/>
              </a:p>
            </p:txBody>
          </p:sp>
          <p:sp>
            <p:nvSpPr>
              <p:cNvPr id="421" name="object 52"/>
              <p:cNvSpPr/>
              <p:nvPr/>
            </p:nvSpPr>
            <p:spPr>
              <a:xfrm>
                <a:off x="8266875" y="1794107"/>
                <a:ext cx="451227" cy="906255"/>
              </a:xfrm>
              <a:custGeom>
                <a:avLst/>
                <a:gdLst/>
                <a:ahLst/>
                <a:cxnLst/>
                <a:rect l="l" t="t" r="r" b="b"/>
                <a:pathLst>
                  <a:path w="527684" h="1059814">
                    <a:moveTo>
                      <a:pt x="263550" y="0"/>
                    </a:moveTo>
                    <a:lnTo>
                      <a:pt x="0" y="76377"/>
                    </a:lnTo>
                    <a:lnTo>
                      <a:pt x="0" y="1059637"/>
                    </a:lnTo>
                    <a:lnTo>
                      <a:pt x="527456" y="1059637"/>
                    </a:lnTo>
                    <a:lnTo>
                      <a:pt x="527456" y="76377"/>
                    </a:lnTo>
                    <a:lnTo>
                      <a:pt x="263550" y="0"/>
                    </a:lnTo>
                    <a:close/>
                  </a:path>
                </a:pathLst>
              </a:custGeom>
              <a:solidFill>
                <a:schemeClr val="accent4"/>
              </a:solidFill>
            </p:spPr>
            <p:txBody>
              <a:bodyPr wrap="square" lIns="0" tIns="0" rIns="0" bIns="0" rtlCol="0"/>
              <a:lstStyle/>
              <a:p>
                <a:endParaRPr sz="1539"/>
              </a:p>
            </p:txBody>
          </p:sp>
          <p:sp>
            <p:nvSpPr>
              <p:cNvPr id="422" name="object 53"/>
              <p:cNvSpPr txBox="1"/>
              <p:nvPr/>
            </p:nvSpPr>
            <p:spPr>
              <a:xfrm>
                <a:off x="4667324" y="2534722"/>
                <a:ext cx="451227" cy="305148"/>
              </a:xfrm>
              <a:prstGeom prst="rect">
                <a:avLst/>
              </a:prstGeom>
            </p:spPr>
            <p:txBody>
              <a:bodyPr vert="horz" wrap="square" lIns="0" tIns="0" rIns="0" bIns="0" rtlCol="0">
                <a:spAutoFit/>
              </a:bodyPr>
              <a:lstStyle/>
              <a:p>
                <a:pPr marL="2172" algn="ctr"/>
                <a:r>
                  <a:rPr sz="983" b="1" i="1" spc="128" dirty="0">
                    <a:solidFill>
                      <a:schemeClr val="bg1"/>
                    </a:solidFill>
                    <a:latin typeface="+mj-lt"/>
                    <a:cs typeface="Palatino Linotype"/>
                  </a:rPr>
                  <a:t>0</a:t>
                </a:r>
                <a:r>
                  <a:rPr sz="983" b="1" i="1" spc="51" dirty="0">
                    <a:solidFill>
                      <a:schemeClr val="bg1"/>
                    </a:solidFill>
                    <a:latin typeface="+mj-lt"/>
                    <a:cs typeface="Palatino Linotype"/>
                  </a:rPr>
                  <a:t>.</a:t>
                </a:r>
                <a:r>
                  <a:rPr sz="983" b="1" i="1" spc="90" dirty="0">
                    <a:solidFill>
                      <a:schemeClr val="bg1"/>
                    </a:solidFill>
                    <a:latin typeface="+mj-lt"/>
                    <a:cs typeface="Palatino Linotype"/>
                  </a:rPr>
                  <a:t>6%</a:t>
                </a:r>
                <a:endParaRPr sz="983" dirty="0">
                  <a:solidFill>
                    <a:schemeClr val="bg1"/>
                  </a:solidFill>
                  <a:latin typeface="+mj-lt"/>
                  <a:cs typeface="Palatino Linotype"/>
                </a:endParaRPr>
              </a:p>
              <a:p>
                <a:pPr marL="10860" marR="4344" algn="ctr">
                  <a:lnSpc>
                    <a:spcPts val="445"/>
                  </a:lnSpc>
                  <a:spcBef>
                    <a:spcPts val="406"/>
                  </a:spcBef>
                </a:pPr>
                <a:r>
                  <a:rPr sz="450" spc="-30" dirty="0">
                    <a:latin typeface="+mj-lt"/>
                    <a:cs typeface="Palatino Linotype"/>
                  </a:rPr>
                  <a:t>T</a:t>
                </a:r>
                <a:r>
                  <a:rPr sz="450" spc="17" dirty="0">
                    <a:latin typeface="+mj-lt"/>
                    <a:cs typeface="Palatino Linotype"/>
                  </a:rPr>
                  <a:t>r</a:t>
                </a:r>
                <a:r>
                  <a:rPr sz="450" spc="43" dirty="0">
                    <a:latin typeface="+mj-lt"/>
                    <a:cs typeface="Palatino Linotype"/>
                  </a:rPr>
                  <a:t>a</a:t>
                </a:r>
                <a:r>
                  <a:rPr sz="450" spc="13" dirty="0">
                    <a:latin typeface="+mj-lt"/>
                    <a:cs typeface="Palatino Linotype"/>
                  </a:rPr>
                  <a:t>n</a:t>
                </a:r>
                <a:r>
                  <a:rPr sz="450" spc="56" dirty="0">
                    <a:latin typeface="+mj-lt"/>
                    <a:cs typeface="Palatino Linotype"/>
                  </a:rPr>
                  <a:t>s</a:t>
                </a:r>
                <a:r>
                  <a:rPr sz="450" spc="17" dirty="0">
                    <a:latin typeface="+mj-lt"/>
                    <a:cs typeface="Palatino Linotype"/>
                  </a:rPr>
                  <a:t>p</a:t>
                </a:r>
                <a:r>
                  <a:rPr sz="450" spc="38" dirty="0">
                    <a:latin typeface="+mj-lt"/>
                    <a:cs typeface="Palatino Linotype"/>
                  </a:rPr>
                  <a:t>o</a:t>
                </a:r>
                <a:r>
                  <a:rPr sz="450" spc="26" dirty="0">
                    <a:latin typeface="+mj-lt"/>
                    <a:cs typeface="Palatino Linotype"/>
                  </a:rPr>
                  <a:t>r</a:t>
                </a:r>
                <a:r>
                  <a:rPr sz="450" spc="21" dirty="0">
                    <a:latin typeface="+mj-lt"/>
                    <a:cs typeface="Palatino Linotype"/>
                  </a:rPr>
                  <a:t>t</a:t>
                </a:r>
                <a:r>
                  <a:rPr sz="450" spc="43" dirty="0">
                    <a:latin typeface="+mj-lt"/>
                    <a:cs typeface="Palatino Linotype"/>
                  </a:rPr>
                  <a:t>a</a:t>
                </a:r>
                <a:r>
                  <a:rPr sz="450" spc="21" dirty="0">
                    <a:latin typeface="+mj-lt"/>
                    <a:cs typeface="Palatino Linotype"/>
                  </a:rPr>
                  <a:t>t</a:t>
                </a:r>
                <a:r>
                  <a:rPr sz="450" spc="-17" dirty="0">
                    <a:latin typeface="+mj-lt"/>
                    <a:cs typeface="Palatino Linotype"/>
                  </a:rPr>
                  <a:t>i</a:t>
                </a:r>
                <a:r>
                  <a:rPr sz="450" spc="38" dirty="0">
                    <a:latin typeface="+mj-lt"/>
                    <a:cs typeface="Palatino Linotype"/>
                  </a:rPr>
                  <a:t>o</a:t>
                </a:r>
                <a:r>
                  <a:rPr sz="450" dirty="0">
                    <a:latin typeface="+mj-lt"/>
                    <a:cs typeface="Palatino Linotype"/>
                  </a:rPr>
                  <a:t>n</a:t>
                </a:r>
                <a:r>
                  <a:rPr sz="450" spc="13" dirty="0">
                    <a:latin typeface="+mj-lt"/>
                    <a:cs typeface="Palatino Linotype"/>
                  </a:rPr>
                  <a:t> </a:t>
                </a:r>
                <a:r>
                  <a:rPr sz="450" spc="-51" dirty="0">
                    <a:latin typeface="+mj-lt"/>
                    <a:cs typeface="Palatino Linotype"/>
                  </a:rPr>
                  <a:t>&amp;</a:t>
                </a:r>
                <a:r>
                  <a:rPr sz="450" spc="-17" dirty="0">
                    <a:latin typeface="+mj-lt"/>
                    <a:cs typeface="Palatino Linotype"/>
                  </a:rPr>
                  <a:t> </a:t>
                </a:r>
                <a:r>
                  <a:rPr sz="450" spc="9" dirty="0">
                    <a:latin typeface="+mj-lt"/>
                    <a:cs typeface="Arial"/>
                  </a:rPr>
                  <a:t>lo</a:t>
                </a:r>
                <a:r>
                  <a:rPr sz="450" spc="17" dirty="0">
                    <a:latin typeface="+mj-lt"/>
                    <a:cs typeface="Arial"/>
                  </a:rPr>
                  <a:t>g</a:t>
                </a:r>
                <a:r>
                  <a:rPr sz="450" spc="4" dirty="0">
                    <a:latin typeface="+mj-lt"/>
                    <a:cs typeface="Arial"/>
                  </a:rPr>
                  <a:t>i</a:t>
                </a:r>
                <a:r>
                  <a:rPr sz="450" spc="13" dirty="0">
                    <a:latin typeface="+mj-lt"/>
                    <a:cs typeface="Arial"/>
                  </a:rPr>
                  <a:t>s</a:t>
                </a:r>
                <a:r>
                  <a:rPr sz="450" spc="21" dirty="0">
                    <a:latin typeface="+mj-lt"/>
                    <a:cs typeface="Arial"/>
                  </a:rPr>
                  <a:t>t</a:t>
                </a:r>
                <a:r>
                  <a:rPr sz="450" spc="13" dirty="0">
                    <a:latin typeface="+mj-lt"/>
                    <a:cs typeface="Arial"/>
                  </a:rPr>
                  <a:t>i</a:t>
                </a:r>
                <a:r>
                  <a:rPr sz="450" spc="21" dirty="0">
                    <a:latin typeface="+mj-lt"/>
                    <a:cs typeface="Arial"/>
                  </a:rPr>
                  <a:t>c</a:t>
                </a:r>
                <a:r>
                  <a:rPr sz="450" dirty="0">
                    <a:latin typeface="+mj-lt"/>
                    <a:cs typeface="Arial"/>
                  </a:rPr>
                  <a:t>s</a:t>
                </a:r>
              </a:p>
            </p:txBody>
          </p:sp>
          <p:sp>
            <p:nvSpPr>
              <p:cNvPr id="423" name="object 54"/>
              <p:cNvSpPr txBox="1"/>
              <p:nvPr/>
            </p:nvSpPr>
            <p:spPr>
              <a:xfrm>
                <a:off x="5189784" y="2534722"/>
                <a:ext cx="437109" cy="305148"/>
              </a:xfrm>
              <a:prstGeom prst="rect">
                <a:avLst/>
              </a:prstGeom>
            </p:spPr>
            <p:txBody>
              <a:bodyPr vert="horz" wrap="square" lIns="0" tIns="0" rIns="0" bIns="0" rtlCol="0">
                <a:spAutoFit/>
              </a:bodyPr>
              <a:lstStyle/>
              <a:p>
                <a:pPr marL="61901"/>
                <a:r>
                  <a:rPr sz="983" b="1" i="1" spc="128" dirty="0">
                    <a:solidFill>
                      <a:schemeClr val="bg1"/>
                    </a:solidFill>
                    <a:latin typeface="+mj-lt"/>
                    <a:cs typeface="Palatino Linotype"/>
                  </a:rPr>
                  <a:t>0</a:t>
                </a:r>
                <a:r>
                  <a:rPr sz="983" b="1" i="1" spc="51" dirty="0">
                    <a:solidFill>
                      <a:schemeClr val="bg1"/>
                    </a:solidFill>
                    <a:latin typeface="+mj-lt"/>
                    <a:cs typeface="Palatino Linotype"/>
                  </a:rPr>
                  <a:t>.</a:t>
                </a:r>
                <a:r>
                  <a:rPr sz="983" b="1" i="1" spc="90" dirty="0">
                    <a:solidFill>
                      <a:schemeClr val="bg1"/>
                    </a:solidFill>
                    <a:latin typeface="+mj-lt"/>
                    <a:cs typeface="Palatino Linotype"/>
                  </a:rPr>
                  <a:t>6%</a:t>
                </a:r>
                <a:endParaRPr sz="983" dirty="0">
                  <a:solidFill>
                    <a:schemeClr val="bg1"/>
                  </a:solidFill>
                  <a:latin typeface="+mj-lt"/>
                  <a:cs typeface="Palatino Linotype"/>
                </a:endParaRPr>
              </a:p>
              <a:p>
                <a:pPr marL="140091" marR="4344" indent="-129774">
                  <a:lnSpc>
                    <a:spcPts val="445"/>
                  </a:lnSpc>
                  <a:spcBef>
                    <a:spcPts val="406"/>
                  </a:spcBef>
                </a:pPr>
                <a:r>
                  <a:rPr sz="450" spc="38" dirty="0">
                    <a:latin typeface="+mj-lt"/>
                    <a:cs typeface="Palatino Linotype"/>
                  </a:rPr>
                  <a:t>E</a:t>
                </a:r>
                <a:r>
                  <a:rPr sz="450" spc="9" dirty="0">
                    <a:latin typeface="+mj-lt"/>
                    <a:cs typeface="Palatino Linotype"/>
                  </a:rPr>
                  <a:t>n</a:t>
                </a:r>
                <a:r>
                  <a:rPr sz="450" spc="21" dirty="0">
                    <a:latin typeface="+mj-lt"/>
                    <a:cs typeface="Palatino Linotype"/>
                  </a:rPr>
                  <a:t>t</a:t>
                </a:r>
                <a:r>
                  <a:rPr sz="450" spc="34" dirty="0">
                    <a:latin typeface="+mj-lt"/>
                    <a:cs typeface="Palatino Linotype"/>
                  </a:rPr>
                  <a:t>e</a:t>
                </a:r>
                <a:r>
                  <a:rPr sz="450" spc="38" dirty="0">
                    <a:latin typeface="+mj-lt"/>
                    <a:cs typeface="Palatino Linotype"/>
                  </a:rPr>
                  <a:t>r</a:t>
                </a:r>
                <a:r>
                  <a:rPr sz="450" spc="21" dirty="0">
                    <a:latin typeface="+mj-lt"/>
                    <a:cs typeface="Palatino Linotype"/>
                  </a:rPr>
                  <a:t>tainm</a:t>
                </a:r>
                <a:r>
                  <a:rPr sz="450" spc="26" dirty="0">
                    <a:latin typeface="+mj-lt"/>
                    <a:cs typeface="Palatino Linotype"/>
                  </a:rPr>
                  <a:t>e</a:t>
                </a:r>
                <a:r>
                  <a:rPr sz="450" spc="21" dirty="0">
                    <a:latin typeface="+mj-lt"/>
                    <a:cs typeface="Palatino Linotype"/>
                  </a:rPr>
                  <a:t>n</a:t>
                </a:r>
                <a:r>
                  <a:rPr sz="450" spc="13" dirty="0">
                    <a:latin typeface="+mj-lt"/>
                    <a:cs typeface="Palatino Linotype"/>
                  </a:rPr>
                  <a:t>t </a:t>
                </a:r>
                <a:r>
                  <a:rPr sz="450" spc="-51" dirty="0">
                    <a:latin typeface="+mj-lt"/>
                    <a:cs typeface="Palatino Linotype"/>
                  </a:rPr>
                  <a:t>&amp;</a:t>
                </a:r>
                <a:r>
                  <a:rPr sz="450" spc="-17" dirty="0">
                    <a:latin typeface="+mj-lt"/>
                    <a:cs typeface="Palatino Linotype"/>
                  </a:rPr>
                  <a:t> </a:t>
                </a:r>
                <a:r>
                  <a:rPr sz="450" spc="26" dirty="0">
                    <a:latin typeface="+mj-lt"/>
                    <a:cs typeface="Arial"/>
                  </a:rPr>
                  <a:t>m</a:t>
                </a:r>
                <a:r>
                  <a:rPr sz="450" spc="21" dirty="0">
                    <a:latin typeface="+mj-lt"/>
                    <a:cs typeface="Arial"/>
                  </a:rPr>
                  <a:t>e</a:t>
                </a:r>
                <a:r>
                  <a:rPr sz="450" spc="17" dirty="0">
                    <a:latin typeface="+mj-lt"/>
                    <a:cs typeface="Arial"/>
                  </a:rPr>
                  <a:t>dia</a:t>
                </a:r>
                <a:endParaRPr sz="450" dirty="0">
                  <a:latin typeface="+mj-lt"/>
                  <a:cs typeface="Arial"/>
                </a:endParaRPr>
              </a:p>
            </p:txBody>
          </p:sp>
          <p:sp>
            <p:nvSpPr>
              <p:cNvPr id="424" name="object 55"/>
              <p:cNvSpPr txBox="1"/>
              <p:nvPr/>
            </p:nvSpPr>
            <p:spPr>
              <a:xfrm>
                <a:off x="5753869" y="2534723"/>
                <a:ext cx="374203" cy="271806"/>
              </a:xfrm>
              <a:prstGeom prst="rect">
                <a:avLst/>
              </a:prstGeom>
            </p:spPr>
            <p:txBody>
              <a:bodyPr vert="horz" wrap="square" lIns="0" tIns="0" rIns="0" bIns="0" rtlCol="0">
                <a:spAutoFit/>
              </a:bodyPr>
              <a:lstStyle/>
              <a:p>
                <a:pPr marL="10860"/>
                <a:r>
                  <a:rPr sz="983" b="1" i="1" spc="103" dirty="0">
                    <a:solidFill>
                      <a:schemeClr val="bg1"/>
                    </a:solidFill>
                    <a:latin typeface="+mj-lt"/>
                    <a:cs typeface="Palatino Linotype"/>
                  </a:rPr>
                  <a:t>1</a:t>
                </a:r>
                <a:r>
                  <a:rPr sz="983" b="1" i="1" spc="51" dirty="0">
                    <a:solidFill>
                      <a:schemeClr val="bg1"/>
                    </a:solidFill>
                    <a:latin typeface="+mj-lt"/>
                    <a:cs typeface="Palatino Linotype"/>
                  </a:rPr>
                  <a:t>.</a:t>
                </a:r>
                <a:r>
                  <a:rPr sz="983" b="1" i="1" spc="128" dirty="0">
                    <a:solidFill>
                      <a:schemeClr val="bg1"/>
                    </a:solidFill>
                    <a:latin typeface="+mj-lt"/>
                    <a:cs typeface="Palatino Linotype"/>
                  </a:rPr>
                  <a:t>0</a:t>
                </a:r>
                <a:r>
                  <a:rPr sz="983" b="1" i="1" spc="86" dirty="0">
                    <a:solidFill>
                      <a:schemeClr val="bg1"/>
                    </a:solidFill>
                    <a:latin typeface="+mj-lt"/>
                    <a:cs typeface="Palatino Linotype"/>
                  </a:rPr>
                  <a:t>%</a:t>
                </a:r>
                <a:endParaRPr sz="983" dirty="0">
                  <a:solidFill>
                    <a:schemeClr val="bg1"/>
                  </a:solidFill>
                  <a:latin typeface="+mj-lt"/>
                  <a:cs typeface="Palatino Linotype"/>
                </a:endParaRPr>
              </a:p>
              <a:p>
                <a:pPr marL="20634">
                  <a:spcBef>
                    <a:spcPts val="376"/>
                  </a:spcBef>
                </a:pPr>
                <a:r>
                  <a:rPr sz="450" spc="-21" dirty="0">
                    <a:latin typeface="+mj-lt"/>
                    <a:cs typeface="Palatino Linotype"/>
                  </a:rPr>
                  <a:t>A</a:t>
                </a:r>
                <a:r>
                  <a:rPr sz="450" spc="13" dirty="0">
                    <a:latin typeface="+mj-lt"/>
                    <a:cs typeface="Palatino Linotype"/>
                  </a:rPr>
                  <a:t>u</a:t>
                </a:r>
                <a:r>
                  <a:rPr sz="450" spc="30" dirty="0">
                    <a:latin typeface="+mj-lt"/>
                    <a:cs typeface="Palatino Linotype"/>
                  </a:rPr>
                  <a:t>to</a:t>
                </a:r>
                <a:r>
                  <a:rPr sz="450" spc="21" dirty="0">
                    <a:latin typeface="+mj-lt"/>
                    <a:cs typeface="Palatino Linotype"/>
                  </a:rPr>
                  <a:t>m</a:t>
                </a:r>
                <a:r>
                  <a:rPr sz="450" spc="34" dirty="0">
                    <a:latin typeface="+mj-lt"/>
                    <a:cs typeface="Palatino Linotype"/>
                  </a:rPr>
                  <a:t>o</a:t>
                </a:r>
                <a:r>
                  <a:rPr sz="450" spc="21" dirty="0">
                    <a:latin typeface="+mj-lt"/>
                    <a:cs typeface="Palatino Linotype"/>
                  </a:rPr>
                  <a:t>t</a:t>
                </a:r>
                <a:r>
                  <a:rPr sz="450" spc="-13" dirty="0">
                    <a:latin typeface="+mj-lt"/>
                    <a:cs typeface="Palatino Linotype"/>
                  </a:rPr>
                  <a:t>i</a:t>
                </a:r>
                <a:r>
                  <a:rPr sz="450" spc="-4" dirty="0">
                    <a:latin typeface="+mj-lt"/>
                    <a:cs typeface="Palatino Linotype"/>
                  </a:rPr>
                  <a:t>v</a:t>
                </a:r>
                <a:r>
                  <a:rPr sz="450" spc="34" dirty="0">
                    <a:latin typeface="+mj-lt"/>
                    <a:cs typeface="Palatino Linotype"/>
                  </a:rPr>
                  <a:t>e</a:t>
                </a:r>
                <a:endParaRPr sz="450" dirty="0">
                  <a:latin typeface="+mj-lt"/>
                  <a:cs typeface="Palatino Linotype"/>
                </a:endParaRPr>
              </a:p>
            </p:txBody>
          </p:sp>
          <p:sp>
            <p:nvSpPr>
              <p:cNvPr id="425" name="object 56"/>
              <p:cNvSpPr txBox="1"/>
              <p:nvPr/>
            </p:nvSpPr>
            <p:spPr>
              <a:xfrm>
                <a:off x="6262264" y="2534722"/>
                <a:ext cx="348058" cy="305148"/>
              </a:xfrm>
              <a:prstGeom prst="rect">
                <a:avLst/>
              </a:prstGeom>
            </p:spPr>
            <p:txBody>
              <a:bodyPr vert="horz" wrap="square" lIns="0" tIns="0" rIns="0" bIns="0" rtlCol="0">
                <a:spAutoFit/>
              </a:bodyPr>
              <a:lstStyle/>
              <a:p>
                <a:pPr marL="22806"/>
                <a:r>
                  <a:rPr sz="983" b="1" i="1" spc="103" dirty="0">
                    <a:solidFill>
                      <a:schemeClr val="bg1"/>
                    </a:solidFill>
                    <a:latin typeface="+mj-lt"/>
                    <a:cs typeface="Palatino Linotype"/>
                  </a:rPr>
                  <a:t>1</a:t>
                </a:r>
                <a:r>
                  <a:rPr sz="983" b="1" i="1" spc="17" dirty="0">
                    <a:solidFill>
                      <a:schemeClr val="bg1"/>
                    </a:solidFill>
                    <a:latin typeface="+mj-lt"/>
                    <a:cs typeface="Palatino Linotype"/>
                  </a:rPr>
                  <a:t>.</a:t>
                </a:r>
                <a:r>
                  <a:rPr sz="983" b="1" i="1" spc="38" dirty="0">
                    <a:solidFill>
                      <a:schemeClr val="bg1"/>
                    </a:solidFill>
                    <a:latin typeface="+mj-lt"/>
                    <a:cs typeface="Palatino Linotype"/>
                  </a:rPr>
                  <a:t>1%</a:t>
                </a:r>
                <a:endParaRPr sz="983" dirty="0">
                  <a:solidFill>
                    <a:schemeClr val="bg1"/>
                  </a:solidFill>
                  <a:latin typeface="+mj-lt"/>
                  <a:cs typeface="Palatino Linotype"/>
                </a:endParaRPr>
              </a:p>
              <a:p>
                <a:pPr marL="86878" marR="4344" indent="-76561">
                  <a:lnSpc>
                    <a:spcPts val="445"/>
                  </a:lnSpc>
                  <a:spcBef>
                    <a:spcPts val="406"/>
                  </a:spcBef>
                </a:pPr>
                <a:r>
                  <a:rPr sz="450" spc="-17" dirty="0">
                    <a:latin typeface="+mj-lt"/>
                    <a:cs typeface="Palatino Linotype"/>
                  </a:rPr>
                  <a:t>H</a:t>
                </a:r>
                <a:r>
                  <a:rPr sz="450" spc="38" dirty="0">
                    <a:latin typeface="+mj-lt"/>
                    <a:cs typeface="Palatino Linotype"/>
                  </a:rPr>
                  <a:t>o</a:t>
                </a:r>
                <a:r>
                  <a:rPr sz="450" spc="56" dirty="0">
                    <a:latin typeface="+mj-lt"/>
                    <a:cs typeface="Palatino Linotype"/>
                  </a:rPr>
                  <a:t>s</a:t>
                </a:r>
                <a:r>
                  <a:rPr sz="450" spc="21" dirty="0">
                    <a:latin typeface="+mj-lt"/>
                    <a:cs typeface="Palatino Linotype"/>
                  </a:rPr>
                  <a:t>p</a:t>
                </a:r>
                <a:r>
                  <a:rPr sz="450" spc="-17" dirty="0">
                    <a:latin typeface="+mj-lt"/>
                    <a:cs typeface="Palatino Linotype"/>
                  </a:rPr>
                  <a:t>i</a:t>
                </a:r>
                <a:r>
                  <a:rPr sz="450" spc="21" dirty="0">
                    <a:latin typeface="+mj-lt"/>
                    <a:cs typeface="Palatino Linotype"/>
                  </a:rPr>
                  <a:t>t</a:t>
                </a:r>
                <a:r>
                  <a:rPr sz="450" spc="43" dirty="0">
                    <a:latin typeface="+mj-lt"/>
                    <a:cs typeface="Palatino Linotype"/>
                  </a:rPr>
                  <a:t>a</a:t>
                </a:r>
                <a:r>
                  <a:rPr sz="450" spc="-17" dirty="0">
                    <a:latin typeface="+mj-lt"/>
                    <a:cs typeface="Palatino Linotype"/>
                  </a:rPr>
                  <a:t>li</a:t>
                </a:r>
                <a:r>
                  <a:rPr sz="450" spc="34" dirty="0">
                    <a:latin typeface="+mj-lt"/>
                    <a:cs typeface="Palatino Linotype"/>
                  </a:rPr>
                  <a:t>t</a:t>
                </a:r>
                <a:r>
                  <a:rPr sz="450" spc="-9" dirty="0">
                    <a:latin typeface="+mj-lt"/>
                    <a:cs typeface="Palatino Linotype"/>
                  </a:rPr>
                  <a:t>y</a:t>
                </a:r>
                <a:r>
                  <a:rPr sz="450" spc="13" dirty="0">
                    <a:latin typeface="+mj-lt"/>
                    <a:cs typeface="Palatino Linotype"/>
                  </a:rPr>
                  <a:t> </a:t>
                </a:r>
                <a:r>
                  <a:rPr sz="450" spc="-51" dirty="0" smtClean="0">
                    <a:latin typeface="+mj-lt"/>
                    <a:cs typeface="Palatino Linotype"/>
                  </a:rPr>
                  <a:t>&amp;</a:t>
                </a:r>
                <a:r>
                  <a:rPr lang="nl-BE" sz="450" spc="-51" dirty="0" smtClean="0">
                    <a:latin typeface="+mj-lt"/>
                    <a:cs typeface="Palatino Linotype"/>
                  </a:rPr>
                  <a:t> </a:t>
                </a:r>
                <a:r>
                  <a:rPr sz="450" spc="-17" dirty="0" smtClean="0">
                    <a:latin typeface="+mj-lt"/>
                    <a:cs typeface="Palatino Linotype"/>
                  </a:rPr>
                  <a:t> </a:t>
                </a:r>
                <a:r>
                  <a:rPr sz="450" spc="4" dirty="0">
                    <a:latin typeface="+mj-lt"/>
                    <a:cs typeface="Arial"/>
                  </a:rPr>
                  <a:t>l</a:t>
                </a:r>
                <a:r>
                  <a:rPr sz="450" spc="21" dirty="0">
                    <a:latin typeface="+mj-lt"/>
                    <a:cs typeface="Arial"/>
                  </a:rPr>
                  <a:t>e</a:t>
                </a:r>
                <a:r>
                  <a:rPr sz="450" spc="4" dirty="0">
                    <a:latin typeface="+mj-lt"/>
                    <a:cs typeface="Arial"/>
                  </a:rPr>
                  <a:t>is</a:t>
                </a:r>
                <a:r>
                  <a:rPr sz="450" spc="13" dirty="0">
                    <a:latin typeface="+mj-lt"/>
                    <a:cs typeface="Arial"/>
                  </a:rPr>
                  <a:t>u</a:t>
                </a:r>
                <a:r>
                  <a:rPr sz="450" spc="17" dirty="0">
                    <a:latin typeface="+mj-lt"/>
                    <a:cs typeface="Arial"/>
                  </a:rPr>
                  <a:t>r</a:t>
                </a:r>
                <a:r>
                  <a:rPr sz="450" spc="13" dirty="0">
                    <a:latin typeface="+mj-lt"/>
                    <a:cs typeface="Arial"/>
                  </a:rPr>
                  <a:t>e</a:t>
                </a:r>
                <a:endParaRPr sz="450" dirty="0">
                  <a:latin typeface="+mj-lt"/>
                  <a:cs typeface="Arial"/>
                </a:endParaRPr>
              </a:p>
            </p:txBody>
          </p:sp>
          <p:sp>
            <p:nvSpPr>
              <p:cNvPr id="426" name="object 57"/>
              <p:cNvSpPr txBox="1"/>
              <p:nvPr/>
            </p:nvSpPr>
            <p:spPr>
              <a:xfrm>
                <a:off x="6749964" y="2534722"/>
                <a:ext cx="435000" cy="305148"/>
              </a:xfrm>
              <a:prstGeom prst="rect">
                <a:avLst/>
              </a:prstGeom>
            </p:spPr>
            <p:txBody>
              <a:bodyPr vert="horz" wrap="square" lIns="0" tIns="0" rIns="0" bIns="0" rtlCol="0">
                <a:spAutoFit/>
              </a:bodyPr>
              <a:lstStyle/>
              <a:p>
                <a:pPr marL="41810"/>
                <a:r>
                  <a:rPr sz="983" b="1" i="1" spc="103" dirty="0">
                    <a:solidFill>
                      <a:schemeClr val="bg1"/>
                    </a:solidFill>
                    <a:latin typeface="+mj-lt"/>
                    <a:cs typeface="Palatino Linotype"/>
                  </a:rPr>
                  <a:t>1</a:t>
                </a:r>
                <a:r>
                  <a:rPr sz="983" b="1" i="1" spc="68" dirty="0">
                    <a:solidFill>
                      <a:schemeClr val="bg1"/>
                    </a:solidFill>
                    <a:latin typeface="+mj-lt"/>
                    <a:cs typeface="Palatino Linotype"/>
                  </a:rPr>
                  <a:t>.</a:t>
                </a:r>
                <a:r>
                  <a:rPr sz="983" b="1" i="1" spc="115" dirty="0">
                    <a:solidFill>
                      <a:schemeClr val="bg1"/>
                    </a:solidFill>
                    <a:latin typeface="+mj-lt"/>
                    <a:cs typeface="Palatino Linotype"/>
                  </a:rPr>
                  <a:t>2</a:t>
                </a:r>
                <a:r>
                  <a:rPr sz="983" b="1" i="1" spc="86" dirty="0">
                    <a:solidFill>
                      <a:schemeClr val="bg1"/>
                    </a:solidFill>
                    <a:latin typeface="+mj-lt"/>
                    <a:cs typeface="Palatino Linotype"/>
                  </a:rPr>
                  <a:t>%</a:t>
                </a:r>
                <a:endParaRPr sz="983" dirty="0">
                  <a:solidFill>
                    <a:schemeClr val="bg1"/>
                  </a:solidFill>
                  <a:latin typeface="+mj-lt"/>
                  <a:cs typeface="Palatino Linotype"/>
                </a:endParaRPr>
              </a:p>
              <a:p>
                <a:pPr marL="10860" marR="4344" indent="65159">
                  <a:lnSpc>
                    <a:spcPts val="445"/>
                  </a:lnSpc>
                  <a:spcBef>
                    <a:spcPts val="406"/>
                  </a:spcBef>
                </a:pPr>
                <a:r>
                  <a:rPr sz="450" spc="17" dirty="0">
                    <a:latin typeface="+mj-lt"/>
                    <a:cs typeface="Arial"/>
                  </a:rPr>
                  <a:t>Ind</a:t>
                </a:r>
                <a:r>
                  <a:rPr sz="450" spc="13" dirty="0">
                    <a:latin typeface="+mj-lt"/>
                    <a:cs typeface="Arial"/>
                  </a:rPr>
                  <a:t>us</a:t>
                </a:r>
                <a:r>
                  <a:rPr sz="450" spc="21" dirty="0">
                    <a:latin typeface="+mj-lt"/>
                    <a:cs typeface="Arial"/>
                  </a:rPr>
                  <a:t>t</a:t>
                </a:r>
                <a:r>
                  <a:rPr sz="450" spc="17" dirty="0">
                    <a:latin typeface="+mj-lt"/>
                    <a:cs typeface="Arial"/>
                  </a:rPr>
                  <a:t>ria</a:t>
                </a:r>
                <a:r>
                  <a:rPr sz="450" spc="-4" dirty="0">
                    <a:latin typeface="+mj-lt"/>
                    <a:cs typeface="Arial"/>
                  </a:rPr>
                  <a:t>l </a:t>
                </a:r>
                <a:r>
                  <a:rPr sz="450" spc="21" dirty="0">
                    <a:latin typeface="+mj-lt"/>
                    <a:cs typeface="Arial"/>
                  </a:rPr>
                  <a:t>ma</a:t>
                </a:r>
                <a:r>
                  <a:rPr sz="450" spc="13" dirty="0">
                    <a:latin typeface="+mj-lt"/>
                    <a:cs typeface="Arial"/>
                  </a:rPr>
                  <a:t>nuf</a:t>
                </a:r>
                <a:r>
                  <a:rPr sz="450" spc="21" dirty="0">
                    <a:latin typeface="+mj-lt"/>
                    <a:cs typeface="Arial"/>
                  </a:rPr>
                  <a:t>ac</a:t>
                </a:r>
                <a:r>
                  <a:rPr sz="450" spc="17" dirty="0">
                    <a:latin typeface="+mj-lt"/>
                    <a:cs typeface="Arial"/>
                  </a:rPr>
                  <a:t>tur</a:t>
                </a:r>
                <a:r>
                  <a:rPr sz="450" spc="4" dirty="0">
                    <a:latin typeface="+mj-lt"/>
                    <a:cs typeface="Arial"/>
                  </a:rPr>
                  <a:t>i</a:t>
                </a:r>
                <a:r>
                  <a:rPr sz="450" spc="9" dirty="0">
                    <a:latin typeface="+mj-lt"/>
                    <a:cs typeface="Arial"/>
                  </a:rPr>
                  <a:t>ng</a:t>
                </a:r>
                <a:endParaRPr sz="450" dirty="0">
                  <a:latin typeface="+mj-lt"/>
                  <a:cs typeface="Arial"/>
                </a:endParaRPr>
              </a:p>
            </p:txBody>
          </p:sp>
          <p:sp>
            <p:nvSpPr>
              <p:cNvPr id="427" name="object 58"/>
              <p:cNvSpPr txBox="1"/>
              <p:nvPr/>
            </p:nvSpPr>
            <p:spPr>
              <a:xfrm>
                <a:off x="7294640" y="2534723"/>
                <a:ext cx="362596" cy="271806"/>
              </a:xfrm>
              <a:prstGeom prst="rect">
                <a:avLst/>
              </a:prstGeom>
            </p:spPr>
            <p:txBody>
              <a:bodyPr vert="horz" wrap="square" lIns="0" tIns="0" rIns="0" bIns="0" rtlCol="0">
                <a:spAutoFit/>
              </a:bodyPr>
              <a:lstStyle/>
              <a:p>
                <a:pPr marL="10860"/>
                <a:r>
                  <a:rPr sz="983" b="1" i="1" spc="103" dirty="0">
                    <a:solidFill>
                      <a:schemeClr val="bg1"/>
                    </a:solidFill>
                    <a:latin typeface="+mj-lt"/>
                    <a:cs typeface="Palatino Linotype"/>
                  </a:rPr>
                  <a:t>1</a:t>
                </a:r>
                <a:r>
                  <a:rPr sz="983" b="1" i="1" spc="73" dirty="0">
                    <a:solidFill>
                      <a:schemeClr val="bg1"/>
                    </a:solidFill>
                    <a:latin typeface="+mj-lt"/>
                    <a:cs typeface="Palatino Linotype"/>
                  </a:rPr>
                  <a:t>.</a:t>
                </a:r>
                <a:r>
                  <a:rPr sz="983" b="1" i="1" spc="115" dirty="0">
                    <a:solidFill>
                      <a:schemeClr val="bg1"/>
                    </a:solidFill>
                    <a:latin typeface="+mj-lt"/>
                    <a:cs typeface="Palatino Linotype"/>
                  </a:rPr>
                  <a:t>3</a:t>
                </a:r>
                <a:r>
                  <a:rPr sz="983" b="1" i="1" spc="86" dirty="0">
                    <a:solidFill>
                      <a:schemeClr val="bg1"/>
                    </a:solidFill>
                    <a:latin typeface="+mj-lt"/>
                    <a:cs typeface="Palatino Linotype"/>
                  </a:rPr>
                  <a:t>%</a:t>
                </a:r>
                <a:endParaRPr sz="983" dirty="0">
                  <a:solidFill>
                    <a:schemeClr val="bg1"/>
                  </a:solidFill>
                  <a:latin typeface="+mj-lt"/>
                  <a:cs typeface="Palatino Linotype"/>
                </a:endParaRPr>
              </a:p>
              <a:p>
                <a:pPr marL="32579">
                  <a:spcBef>
                    <a:spcPts val="376"/>
                  </a:spcBef>
                </a:pPr>
                <a:r>
                  <a:rPr sz="450" spc="21" dirty="0">
                    <a:latin typeface="+mj-lt"/>
                    <a:cs typeface="Arial"/>
                  </a:rPr>
                  <a:t>C</a:t>
                </a:r>
                <a:r>
                  <a:rPr sz="450" spc="13" dirty="0">
                    <a:latin typeface="+mj-lt"/>
                    <a:cs typeface="Arial"/>
                  </a:rPr>
                  <a:t>h</a:t>
                </a:r>
                <a:r>
                  <a:rPr sz="450" spc="21" dirty="0">
                    <a:latin typeface="+mj-lt"/>
                    <a:cs typeface="Arial"/>
                  </a:rPr>
                  <a:t>e</a:t>
                </a:r>
                <a:r>
                  <a:rPr sz="450" spc="26" dirty="0">
                    <a:latin typeface="+mj-lt"/>
                    <a:cs typeface="Arial"/>
                  </a:rPr>
                  <a:t>m</a:t>
                </a:r>
                <a:r>
                  <a:rPr sz="450" dirty="0">
                    <a:latin typeface="+mj-lt"/>
                    <a:cs typeface="Arial"/>
                  </a:rPr>
                  <a:t>i</a:t>
                </a:r>
                <a:r>
                  <a:rPr sz="450" spc="17" dirty="0">
                    <a:latin typeface="+mj-lt"/>
                    <a:cs typeface="Arial"/>
                  </a:rPr>
                  <a:t>cals</a:t>
                </a:r>
                <a:endParaRPr sz="450" dirty="0">
                  <a:latin typeface="+mj-lt"/>
                  <a:cs typeface="Arial"/>
                </a:endParaRPr>
              </a:p>
            </p:txBody>
          </p:sp>
          <p:sp>
            <p:nvSpPr>
              <p:cNvPr id="428" name="object 59"/>
              <p:cNvSpPr txBox="1"/>
              <p:nvPr/>
            </p:nvSpPr>
            <p:spPr>
              <a:xfrm>
                <a:off x="7809068" y="2534723"/>
                <a:ext cx="361255" cy="271806"/>
              </a:xfrm>
              <a:prstGeom prst="rect">
                <a:avLst/>
              </a:prstGeom>
            </p:spPr>
            <p:txBody>
              <a:bodyPr vert="horz" wrap="square" lIns="0" tIns="0" rIns="0" bIns="0" rtlCol="0">
                <a:spAutoFit/>
              </a:bodyPr>
              <a:lstStyle/>
              <a:p>
                <a:pPr marL="10860"/>
                <a:r>
                  <a:rPr sz="983" b="1" i="1" spc="103" dirty="0">
                    <a:solidFill>
                      <a:schemeClr val="bg1"/>
                    </a:solidFill>
                    <a:latin typeface="+mj-lt"/>
                    <a:cs typeface="Palatino Linotype"/>
                  </a:rPr>
                  <a:t>1</a:t>
                </a:r>
                <a:r>
                  <a:rPr sz="983" b="1" i="1" spc="68" dirty="0">
                    <a:solidFill>
                      <a:schemeClr val="bg1"/>
                    </a:solidFill>
                    <a:latin typeface="+mj-lt"/>
                    <a:cs typeface="Palatino Linotype"/>
                  </a:rPr>
                  <a:t>.</a:t>
                </a:r>
                <a:r>
                  <a:rPr sz="983" b="1" i="1" spc="111" dirty="0">
                    <a:solidFill>
                      <a:schemeClr val="bg1"/>
                    </a:solidFill>
                    <a:latin typeface="+mj-lt"/>
                    <a:cs typeface="Palatino Linotype"/>
                  </a:rPr>
                  <a:t>5</a:t>
                </a:r>
                <a:r>
                  <a:rPr sz="983" b="1" i="1" spc="86" dirty="0">
                    <a:solidFill>
                      <a:schemeClr val="bg1"/>
                    </a:solidFill>
                    <a:latin typeface="+mj-lt"/>
                    <a:cs typeface="Palatino Linotype"/>
                  </a:rPr>
                  <a:t>%</a:t>
                </a:r>
                <a:endParaRPr sz="983" dirty="0">
                  <a:solidFill>
                    <a:schemeClr val="bg1"/>
                  </a:solidFill>
                  <a:latin typeface="+mj-lt"/>
                  <a:cs typeface="Palatino Linotype"/>
                </a:endParaRPr>
              </a:p>
              <a:p>
                <a:pPr marL="19005">
                  <a:spcBef>
                    <a:spcPts val="376"/>
                  </a:spcBef>
                </a:pPr>
                <a:r>
                  <a:rPr sz="450" spc="-30" dirty="0">
                    <a:latin typeface="+mj-lt"/>
                    <a:cs typeface="Palatino Linotype"/>
                  </a:rPr>
                  <a:t>T</a:t>
                </a:r>
                <a:r>
                  <a:rPr sz="450" spc="60" dirty="0">
                    <a:latin typeface="+mj-lt"/>
                    <a:cs typeface="Palatino Linotype"/>
                  </a:rPr>
                  <a:t>e</a:t>
                </a:r>
                <a:r>
                  <a:rPr sz="450" spc="56" dirty="0">
                    <a:latin typeface="+mj-lt"/>
                    <a:cs typeface="Palatino Linotype"/>
                  </a:rPr>
                  <a:t>c</a:t>
                </a:r>
                <a:r>
                  <a:rPr sz="450" spc="13" dirty="0">
                    <a:latin typeface="+mj-lt"/>
                    <a:cs typeface="Palatino Linotype"/>
                  </a:rPr>
                  <a:t>h</a:t>
                </a:r>
                <a:r>
                  <a:rPr sz="450" spc="17" dirty="0">
                    <a:latin typeface="+mj-lt"/>
                    <a:cs typeface="Palatino Linotype"/>
                  </a:rPr>
                  <a:t>nolo</a:t>
                </a:r>
                <a:r>
                  <a:rPr sz="450" spc="43" dirty="0">
                    <a:latin typeface="+mj-lt"/>
                    <a:cs typeface="Palatino Linotype"/>
                  </a:rPr>
                  <a:t>g</a:t>
                </a:r>
                <a:r>
                  <a:rPr sz="450" spc="-9" dirty="0">
                    <a:latin typeface="+mj-lt"/>
                    <a:cs typeface="Palatino Linotype"/>
                  </a:rPr>
                  <a:t>y</a:t>
                </a:r>
                <a:endParaRPr sz="450" dirty="0">
                  <a:latin typeface="+mj-lt"/>
                  <a:cs typeface="Palatino Linotype"/>
                </a:endParaRPr>
              </a:p>
            </p:txBody>
          </p:sp>
          <p:sp>
            <p:nvSpPr>
              <p:cNvPr id="429" name="object 60"/>
              <p:cNvSpPr txBox="1"/>
              <p:nvPr/>
            </p:nvSpPr>
            <p:spPr>
              <a:xfrm>
                <a:off x="4206575" y="2533216"/>
                <a:ext cx="371556" cy="305148"/>
              </a:xfrm>
              <a:prstGeom prst="rect">
                <a:avLst/>
              </a:prstGeom>
            </p:spPr>
            <p:txBody>
              <a:bodyPr vert="horz" wrap="square" lIns="0" tIns="0" rIns="0" bIns="0" rtlCol="0">
                <a:spAutoFit/>
              </a:bodyPr>
              <a:lstStyle/>
              <a:p>
                <a:pPr marL="14118"/>
                <a:r>
                  <a:rPr sz="983" b="1" i="1" spc="128" dirty="0" smtClean="0">
                    <a:solidFill>
                      <a:schemeClr val="bg1"/>
                    </a:solidFill>
                    <a:latin typeface="+mj-lt"/>
                    <a:cs typeface="Palatino Linotype"/>
                  </a:rPr>
                  <a:t>0</a:t>
                </a:r>
                <a:r>
                  <a:rPr sz="983" b="1" i="1" spc="68" dirty="0" smtClean="0">
                    <a:solidFill>
                      <a:schemeClr val="bg1"/>
                    </a:solidFill>
                    <a:latin typeface="+mj-lt"/>
                    <a:cs typeface="Palatino Linotype"/>
                  </a:rPr>
                  <a:t>.</a:t>
                </a:r>
                <a:r>
                  <a:rPr lang="nl-BE" sz="983" b="1" i="1" spc="94" dirty="0">
                    <a:solidFill>
                      <a:schemeClr val="bg1"/>
                    </a:solidFill>
                    <a:latin typeface="+mj-lt"/>
                    <a:cs typeface="Palatino Linotype"/>
                  </a:rPr>
                  <a:t>2</a:t>
                </a:r>
                <a:r>
                  <a:rPr sz="983" b="1" i="1" spc="94" dirty="0" smtClean="0">
                    <a:solidFill>
                      <a:schemeClr val="bg1"/>
                    </a:solidFill>
                    <a:latin typeface="+mj-lt"/>
                    <a:cs typeface="Palatino Linotype"/>
                  </a:rPr>
                  <a:t>%</a:t>
                </a:r>
                <a:endParaRPr sz="983" dirty="0">
                  <a:solidFill>
                    <a:schemeClr val="bg1"/>
                  </a:solidFill>
                  <a:latin typeface="+mj-lt"/>
                  <a:cs typeface="Palatino Linotype"/>
                </a:endParaRPr>
              </a:p>
              <a:p>
                <a:pPr marL="69503" marR="4344" indent="-59186">
                  <a:lnSpc>
                    <a:spcPts val="445"/>
                  </a:lnSpc>
                  <a:spcBef>
                    <a:spcPts val="406"/>
                  </a:spcBef>
                </a:pPr>
                <a:r>
                  <a:rPr lang="en-GB" sz="450" spc="-21" dirty="0" smtClean="0">
                    <a:latin typeface="+mj-lt"/>
                    <a:cs typeface="Palatino Linotype"/>
                  </a:rPr>
                  <a:t>A</a:t>
                </a:r>
                <a:r>
                  <a:rPr lang="en-GB" sz="450" spc="43" dirty="0" smtClean="0">
                    <a:latin typeface="+mj-lt"/>
                    <a:cs typeface="Palatino Linotype"/>
                  </a:rPr>
                  <a:t>e</a:t>
                </a:r>
                <a:r>
                  <a:rPr lang="en-GB" sz="450" spc="17" dirty="0" smtClean="0">
                    <a:latin typeface="+mj-lt"/>
                    <a:cs typeface="Palatino Linotype"/>
                  </a:rPr>
                  <a:t>r</a:t>
                </a:r>
                <a:r>
                  <a:rPr lang="en-GB" sz="450" spc="38" dirty="0" smtClean="0">
                    <a:latin typeface="+mj-lt"/>
                    <a:cs typeface="Palatino Linotype"/>
                  </a:rPr>
                  <a:t>o</a:t>
                </a:r>
                <a:r>
                  <a:rPr lang="en-GB" sz="450" spc="56" dirty="0" smtClean="0">
                    <a:latin typeface="+mj-lt"/>
                    <a:cs typeface="Palatino Linotype"/>
                  </a:rPr>
                  <a:t>s</a:t>
                </a:r>
                <a:r>
                  <a:rPr lang="en-GB" sz="450" spc="17" dirty="0" smtClean="0">
                    <a:latin typeface="+mj-lt"/>
                    <a:cs typeface="Palatino Linotype"/>
                  </a:rPr>
                  <a:t>p</a:t>
                </a:r>
                <a:r>
                  <a:rPr lang="en-GB" sz="450" spc="43" dirty="0" smtClean="0">
                    <a:latin typeface="+mj-lt"/>
                    <a:cs typeface="Palatino Linotype"/>
                  </a:rPr>
                  <a:t>a</a:t>
                </a:r>
                <a:r>
                  <a:rPr lang="en-GB" sz="450" spc="68" dirty="0" smtClean="0">
                    <a:latin typeface="+mj-lt"/>
                    <a:cs typeface="Palatino Linotype"/>
                  </a:rPr>
                  <a:t>c</a:t>
                </a:r>
                <a:r>
                  <a:rPr lang="en-GB" sz="450" spc="34" dirty="0" smtClean="0">
                    <a:latin typeface="+mj-lt"/>
                    <a:cs typeface="Palatino Linotype"/>
                  </a:rPr>
                  <a:t>e</a:t>
                </a:r>
                <a:r>
                  <a:rPr lang="en-GB" sz="450" spc="13" dirty="0" smtClean="0">
                    <a:latin typeface="+mj-lt"/>
                    <a:cs typeface="Palatino Linotype"/>
                  </a:rPr>
                  <a:t> </a:t>
                </a:r>
                <a:r>
                  <a:rPr lang="en-GB" sz="450" spc="-51" dirty="0" smtClean="0">
                    <a:latin typeface="+mj-lt"/>
                    <a:cs typeface="Palatino Linotype"/>
                  </a:rPr>
                  <a:t>&amp;</a:t>
                </a:r>
                <a:r>
                  <a:rPr lang="en-GB" sz="450" spc="-17" dirty="0" smtClean="0">
                    <a:latin typeface="+mj-lt"/>
                    <a:cs typeface="Palatino Linotype"/>
                  </a:rPr>
                  <a:t> </a:t>
                </a:r>
                <a:r>
                  <a:rPr lang="en-GB" sz="450" spc="21" dirty="0" smtClean="0">
                    <a:latin typeface="+mj-lt"/>
                    <a:cs typeface="Arial"/>
                  </a:rPr>
                  <a:t>d</a:t>
                </a:r>
                <a:r>
                  <a:rPr lang="en-GB" sz="450" spc="17" dirty="0" smtClean="0">
                    <a:latin typeface="+mj-lt"/>
                    <a:cs typeface="Arial"/>
                  </a:rPr>
                  <a:t>ef</a:t>
                </a:r>
                <a:r>
                  <a:rPr lang="en-GB" sz="450" spc="21" dirty="0" smtClean="0">
                    <a:latin typeface="+mj-lt"/>
                    <a:cs typeface="Arial"/>
                  </a:rPr>
                  <a:t>e</a:t>
                </a:r>
                <a:r>
                  <a:rPr lang="en-GB" sz="450" spc="17" dirty="0" smtClean="0">
                    <a:latin typeface="+mj-lt"/>
                    <a:cs typeface="Arial"/>
                  </a:rPr>
                  <a:t>n</a:t>
                </a:r>
                <a:r>
                  <a:rPr lang="en-GB" sz="450" spc="21" dirty="0" smtClean="0">
                    <a:latin typeface="+mj-lt"/>
                    <a:cs typeface="Arial"/>
                  </a:rPr>
                  <a:t>c</a:t>
                </a:r>
                <a:r>
                  <a:rPr lang="en-GB" sz="450" spc="13" dirty="0" smtClean="0">
                    <a:latin typeface="+mj-lt"/>
                    <a:cs typeface="Arial"/>
                  </a:rPr>
                  <a:t>e</a:t>
                </a:r>
                <a:endParaRPr lang="en-GB" sz="450" dirty="0">
                  <a:latin typeface="+mj-lt"/>
                  <a:cs typeface="Arial"/>
                </a:endParaRPr>
              </a:p>
            </p:txBody>
          </p:sp>
          <p:sp>
            <p:nvSpPr>
              <p:cNvPr id="430" name="object 61"/>
              <p:cNvSpPr txBox="1"/>
              <p:nvPr/>
            </p:nvSpPr>
            <p:spPr>
              <a:xfrm>
                <a:off x="8300139" y="2534722"/>
                <a:ext cx="406642" cy="305148"/>
              </a:xfrm>
              <a:prstGeom prst="rect">
                <a:avLst/>
              </a:prstGeom>
            </p:spPr>
            <p:txBody>
              <a:bodyPr vert="horz" wrap="square" lIns="0" tIns="0" rIns="0" bIns="0" rtlCol="0">
                <a:spAutoFit/>
              </a:bodyPr>
              <a:lstStyle/>
              <a:p>
                <a:pPr marL="30407"/>
                <a:r>
                  <a:rPr sz="983" b="1" i="1" spc="150" dirty="0">
                    <a:solidFill>
                      <a:schemeClr val="bg1"/>
                    </a:solidFill>
                    <a:latin typeface="+mj-lt"/>
                    <a:cs typeface="Palatino Linotype"/>
                  </a:rPr>
                  <a:t>4</a:t>
                </a:r>
                <a:r>
                  <a:rPr sz="983" b="1" i="1" spc="68" dirty="0">
                    <a:solidFill>
                      <a:schemeClr val="bg1"/>
                    </a:solidFill>
                    <a:latin typeface="+mj-lt"/>
                    <a:cs typeface="Palatino Linotype"/>
                  </a:rPr>
                  <a:t>.</a:t>
                </a:r>
                <a:r>
                  <a:rPr sz="983" b="1" i="1" spc="90" dirty="0">
                    <a:solidFill>
                      <a:schemeClr val="bg1"/>
                    </a:solidFill>
                    <a:latin typeface="+mj-lt"/>
                    <a:cs typeface="Palatino Linotype"/>
                  </a:rPr>
                  <a:t>5%</a:t>
                </a:r>
                <a:endParaRPr sz="983" dirty="0">
                  <a:solidFill>
                    <a:schemeClr val="bg1"/>
                  </a:solidFill>
                  <a:latin typeface="+mj-lt"/>
                  <a:cs typeface="Palatino Linotype"/>
                </a:endParaRPr>
              </a:p>
              <a:p>
                <a:pPr marL="25520" marR="4344" indent="-15204">
                  <a:lnSpc>
                    <a:spcPts val="445"/>
                  </a:lnSpc>
                  <a:spcBef>
                    <a:spcPts val="406"/>
                  </a:spcBef>
                </a:pPr>
                <a:r>
                  <a:rPr sz="450" spc="38" dirty="0">
                    <a:latin typeface="+mj-lt"/>
                    <a:cs typeface="Palatino Linotype"/>
                  </a:rPr>
                  <a:t>E</a:t>
                </a:r>
                <a:r>
                  <a:rPr sz="450" spc="9" dirty="0">
                    <a:latin typeface="+mj-lt"/>
                    <a:cs typeface="Palatino Linotype"/>
                  </a:rPr>
                  <a:t>n</a:t>
                </a:r>
                <a:r>
                  <a:rPr sz="450" spc="38" dirty="0">
                    <a:latin typeface="+mj-lt"/>
                    <a:cs typeface="Palatino Linotype"/>
                  </a:rPr>
                  <a:t>g</a:t>
                </a:r>
                <a:r>
                  <a:rPr sz="450" spc="21" dirty="0">
                    <a:latin typeface="+mj-lt"/>
                    <a:cs typeface="Palatino Linotype"/>
                  </a:rPr>
                  <a:t>inee</a:t>
                </a:r>
                <a:r>
                  <a:rPr sz="450" spc="4" dirty="0">
                    <a:latin typeface="+mj-lt"/>
                    <a:cs typeface="Palatino Linotype"/>
                  </a:rPr>
                  <a:t>ri</a:t>
                </a:r>
                <a:r>
                  <a:rPr sz="450" dirty="0">
                    <a:latin typeface="+mj-lt"/>
                    <a:cs typeface="Palatino Linotype"/>
                  </a:rPr>
                  <a:t>n</a:t>
                </a:r>
                <a:r>
                  <a:rPr sz="450" spc="30" dirty="0">
                    <a:latin typeface="+mj-lt"/>
                    <a:cs typeface="Palatino Linotype"/>
                  </a:rPr>
                  <a:t>g</a:t>
                </a:r>
                <a:r>
                  <a:rPr sz="450" spc="13" dirty="0">
                    <a:latin typeface="+mj-lt"/>
                    <a:cs typeface="Palatino Linotype"/>
                  </a:rPr>
                  <a:t> </a:t>
                </a:r>
                <a:r>
                  <a:rPr sz="450" spc="-51" dirty="0">
                    <a:latin typeface="+mj-lt"/>
                    <a:cs typeface="Palatino Linotype"/>
                  </a:rPr>
                  <a:t>&amp;</a:t>
                </a:r>
                <a:r>
                  <a:rPr sz="450" spc="-17" dirty="0">
                    <a:latin typeface="+mj-lt"/>
                    <a:cs typeface="Palatino Linotype"/>
                  </a:rPr>
                  <a:t> </a:t>
                </a:r>
                <a:r>
                  <a:rPr sz="450" spc="17" dirty="0">
                    <a:latin typeface="+mj-lt"/>
                    <a:cs typeface="Arial"/>
                  </a:rPr>
                  <a:t>co</a:t>
                </a:r>
                <a:r>
                  <a:rPr sz="450" spc="21" dirty="0">
                    <a:latin typeface="+mj-lt"/>
                    <a:cs typeface="Arial"/>
                  </a:rPr>
                  <a:t>n</a:t>
                </a:r>
                <a:r>
                  <a:rPr sz="450" spc="13" dirty="0">
                    <a:latin typeface="+mj-lt"/>
                    <a:cs typeface="Arial"/>
                  </a:rPr>
                  <a:t>s</a:t>
                </a:r>
                <a:r>
                  <a:rPr sz="450" spc="21" dirty="0">
                    <a:latin typeface="+mj-lt"/>
                    <a:cs typeface="Arial"/>
                  </a:rPr>
                  <a:t>t</a:t>
                </a:r>
                <a:r>
                  <a:rPr sz="450" spc="17" dirty="0">
                    <a:latin typeface="+mj-lt"/>
                    <a:cs typeface="Arial"/>
                  </a:rPr>
                  <a:t>r</a:t>
                </a:r>
                <a:r>
                  <a:rPr sz="450" spc="9" dirty="0">
                    <a:latin typeface="+mj-lt"/>
                    <a:cs typeface="Arial"/>
                  </a:rPr>
                  <a:t>u</a:t>
                </a:r>
                <a:r>
                  <a:rPr sz="450" spc="21" dirty="0">
                    <a:latin typeface="+mj-lt"/>
                    <a:cs typeface="Arial"/>
                  </a:rPr>
                  <a:t>ct</a:t>
                </a:r>
                <a:r>
                  <a:rPr sz="450" dirty="0">
                    <a:latin typeface="+mj-lt"/>
                    <a:cs typeface="Arial"/>
                  </a:rPr>
                  <a:t>i</a:t>
                </a:r>
                <a:r>
                  <a:rPr sz="450" spc="13" dirty="0">
                    <a:latin typeface="+mj-lt"/>
                    <a:cs typeface="Arial"/>
                  </a:rPr>
                  <a:t>on</a:t>
                </a:r>
                <a:endParaRPr sz="450" dirty="0">
                  <a:latin typeface="+mj-lt"/>
                  <a:cs typeface="Arial"/>
                </a:endParaRPr>
              </a:p>
            </p:txBody>
          </p:sp>
          <p:sp>
            <p:nvSpPr>
              <p:cNvPr id="431" name="object 62"/>
              <p:cNvSpPr txBox="1"/>
              <p:nvPr/>
            </p:nvSpPr>
            <p:spPr>
              <a:xfrm>
                <a:off x="693553" y="2576913"/>
                <a:ext cx="195477" cy="69250"/>
              </a:xfrm>
              <a:prstGeom prst="rect">
                <a:avLst/>
              </a:prstGeom>
            </p:spPr>
            <p:txBody>
              <a:bodyPr vert="horz" wrap="square" lIns="0" tIns="0" rIns="0" bIns="0" rtlCol="0">
                <a:spAutoFit/>
              </a:bodyPr>
              <a:lstStyle/>
              <a:p>
                <a:pPr marL="10860"/>
                <a:r>
                  <a:rPr sz="450" spc="43" dirty="0">
                    <a:latin typeface="ING Me" panose="02000506040000020004" pitchFamily="2" charset="0"/>
                    <a:cs typeface="ING Me" panose="02000506040000020004" pitchFamily="2" charset="0"/>
                  </a:rPr>
                  <a:t>M</a:t>
                </a:r>
                <a:r>
                  <a:rPr sz="450" spc="30" dirty="0">
                    <a:latin typeface="ING Me" panose="02000506040000020004" pitchFamily="2" charset="0"/>
                    <a:cs typeface="ING Me" panose="02000506040000020004" pitchFamily="2" charset="0"/>
                  </a:rPr>
                  <a:t>e</a:t>
                </a:r>
                <a:r>
                  <a:rPr sz="450" spc="21" dirty="0">
                    <a:latin typeface="ING Me" panose="02000506040000020004" pitchFamily="2" charset="0"/>
                    <a:cs typeface="ING Me" panose="02000506040000020004" pitchFamily="2" charset="0"/>
                  </a:rPr>
                  <a:t>t</a:t>
                </a:r>
                <a:r>
                  <a:rPr sz="450" spc="13" dirty="0">
                    <a:latin typeface="ING Me" panose="02000506040000020004" pitchFamily="2" charset="0"/>
                    <a:cs typeface="ING Me" panose="02000506040000020004" pitchFamily="2" charset="0"/>
                  </a:rPr>
                  <a:t>als</a:t>
                </a:r>
                <a:endParaRPr sz="450" dirty="0">
                  <a:latin typeface="ING Me" panose="02000506040000020004" pitchFamily="2" charset="0"/>
                  <a:cs typeface="ING Me" panose="02000506040000020004" pitchFamily="2" charset="0"/>
                </a:endParaRPr>
              </a:p>
            </p:txBody>
          </p:sp>
          <p:sp>
            <p:nvSpPr>
              <p:cNvPr id="432" name="object 64"/>
              <p:cNvSpPr txBox="1"/>
              <p:nvPr/>
            </p:nvSpPr>
            <p:spPr>
              <a:xfrm>
                <a:off x="2104927" y="2572983"/>
                <a:ext cx="442568" cy="69250"/>
              </a:xfrm>
              <a:prstGeom prst="rect">
                <a:avLst/>
              </a:prstGeom>
            </p:spPr>
            <p:txBody>
              <a:bodyPr vert="horz" wrap="square" lIns="0" tIns="0" rIns="0" bIns="0" rtlCol="0">
                <a:spAutoFit/>
              </a:bodyPr>
              <a:lstStyle/>
              <a:p>
                <a:pPr marL="10860" algn="ctr"/>
                <a:r>
                  <a:rPr sz="450" spc="26" dirty="0">
                    <a:latin typeface="ING Me" panose="02000506040000020004" pitchFamily="2" charset="0"/>
                    <a:cs typeface="ING Me" panose="02000506040000020004" pitchFamily="2" charset="0"/>
                  </a:rPr>
                  <a:t>H</a:t>
                </a:r>
                <a:r>
                  <a:rPr sz="450" spc="21" dirty="0">
                    <a:latin typeface="ING Me" panose="02000506040000020004" pitchFamily="2" charset="0"/>
                    <a:cs typeface="ING Me" panose="02000506040000020004" pitchFamily="2" charset="0"/>
                  </a:rPr>
                  <a:t>ea</a:t>
                </a:r>
                <a:r>
                  <a:rPr sz="450" spc="13" dirty="0">
                    <a:latin typeface="ING Me" panose="02000506040000020004" pitchFamily="2" charset="0"/>
                    <a:cs typeface="ING Me" panose="02000506040000020004" pitchFamily="2" charset="0"/>
                  </a:rPr>
                  <a:t>l</a:t>
                </a:r>
                <a:r>
                  <a:rPr sz="450" spc="21" dirty="0">
                    <a:latin typeface="ING Me" panose="02000506040000020004" pitchFamily="2" charset="0"/>
                    <a:cs typeface="ING Me" panose="02000506040000020004" pitchFamily="2" charset="0"/>
                  </a:rPr>
                  <a:t>t</a:t>
                </a:r>
                <a:r>
                  <a:rPr sz="450" spc="9" dirty="0">
                    <a:latin typeface="ING Me" panose="02000506040000020004" pitchFamily="2" charset="0"/>
                    <a:cs typeface="ING Me" panose="02000506040000020004" pitchFamily="2" charset="0"/>
                  </a:rPr>
                  <a:t>h</a:t>
                </a:r>
                <a:r>
                  <a:rPr sz="450" spc="21" dirty="0">
                    <a:latin typeface="ING Me" panose="02000506040000020004" pitchFamily="2" charset="0"/>
                    <a:cs typeface="ING Me" panose="02000506040000020004" pitchFamily="2" charset="0"/>
                  </a:rPr>
                  <a:t>ca</a:t>
                </a:r>
                <a:r>
                  <a:rPr sz="450" spc="17" dirty="0">
                    <a:latin typeface="ING Me" panose="02000506040000020004" pitchFamily="2" charset="0"/>
                    <a:cs typeface="ING Me" panose="02000506040000020004" pitchFamily="2" charset="0"/>
                  </a:rPr>
                  <a:t>r</a:t>
                </a:r>
                <a:r>
                  <a:rPr sz="450" spc="13" dirty="0">
                    <a:latin typeface="ING Me" panose="02000506040000020004" pitchFamily="2" charset="0"/>
                    <a:cs typeface="ING Me" panose="02000506040000020004" pitchFamily="2" charset="0"/>
                  </a:rPr>
                  <a:t>e</a:t>
                </a:r>
                <a:endParaRPr sz="450" dirty="0">
                  <a:latin typeface="ING Me" panose="02000506040000020004" pitchFamily="2" charset="0"/>
                  <a:cs typeface="ING Me" panose="02000506040000020004" pitchFamily="2" charset="0"/>
                </a:endParaRPr>
              </a:p>
            </p:txBody>
          </p:sp>
          <p:sp>
            <p:nvSpPr>
              <p:cNvPr id="433" name="object 65"/>
              <p:cNvSpPr txBox="1"/>
              <p:nvPr/>
            </p:nvSpPr>
            <p:spPr>
              <a:xfrm>
                <a:off x="2618728" y="2572982"/>
                <a:ext cx="449938" cy="102750"/>
              </a:xfrm>
              <a:prstGeom prst="rect">
                <a:avLst/>
              </a:prstGeom>
            </p:spPr>
            <p:txBody>
              <a:bodyPr vert="horz" wrap="square" lIns="0" tIns="0" rIns="0" bIns="0" rtlCol="0">
                <a:spAutoFit/>
              </a:bodyPr>
              <a:lstStyle/>
              <a:p>
                <a:pPr marL="72760" marR="4344" indent="-62444" algn="ctr">
                  <a:lnSpc>
                    <a:spcPts val="445"/>
                  </a:lnSpc>
                </a:pPr>
                <a:r>
                  <a:rPr sz="450" spc="26" dirty="0">
                    <a:latin typeface="ING Me" panose="02000506040000020004" pitchFamily="2" charset="0"/>
                    <a:cs typeface="ING Me" panose="02000506040000020004" pitchFamily="2" charset="0"/>
                  </a:rPr>
                  <a:t>F</a:t>
                </a:r>
                <a:r>
                  <a:rPr sz="450" spc="38" dirty="0">
                    <a:latin typeface="ING Me" panose="02000506040000020004" pitchFamily="2" charset="0"/>
                    <a:cs typeface="ING Me" panose="02000506040000020004" pitchFamily="2" charset="0"/>
                  </a:rPr>
                  <a:t>o</a:t>
                </a:r>
                <a:r>
                  <a:rPr sz="450" spc="17" dirty="0">
                    <a:latin typeface="ING Me" panose="02000506040000020004" pitchFamily="2" charset="0"/>
                    <a:cs typeface="ING Me" panose="02000506040000020004" pitchFamily="2" charset="0"/>
                  </a:rPr>
                  <a:t>r</a:t>
                </a:r>
                <a:r>
                  <a:rPr sz="450" spc="43" dirty="0">
                    <a:latin typeface="ING Me" panose="02000506040000020004" pitchFamily="2" charset="0"/>
                    <a:cs typeface="ING Me" panose="02000506040000020004" pitchFamily="2" charset="0"/>
                  </a:rPr>
                  <a:t>e</a:t>
                </a:r>
                <a:r>
                  <a:rPr sz="450" spc="56" dirty="0">
                    <a:latin typeface="ING Me" panose="02000506040000020004" pitchFamily="2" charset="0"/>
                    <a:cs typeface="ING Me" panose="02000506040000020004" pitchFamily="2" charset="0"/>
                  </a:rPr>
                  <a:t>s</a:t>
                </a:r>
                <a:r>
                  <a:rPr sz="450" spc="26" dirty="0">
                    <a:latin typeface="ING Me" panose="02000506040000020004" pitchFamily="2" charset="0"/>
                    <a:cs typeface="ING Me" panose="02000506040000020004" pitchFamily="2" charset="0"/>
                  </a:rPr>
                  <a:t>t</a:t>
                </a:r>
                <a:r>
                  <a:rPr sz="450" spc="13" dirty="0">
                    <a:latin typeface="ING Me" panose="02000506040000020004" pitchFamily="2" charset="0"/>
                    <a:cs typeface="ING Me" panose="02000506040000020004" pitchFamily="2" charset="0"/>
                  </a:rPr>
                  <a:t>, </a:t>
                </a:r>
                <a:r>
                  <a:rPr sz="450" spc="17" dirty="0" smtClean="0">
                    <a:latin typeface="ING Me" panose="02000506040000020004" pitchFamily="2" charset="0"/>
                    <a:cs typeface="ING Me" panose="02000506040000020004" pitchFamily="2" charset="0"/>
                  </a:rPr>
                  <a:t>p</a:t>
                </a:r>
                <a:r>
                  <a:rPr sz="450" spc="43" dirty="0" smtClean="0">
                    <a:latin typeface="ING Me" panose="02000506040000020004" pitchFamily="2" charset="0"/>
                    <a:cs typeface="ING Me" panose="02000506040000020004" pitchFamily="2" charset="0"/>
                  </a:rPr>
                  <a:t>a</a:t>
                </a:r>
                <a:r>
                  <a:rPr sz="450" spc="21" dirty="0" smtClean="0">
                    <a:latin typeface="ING Me" panose="02000506040000020004" pitchFamily="2" charset="0"/>
                    <a:cs typeface="ING Me" panose="02000506040000020004" pitchFamily="2" charset="0"/>
                  </a:rPr>
                  <a:t>p</a:t>
                </a:r>
                <a:r>
                  <a:rPr sz="450" spc="43" dirty="0" smtClean="0">
                    <a:latin typeface="ING Me" panose="02000506040000020004" pitchFamily="2" charset="0"/>
                    <a:cs typeface="ING Me" panose="02000506040000020004" pitchFamily="2" charset="0"/>
                  </a:rPr>
                  <a:t>e</a:t>
                </a:r>
                <a:r>
                  <a:rPr sz="450" spc="4" dirty="0" smtClean="0">
                    <a:latin typeface="ING Me" panose="02000506040000020004" pitchFamily="2" charset="0"/>
                    <a:cs typeface="ING Me" panose="02000506040000020004" pitchFamily="2" charset="0"/>
                  </a:rPr>
                  <a:t>r</a:t>
                </a:r>
                <a:r>
                  <a:rPr lang="nl-BE" sz="450" spc="13" dirty="0">
                    <a:latin typeface="ING Me" panose="02000506040000020004" pitchFamily="2" charset="0"/>
                    <a:cs typeface="ING Me" panose="02000506040000020004" pitchFamily="2" charset="0"/>
                  </a:rPr>
                  <a:t> </a:t>
                </a:r>
                <a:r>
                  <a:rPr sz="450" spc="-51" dirty="0" smtClean="0">
                    <a:latin typeface="ING Me" panose="02000506040000020004" pitchFamily="2" charset="0"/>
                    <a:cs typeface="ING Me" panose="02000506040000020004" pitchFamily="2" charset="0"/>
                  </a:rPr>
                  <a:t>&amp;</a:t>
                </a:r>
                <a:r>
                  <a:rPr sz="450" spc="-17" dirty="0" smtClean="0">
                    <a:latin typeface="ING Me" panose="02000506040000020004" pitchFamily="2" charset="0"/>
                    <a:cs typeface="ING Me" panose="02000506040000020004" pitchFamily="2" charset="0"/>
                  </a:rPr>
                  <a:t> </a:t>
                </a:r>
                <a:r>
                  <a:rPr sz="450" spc="21" dirty="0" err="1" smtClean="0">
                    <a:latin typeface="ING Me" panose="02000506040000020004" pitchFamily="2" charset="0"/>
                    <a:cs typeface="ING Me" panose="02000506040000020004" pitchFamily="2" charset="0"/>
                  </a:rPr>
                  <a:t>packa</a:t>
                </a:r>
                <a:r>
                  <a:rPr sz="450" spc="17" dirty="0" err="1" smtClean="0">
                    <a:latin typeface="ING Me" panose="02000506040000020004" pitchFamily="2" charset="0"/>
                    <a:cs typeface="ING Me" panose="02000506040000020004" pitchFamily="2" charset="0"/>
                  </a:rPr>
                  <a:t>g</a:t>
                </a:r>
                <a:r>
                  <a:rPr sz="450" spc="4" dirty="0" err="1" smtClean="0">
                    <a:latin typeface="ING Me" panose="02000506040000020004" pitchFamily="2" charset="0"/>
                    <a:cs typeface="ING Me" panose="02000506040000020004" pitchFamily="2" charset="0"/>
                  </a:rPr>
                  <a:t>i</a:t>
                </a:r>
                <a:r>
                  <a:rPr sz="450" spc="13" dirty="0" err="1" smtClean="0">
                    <a:latin typeface="ING Me" panose="02000506040000020004" pitchFamily="2" charset="0"/>
                    <a:cs typeface="ING Me" panose="02000506040000020004" pitchFamily="2" charset="0"/>
                  </a:rPr>
                  <a:t>n</a:t>
                </a:r>
                <a:r>
                  <a:rPr lang="nl-BE" sz="450" spc="13" dirty="0" smtClean="0">
                    <a:latin typeface="ING Me" panose="02000506040000020004" pitchFamily="2" charset="0"/>
                    <a:cs typeface="ING Me" panose="02000506040000020004" pitchFamily="2" charset="0"/>
                  </a:rPr>
                  <a:t>g</a:t>
                </a:r>
              </a:p>
            </p:txBody>
          </p:sp>
          <p:sp>
            <p:nvSpPr>
              <p:cNvPr id="434" name="object 66"/>
              <p:cNvSpPr txBox="1"/>
              <p:nvPr/>
            </p:nvSpPr>
            <p:spPr>
              <a:xfrm>
                <a:off x="3132970" y="2572983"/>
                <a:ext cx="474403" cy="305148"/>
              </a:xfrm>
              <a:prstGeom prst="rect">
                <a:avLst/>
              </a:prstGeom>
            </p:spPr>
            <p:txBody>
              <a:bodyPr vert="horz" wrap="square" lIns="0" tIns="0" rIns="0" bIns="0" rtlCol="0">
                <a:spAutoFit/>
              </a:bodyPr>
              <a:lstStyle/>
              <a:p>
                <a:pPr marL="10860">
                  <a:lnSpc>
                    <a:spcPts val="453"/>
                  </a:lnSpc>
                </a:pPr>
                <a:r>
                  <a:rPr sz="450" spc="17" dirty="0">
                    <a:latin typeface="ING Me" panose="02000506040000020004" pitchFamily="2" charset="0"/>
                    <a:cs typeface="ING Me" panose="02000506040000020004" pitchFamily="2" charset="0"/>
                  </a:rPr>
                  <a:t>Phar</a:t>
                </a:r>
                <a:r>
                  <a:rPr sz="450" spc="21" dirty="0">
                    <a:latin typeface="ING Me" panose="02000506040000020004" pitchFamily="2" charset="0"/>
                    <a:cs typeface="ING Me" panose="02000506040000020004" pitchFamily="2" charset="0"/>
                  </a:rPr>
                  <a:t>mace</a:t>
                </a:r>
                <a:r>
                  <a:rPr sz="450" spc="13" dirty="0">
                    <a:latin typeface="ING Me" panose="02000506040000020004" pitchFamily="2" charset="0"/>
                    <a:cs typeface="ING Me" panose="02000506040000020004" pitchFamily="2" charset="0"/>
                  </a:rPr>
                  <a:t>u</a:t>
                </a:r>
                <a:r>
                  <a:rPr sz="450" spc="21" dirty="0">
                    <a:latin typeface="ING Me" panose="02000506040000020004" pitchFamily="2" charset="0"/>
                    <a:cs typeface="ING Me" panose="02000506040000020004" pitchFamily="2" charset="0"/>
                  </a:rPr>
                  <a:t>t</a:t>
                </a:r>
                <a:r>
                  <a:rPr sz="450" dirty="0">
                    <a:latin typeface="ING Me" panose="02000506040000020004" pitchFamily="2" charset="0"/>
                    <a:cs typeface="ING Me" panose="02000506040000020004" pitchFamily="2" charset="0"/>
                  </a:rPr>
                  <a:t>i</a:t>
                </a:r>
                <a:r>
                  <a:rPr sz="450" spc="17" dirty="0">
                    <a:latin typeface="ING Me" panose="02000506040000020004" pitchFamily="2" charset="0"/>
                    <a:cs typeface="ING Me" panose="02000506040000020004" pitchFamily="2" charset="0"/>
                  </a:rPr>
                  <a:t>cals</a:t>
                </a:r>
                <a:endParaRPr sz="450" dirty="0">
                  <a:latin typeface="ING Me" panose="02000506040000020004" pitchFamily="2" charset="0"/>
                  <a:cs typeface="ING Me" panose="02000506040000020004" pitchFamily="2" charset="0"/>
                </a:endParaRPr>
              </a:p>
              <a:p>
                <a:pPr marL="42353">
                  <a:lnSpc>
                    <a:spcPts val="453"/>
                  </a:lnSpc>
                </a:pPr>
                <a:r>
                  <a:rPr sz="450" spc="-51" dirty="0">
                    <a:latin typeface="ING Me" panose="02000506040000020004" pitchFamily="2" charset="0"/>
                    <a:cs typeface="ING Me" panose="02000506040000020004" pitchFamily="2" charset="0"/>
                  </a:rPr>
                  <a:t>&amp;</a:t>
                </a:r>
                <a:r>
                  <a:rPr sz="450" spc="13" dirty="0">
                    <a:latin typeface="ING Me" panose="02000506040000020004" pitchFamily="2" charset="0"/>
                    <a:cs typeface="ING Me" panose="02000506040000020004" pitchFamily="2" charset="0"/>
                  </a:rPr>
                  <a:t> </a:t>
                </a:r>
                <a:r>
                  <a:rPr sz="450" spc="-17" dirty="0">
                    <a:latin typeface="ING Me" panose="02000506040000020004" pitchFamily="2" charset="0"/>
                    <a:cs typeface="ING Me" panose="02000506040000020004" pitchFamily="2" charset="0"/>
                  </a:rPr>
                  <a:t>l</a:t>
                </a:r>
                <a:r>
                  <a:rPr sz="450" spc="-13" dirty="0">
                    <a:latin typeface="ING Me" panose="02000506040000020004" pitchFamily="2" charset="0"/>
                    <a:cs typeface="ING Me" panose="02000506040000020004" pitchFamily="2" charset="0"/>
                  </a:rPr>
                  <a:t>i</a:t>
                </a:r>
                <a:r>
                  <a:rPr sz="450" spc="-9" dirty="0">
                    <a:latin typeface="ING Me" panose="02000506040000020004" pitchFamily="2" charset="0"/>
                    <a:cs typeface="ING Me" panose="02000506040000020004" pitchFamily="2" charset="0"/>
                  </a:rPr>
                  <a:t>f</a:t>
                </a:r>
                <a:r>
                  <a:rPr sz="450" spc="34" dirty="0">
                    <a:latin typeface="ING Me" panose="02000506040000020004" pitchFamily="2" charset="0"/>
                    <a:cs typeface="ING Me" panose="02000506040000020004" pitchFamily="2" charset="0"/>
                  </a:rPr>
                  <a:t>e</a:t>
                </a:r>
                <a:r>
                  <a:rPr sz="450" spc="13" dirty="0">
                    <a:latin typeface="ING Me" panose="02000506040000020004" pitchFamily="2" charset="0"/>
                    <a:cs typeface="ING Me" panose="02000506040000020004" pitchFamily="2" charset="0"/>
                  </a:rPr>
                  <a:t> </a:t>
                </a:r>
                <a:r>
                  <a:rPr sz="450" spc="51" dirty="0">
                    <a:latin typeface="ING Me" panose="02000506040000020004" pitchFamily="2" charset="0"/>
                    <a:cs typeface="ING Me" panose="02000506040000020004" pitchFamily="2" charset="0"/>
                  </a:rPr>
                  <a:t>s</a:t>
                </a:r>
                <a:r>
                  <a:rPr sz="450" spc="68" dirty="0">
                    <a:latin typeface="ING Me" panose="02000506040000020004" pitchFamily="2" charset="0"/>
                    <a:cs typeface="ING Me" panose="02000506040000020004" pitchFamily="2" charset="0"/>
                  </a:rPr>
                  <a:t>c</a:t>
                </a:r>
                <a:r>
                  <a:rPr sz="450" spc="-13" dirty="0">
                    <a:latin typeface="ING Me" panose="02000506040000020004" pitchFamily="2" charset="0"/>
                    <a:cs typeface="ING Me" panose="02000506040000020004" pitchFamily="2" charset="0"/>
                  </a:rPr>
                  <a:t>i</a:t>
                </a:r>
                <a:r>
                  <a:rPr sz="450" spc="43" dirty="0">
                    <a:latin typeface="ING Me" panose="02000506040000020004" pitchFamily="2" charset="0"/>
                    <a:cs typeface="ING Me" panose="02000506040000020004" pitchFamily="2" charset="0"/>
                  </a:rPr>
                  <a:t>e</a:t>
                </a:r>
                <a:r>
                  <a:rPr sz="450" spc="9" dirty="0">
                    <a:latin typeface="ING Me" panose="02000506040000020004" pitchFamily="2" charset="0"/>
                    <a:cs typeface="ING Me" panose="02000506040000020004" pitchFamily="2" charset="0"/>
                  </a:rPr>
                  <a:t>n</a:t>
                </a:r>
                <a:r>
                  <a:rPr sz="450" spc="68" dirty="0">
                    <a:latin typeface="ING Me" panose="02000506040000020004" pitchFamily="2" charset="0"/>
                    <a:cs typeface="ING Me" panose="02000506040000020004" pitchFamily="2" charset="0"/>
                  </a:rPr>
                  <a:t>c</a:t>
                </a:r>
                <a:r>
                  <a:rPr sz="450" spc="43" dirty="0">
                    <a:latin typeface="ING Me" panose="02000506040000020004" pitchFamily="2" charset="0"/>
                    <a:cs typeface="ING Me" panose="02000506040000020004" pitchFamily="2" charset="0"/>
                  </a:rPr>
                  <a:t>es</a:t>
                </a:r>
                <a:endParaRPr sz="450" dirty="0">
                  <a:latin typeface="ING Me" panose="02000506040000020004" pitchFamily="2" charset="0"/>
                  <a:cs typeface="ING Me" panose="02000506040000020004" pitchFamily="2" charset="0"/>
                </a:endParaRPr>
              </a:p>
              <a:p>
                <a:pPr marL="43439">
                  <a:spcBef>
                    <a:spcPts val="231"/>
                  </a:spcBef>
                </a:pPr>
                <a:r>
                  <a:rPr sz="983" b="1" i="1" spc="-56" dirty="0">
                    <a:solidFill>
                      <a:schemeClr val="bg1"/>
                    </a:solidFill>
                    <a:latin typeface="ING Me" panose="02000506040000020004" pitchFamily="2" charset="0"/>
                    <a:cs typeface="ING Me" panose="02000506040000020004" pitchFamily="2" charset="0"/>
                  </a:rPr>
                  <a:t>‑</a:t>
                </a:r>
                <a:r>
                  <a:rPr sz="983" b="1" i="1" spc="128" dirty="0">
                    <a:solidFill>
                      <a:schemeClr val="bg1"/>
                    </a:solidFill>
                    <a:latin typeface="ING Me" panose="02000506040000020004" pitchFamily="2" charset="0"/>
                    <a:cs typeface="ING Me" panose="02000506040000020004" pitchFamily="2" charset="0"/>
                  </a:rPr>
                  <a:t>0</a:t>
                </a:r>
                <a:r>
                  <a:rPr sz="983" b="1" i="1" spc="64" dirty="0">
                    <a:solidFill>
                      <a:schemeClr val="bg1"/>
                    </a:solidFill>
                    <a:latin typeface="ING Me" panose="02000506040000020004" pitchFamily="2" charset="0"/>
                    <a:cs typeface="ING Me" panose="02000506040000020004" pitchFamily="2" charset="0"/>
                  </a:rPr>
                  <a:t>.</a:t>
                </a:r>
                <a:r>
                  <a:rPr sz="983" b="1" i="1" spc="86" dirty="0">
                    <a:solidFill>
                      <a:schemeClr val="bg1"/>
                    </a:solidFill>
                    <a:latin typeface="ING Me" panose="02000506040000020004" pitchFamily="2" charset="0"/>
                    <a:cs typeface="ING Me" panose="02000506040000020004" pitchFamily="2" charset="0"/>
                  </a:rPr>
                  <a:t>4%</a:t>
                </a:r>
                <a:endParaRPr sz="983" dirty="0">
                  <a:solidFill>
                    <a:schemeClr val="bg1"/>
                  </a:solidFill>
                  <a:latin typeface="ING Me" panose="02000506040000020004" pitchFamily="2" charset="0"/>
                  <a:cs typeface="ING Me" panose="02000506040000020004" pitchFamily="2" charset="0"/>
                </a:endParaRPr>
              </a:p>
            </p:txBody>
          </p:sp>
          <p:sp>
            <p:nvSpPr>
              <p:cNvPr id="435" name="object 67"/>
              <p:cNvSpPr txBox="1"/>
              <p:nvPr/>
            </p:nvSpPr>
            <p:spPr>
              <a:xfrm>
                <a:off x="3642084" y="2574004"/>
                <a:ext cx="450085" cy="279500"/>
              </a:xfrm>
              <a:prstGeom prst="rect">
                <a:avLst/>
              </a:prstGeom>
            </p:spPr>
            <p:txBody>
              <a:bodyPr vert="horz" wrap="square" lIns="0" tIns="0" rIns="0" bIns="0" rtlCol="0">
                <a:spAutoFit/>
              </a:bodyPr>
              <a:lstStyle/>
              <a:p>
                <a:pPr marL="66245" marR="52669" indent="-2172" algn="ctr">
                  <a:lnSpc>
                    <a:spcPts val="445"/>
                  </a:lnSpc>
                </a:pPr>
                <a:r>
                  <a:rPr sz="450" spc="21" dirty="0">
                    <a:latin typeface="+mj-lt"/>
                    <a:cs typeface="ING Me" panose="02000506040000020004" pitchFamily="2" charset="0"/>
                  </a:rPr>
                  <a:t>R</a:t>
                </a:r>
                <a:r>
                  <a:rPr sz="450" spc="43" dirty="0">
                    <a:latin typeface="+mj-lt"/>
                    <a:cs typeface="ING Me" panose="02000506040000020004" pitchFamily="2" charset="0"/>
                  </a:rPr>
                  <a:t>e</a:t>
                </a:r>
                <a:r>
                  <a:rPr sz="450" spc="21" dirty="0">
                    <a:latin typeface="+mj-lt"/>
                    <a:cs typeface="ING Me" panose="02000506040000020004" pitchFamily="2" charset="0"/>
                  </a:rPr>
                  <a:t>t</a:t>
                </a:r>
                <a:r>
                  <a:rPr sz="450" spc="43" dirty="0">
                    <a:latin typeface="+mj-lt"/>
                    <a:cs typeface="ING Me" panose="02000506040000020004" pitchFamily="2" charset="0"/>
                  </a:rPr>
                  <a:t>a</a:t>
                </a:r>
                <a:r>
                  <a:rPr sz="450" spc="-17" dirty="0">
                    <a:latin typeface="+mj-lt"/>
                    <a:cs typeface="ING Me" panose="02000506040000020004" pitchFamily="2" charset="0"/>
                  </a:rPr>
                  <a:t>i</a:t>
                </a:r>
                <a:r>
                  <a:rPr sz="450" spc="-26" dirty="0">
                    <a:latin typeface="+mj-lt"/>
                    <a:cs typeface="ING Me" panose="02000506040000020004" pitchFamily="2" charset="0"/>
                  </a:rPr>
                  <a:t>l</a:t>
                </a:r>
                <a:r>
                  <a:rPr sz="450" spc="13" dirty="0">
                    <a:latin typeface="+mj-lt"/>
                    <a:cs typeface="ING Me" panose="02000506040000020004" pitchFamily="2" charset="0"/>
                  </a:rPr>
                  <a:t> </a:t>
                </a:r>
                <a:r>
                  <a:rPr sz="450" spc="-51" dirty="0">
                    <a:latin typeface="+mj-lt"/>
                    <a:cs typeface="ING Me" panose="02000506040000020004" pitchFamily="2" charset="0"/>
                  </a:rPr>
                  <a:t>&amp;</a:t>
                </a:r>
                <a:r>
                  <a:rPr sz="450" spc="-17" dirty="0">
                    <a:latin typeface="+mj-lt"/>
                    <a:cs typeface="ING Me" panose="02000506040000020004" pitchFamily="2" charset="0"/>
                  </a:rPr>
                  <a:t> </a:t>
                </a:r>
                <a:r>
                  <a:rPr sz="450" spc="21" dirty="0" err="1" smtClean="0">
                    <a:latin typeface="+mj-lt"/>
                    <a:cs typeface="ING Me" panose="02000506040000020004" pitchFamily="2" charset="0"/>
                  </a:rPr>
                  <a:t>c</a:t>
                </a:r>
                <a:r>
                  <a:rPr sz="450" spc="17" dirty="0" err="1" smtClean="0">
                    <a:latin typeface="+mj-lt"/>
                    <a:cs typeface="ING Me" panose="02000506040000020004" pitchFamily="2" charset="0"/>
                  </a:rPr>
                  <a:t>o</a:t>
                </a:r>
                <a:r>
                  <a:rPr sz="450" spc="13" dirty="0" err="1" smtClean="0">
                    <a:latin typeface="+mj-lt"/>
                    <a:cs typeface="ING Me" panose="02000506040000020004" pitchFamily="2" charset="0"/>
                  </a:rPr>
                  <a:t>nsu</a:t>
                </a:r>
                <a:r>
                  <a:rPr sz="450" spc="21" dirty="0" err="1" smtClean="0">
                    <a:latin typeface="+mj-lt"/>
                    <a:cs typeface="ING Me" panose="02000506040000020004" pitchFamily="2" charset="0"/>
                  </a:rPr>
                  <a:t>m</a:t>
                </a:r>
                <a:r>
                  <a:rPr lang="nl-BE" sz="450" spc="21" dirty="0" smtClean="0">
                    <a:latin typeface="+mj-lt"/>
                    <a:cs typeface="ING Me" panose="02000506040000020004" pitchFamily="2" charset="0"/>
                  </a:rPr>
                  <a:t>e</a:t>
                </a:r>
                <a:r>
                  <a:rPr sz="450" spc="21" dirty="0" smtClean="0">
                    <a:latin typeface="+mj-lt"/>
                    <a:cs typeface="ING Me" panose="02000506040000020004" pitchFamily="2" charset="0"/>
                  </a:rPr>
                  <a:t>r</a:t>
                </a:r>
                <a:endParaRPr sz="450" dirty="0">
                  <a:latin typeface="+mj-lt"/>
                  <a:cs typeface="ING Me" panose="02000506040000020004" pitchFamily="2" charset="0"/>
                </a:endParaRPr>
              </a:p>
              <a:p>
                <a:pPr algn="ctr">
                  <a:spcBef>
                    <a:spcPts val="217"/>
                  </a:spcBef>
                </a:pPr>
                <a:r>
                  <a:rPr sz="983" b="1" i="1" spc="-56" dirty="0">
                    <a:solidFill>
                      <a:schemeClr val="bg1"/>
                    </a:solidFill>
                    <a:latin typeface="ING Me" panose="02000506040000020004" pitchFamily="2" charset="0"/>
                    <a:cs typeface="ING Me" panose="02000506040000020004" pitchFamily="2" charset="0"/>
                  </a:rPr>
                  <a:t>‑</a:t>
                </a:r>
                <a:r>
                  <a:rPr sz="983" b="1" i="1" spc="128" dirty="0">
                    <a:solidFill>
                      <a:schemeClr val="bg1"/>
                    </a:solidFill>
                    <a:latin typeface="ING Me" panose="02000506040000020004" pitchFamily="2" charset="0"/>
                    <a:cs typeface="ING Me" panose="02000506040000020004" pitchFamily="2" charset="0"/>
                  </a:rPr>
                  <a:t>0</a:t>
                </a:r>
                <a:r>
                  <a:rPr sz="983" b="1" i="1" spc="68" dirty="0">
                    <a:solidFill>
                      <a:schemeClr val="bg1"/>
                    </a:solidFill>
                    <a:latin typeface="ING Me" panose="02000506040000020004" pitchFamily="2" charset="0"/>
                    <a:cs typeface="ING Me" panose="02000506040000020004" pitchFamily="2" charset="0"/>
                  </a:rPr>
                  <a:t>.</a:t>
                </a:r>
                <a:r>
                  <a:rPr sz="983" b="1" i="1" spc="94" dirty="0">
                    <a:solidFill>
                      <a:schemeClr val="bg1"/>
                    </a:solidFill>
                    <a:latin typeface="ING Me" panose="02000506040000020004" pitchFamily="2" charset="0"/>
                    <a:cs typeface="ING Me" panose="02000506040000020004" pitchFamily="2" charset="0"/>
                  </a:rPr>
                  <a:t>2%</a:t>
                </a:r>
                <a:endParaRPr sz="983" dirty="0">
                  <a:solidFill>
                    <a:schemeClr val="bg1"/>
                  </a:solidFill>
                  <a:latin typeface="ING Me" panose="02000506040000020004" pitchFamily="2" charset="0"/>
                  <a:cs typeface="ING Me" panose="02000506040000020004" pitchFamily="2" charset="0"/>
                </a:endParaRPr>
              </a:p>
            </p:txBody>
          </p:sp>
          <p:sp>
            <p:nvSpPr>
              <p:cNvPr id="436" name="object 68"/>
              <p:cNvSpPr txBox="1"/>
              <p:nvPr/>
            </p:nvSpPr>
            <p:spPr>
              <a:xfrm>
                <a:off x="604452" y="2733815"/>
                <a:ext cx="401697" cy="151260"/>
              </a:xfrm>
              <a:prstGeom prst="rect">
                <a:avLst/>
              </a:prstGeom>
            </p:spPr>
            <p:txBody>
              <a:bodyPr vert="horz" wrap="square" lIns="0" tIns="0" rIns="0" bIns="0" rtlCol="0">
                <a:spAutoFit/>
              </a:bodyPr>
              <a:lstStyle/>
              <a:p>
                <a:pPr marL="10860"/>
                <a:r>
                  <a:rPr sz="983" b="1" i="1" spc="-81" dirty="0">
                    <a:solidFill>
                      <a:srgbClr val="FFFFFF"/>
                    </a:solidFill>
                    <a:latin typeface="+mj-lt"/>
                    <a:cs typeface="Palatino Linotype"/>
                  </a:rPr>
                  <a:t>‑</a:t>
                </a:r>
                <a:r>
                  <a:rPr sz="983" b="1" i="1" spc="137" dirty="0">
                    <a:solidFill>
                      <a:srgbClr val="FFFFFF"/>
                    </a:solidFill>
                    <a:latin typeface="+mj-lt"/>
                    <a:cs typeface="Palatino Linotype"/>
                  </a:rPr>
                  <a:t>3</a:t>
                </a:r>
                <a:r>
                  <a:rPr sz="983" b="1" i="1" spc="17" dirty="0">
                    <a:solidFill>
                      <a:srgbClr val="FFFFFF"/>
                    </a:solidFill>
                    <a:latin typeface="+mj-lt"/>
                    <a:cs typeface="Palatino Linotype"/>
                  </a:rPr>
                  <a:t>.</a:t>
                </a:r>
                <a:r>
                  <a:rPr sz="983" b="1" i="1" spc="38" dirty="0">
                    <a:solidFill>
                      <a:srgbClr val="FFFFFF"/>
                    </a:solidFill>
                    <a:latin typeface="+mj-lt"/>
                    <a:cs typeface="Palatino Linotype"/>
                  </a:rPr>
                  <a:t>1%</a:t>
                </a:r>
                <a:endParaRPr sz="983" dirty="0">
                  <a:latin typeface="+mj-lt"/>
                  <a:cs typeface="Palatino Linotype"/>
                </a:endParaRPr>
              </a:p>
            </p:txBody>
          </p:sp>
          <p:sp>
            <p:nvSpPr>
              <p:cNvPr id="437" name="object 69"/>
              <p:cNvSpPr txBox="1"/>
              <p:nvPr/>
            </p:nvSpPr>
            <p:spPr>
              <a:xfrm>
                <a:off x="2141456" y="2729924"/>
                <a:ext cx="396223" cy="151260"/>
              </a:xfrm>
              <a:prstGeom prst="rect">
                <a:avLst/>
              </a:prstGeom>
            </p:spPr>
            <p:txBody>
              <a:bodyPr vert="horz" wrap="square" lIns="0" tIns="0" rIns="0" bIns="0" rtlCol="0">
                <a:spAutoFit/>
              </a:bodyPr>
              <a:lstStyle/>
              <a:p>
                <a:pPr marL="10860"/>
                <a:r>
                  <a:rPr sz="983" b="1" i="1" spc="-56" dirty="0">
                    <a:solidFill>
                      <a:srgbClr val="FFFFFF"/>
                    </a:solidFill>
                    <a:latin typeface="+mj-lt"/>
                    <a:cs typeface="Palatino Linotype"/>
                  </a:rPr>
                  <a:t>‑</a:t>
                </a:r>
                <a:r>
                  <a:rPr sz="983" b="1" i="1" spc="128" dirty="0">
                    <a:solidFill>
                      <a:srgbClr val="FFFFFF"/>
                    </a:solidFill>
                    <a:latin typeface="+mj-lt"/>
                    <a:cs typeface="Palatino Linotype"/>
                  </a:rPr>
                  <a:t>0</a:t>
                </a:r>
                <a:r>
                  <a:rPr sz="983" b="1" i="1" spc="-4" dirty="0">
                    <a:solidFill>
                      <a:srgbClr val="FFFFFF"/>
                    </a:solidFill>
                    <a:latin typeface="+mj-lt"/>
                    <a:cs typeface="Palatino Linotype"/>
                  </a:rPr>
                  <a:t>.</a:t>
                </a:r>
                <a:r>
                  <a:rPr sz="983" b="1" i="1" spc="128" dirty="0">
                    <a:solidFill>
                      <a:srgbClr val="FFFFFF"/>
                    </a:solidFill>
                    <a:latin typeface="+mj-lt"/>
                    <a:cs typeface="Palatino Linotype"/>
                  </a:rPr>
                  <a:t>7</a:t>
                </a:r>
                <a:r>
                  <a:rPr sz="983" b="1" i="1" spc="86" dirty="0">
                    <a:solidFill>
                      <a:srgbClr val="FFFFFF"/>
                    </a:solidFill>
                    <a:latin typeface="+mj-lt"/>
                    <a:cs typeface="Palatino Linotype"/>
                  </a:rPr>
                  <a:t>%</a:t>
                </a:r>
                <a:endParaRPr sz="983" dirty="0">
                  <a:latin typeface="+mj-lt"/>
                  <a:cs typeface="Palatino Linotype"/>
                </a:endParaRPr>
              </a:p>
            </p:txBody>
          </p:sp>
          <p:sp>
            <p:nvSpPr>
              <p:cNvPr id="438" name="object 71"/>
              <p:cNvSpPr/>
              <p:nvPr/>
            </p:nvSpPr>
            <p:spPr>
              <a:xfrm>
                <a:off x="3962805" y="3391218"/>
                <a:ext cx="127060" cy="127060"/>
              </a:xfrm>
              <a:custGeom>
                <a:avLst/>
                <a:gdLst/>
                <a:ahLst/>
                <a:cxnLst/>
                <a:rect l="l" t="t" r="r" b="b"/>
                <a:pathLst>
                  <a:path w="148589" h="148589">
                    <a:moveTo>
                      <a:pt x="0" y="148361"/>
                    </a:moveTo>
                    <a:lnTo>
                      <a:pt x="148361" y="148361"/>
                    </a:lnTo>
                    <a:lnTo>
                      <a:pt x="148361" y="0"/>
                    </a:lnTo>
                    <a:lnTo>
                      <a:pt x="0" y="0"/>
                    </a:lnTo>
                    <a:lnTo>
                      <a:pt x="0" y="148361"/>
                    </a:lnTo>
                    <a:close/>
                  </a:path>
                </a:pathLst>
              </a:custGeom>
              <a:solidFill>
                <a:srgbClr val="A0CAE9"/>
              </a:solidFill>
            </p:spPr>
            <p:txBody>
              <a:bodyPr wrap="square" lIns="0" tIns="0" rIns="0" bIns="0" rtlCol="0"/>
              <a:lstStyle/>
              <a:p>
                <a:endParaRPr sz="1539"/>
              </a:p>
            </p:txBody>
          </p:sp>
          <p:sp>
            <p:nvSpPr>
              <p:cNvPr id="439" name="object 72"/>
              <p:cNvSpPr/>
              <p:nvPr/>
            </p:nvSpPr>
            <p:spPr>
              <a:xfrm>
                <a:off x="4163354" y="3390349"/>
                <a:ext cx="127060" cy="127060"/>
              </a:xfrm>
              <a:custGeom>
                <a:avLst/>
                <a:gdLst/>
                <a:ahLst/>
                <a:cxnLst/>
                <a:rect l="l" t="t" r="r" b="b"/>
                <a:pathLst>
                  <a:path w="148589" h="148589">
                    <a:moveTo>
                      <a:pt x="0" y="148361"/>
                    </a:moveTo>
                    <a:lnTo>
                      <a:pt x="148361" y="148361"/>
                    </a:lnTo>
                    <a:lnTo>
                      <a:pt x="148361" y="0"/>
                    </a:lnTo>
                    <a:lnTo>
                      <a:pt x="0" y="0"/>
                    </a:lnTo>
                    <a:lnTo>
                      <a:pt x="0" y="148361"/>
                    </a:lnTo>
                    <a:close/>
                  </a:path>
                </a:pathLst>
              </a:custGeom>
              <a:solidFill>
                <a:schemeClr val="accent4"/>
              </a:solidFill>
            </p:spPr>
            <p:txBody>
              <a:bodyPr wrap="square" lIns="0" tIns="0" rIns="0" bIns="0" rtlCol="0"/>
              <a:lstStyle/>
              <a:p>
                <a:endParaRPr sz="1539"/>
              </a:p>
            </p:txBody>
          </p:sp>
          <p:sp>
            <p:nvSpPr>
              <p:cNvPr id="440" name="object 73"/>
              <p:cNvSpPr txBox="1"/>
              <p:nvPr/>
            </p:nvSpPr>
            <p:spPr>
              <a:xfrm>
                <a:off x="3490151" y="3394993"/>
                <a:ext cx="443081" cy="111890"/>
              </a:xfrm>
              <a:prstGeom prst="rect">
                <a:avLst/>
              </a:prstGeom>
            </p:spPr>
            <p:txBody>
              <a:bodyPr vert="horz" wrap="square" lIns="0" tIns="0" rIns="0" bIns="0" rtlCol="0">
                <a:spAutoFit/>
              </a:bodyPr>
              <a:lstStyle/>
              <a:p>
                <a:pPr marL="10860"/>
                <a:r>
                  <a:rPr sz="727" spc="-13" dirty="0">
                    <a:latin typeface="+mj-lt"/>
                    <a:cs typeface="Arial"/>
                  </a:rPr>
                  <a:t>I</a:t>
                </a:r>
                <a:r>
                  <a:rPr sz="727" spc="13" dirty="0">
                    <a:latin typeface="+mj-lt"/>
                    <a:cs typeface="Arial"/>
                  </a:rPr>
                  <a:t>m</a:t>
                </a:r>
                <a:r>
                  <a:rPr sz="727" spc="30" dirty="0">
                    <a:latin typeface="+mj-lt"/>
                    <a:cs typeface="Arial"/>
                  </a:rPr>
                  <a:t>p</a:t>
                </a:r>
                <a:r>
                  <a:rPr sz="727" spc="4" dirty="0">
                    <a:latin typeface="+mj-lt"/>
                    <a:cs typeface="Arial"/>
                  </a:rPr>
                  <a:t>r</a:t>
                </a:r>
                <a:r>
                  <a:rPr sz="727" spc="-13" dirty="0">
                    <a:latin typeface="+mj-lt"/>
                    <a:cs typeface="Arial"/>
                  </a:rPr>
                  <a:t>ov</a:t>
                </a:r>
                <a:r>
                  <a:rPr sz="727" spc="4" dirty="0">
                    <a:latin typeface="+mj-lt"/>
                    <a:cs typeface="Arial"/>
                  </a:rPr>
                  <a:t>e</a:t>
                </a:r>
                <a:r>
                  <a:rPr sz="727" spc="17" dirty="0">
                    <a:latin typeface="+mj-lt"/>
                    <a:cs typeface="Arial"/>
                  </a:rPr>
                  <a:t>r</a:t>
                </a:r>
                <a:r>
                  <a:rPr sz="727" dirty="0">
                    <a:latin typeface="+mj-lt"/>
                    <a:cs typeface="Arial"/>
                  </a:rPr>
                  <a:t>s</a:t>
                </a:r>
              </a:p>
            </p:txBody>
          </p:sp>
        </p:grpSp>
        <p:sp>
          <p:nvSpPr>
            <p:cNvPr id="377" name="object 73"/>
            <p:cNvSpPr txBox="1"/>
            <p:nvPr/>
          </p:nvSpPr>
          <p:spPr>
            <a:xfrm>
              <a:off x="4230039" y="2811279"/>
              <a:ext cx="646953" cy="111890"/>
            </a:xfrm>
            <a:prstGeom prst="rect">
              <a:avLst/>
            </a:prstGeom>
          </p:spPr>
          <p:txBody>
            <a:bodyPr vert="horz" wrap="square" lIns="0" tIns="0" rIns="0" bIns="0" rtlCol="0">
              <a:spAutoFit/>
            </a:bodyPr>
            <a:lstStyle/>
            <a:p>
              <a:pPr marL="10860"/>
              <a:r>
                <a:rPr lang="en-GB" sz="727" spc="-13" dirty="0" smtClean="0">
                  <a:latin typeface="+mj-lt"/>
                  <a:cs typeface="Arial"/>
                </a:rPr>
                <a:t>Non-improvers</a:t>
              </a:r>
              <a:endParaRPr lang="en-GB" sz="727" dirty="0">
                <a:latin typeface="+mj-lt"/>
                <a:cs typeface="Arial"/>
              </a:endParaRPr>
            </a:p>
          </p:txBody>
        </p:sp>
        <p:sp>
          <p:nvSpPr>
            <p:cNvPr id="378" name="object 69"/>
            <p:cNvSpPr txBox="1"/>
            <p:nvPr/>
          </p:nvSpPr>
          <p:spPr>
            <a:xfrm>
              <a:off x="2557901" y="2149272"/>
              <a:ext cx="396223" cy="151260"/>
            </a:xfrm>
            <a:prstGeom prst="rect">
              <a:avLst/>
            </a:prstGeom>
          </p:spPr>
          <p:txBody>
            <a:bodyPr vert="horz" wrap="square" lIns="0" tIns="0" rIns="0" bIns="0" rtlCol="0">
              <a:spAutoFit/>
            </a:bodyPr>
            <a:lstStyle/>
            <a:p>
              <a:pPr marL="10860"/>
              <a:r>
                <a:rPr sz="983" b="1" i="1" spc="-56" dirty="0">
                  <a:solidFill>
                    <a:srgbClr val="FFFFFF"/>
                  </a:solidFill>
                  <a:latin typeface="+mj-lt"/>
                  <a:cs typeface="Palatino Linotype"/>
                </a:rPr>
                <a:t>‑</a:t>
              </a:r>
              <a:r>
                <a:rPr sz="983" b="1" i="1" spc="128" dirty="0">
                  <a:solidFill>
                    <a:srgbClr val="FFFFFF"/>
                  </a:solidFill>
                  <a:latin typeface="+mj-lt"/>
                  <a:cs typeface="Palatino Linotype"/>
                </a:rPr>
                <a:t>0</a:t>
              </a:r>
              <a:r>
                <a:rPr sz="983" b="1" i="1" spc="-4" dirty="0">
                  <a:solidFill>
                    <a:srgbClr val="FFFFFF"/>
                  </a:solidFill>
                  <a:latin typeface="+mj-lt"/>
                  <a:cs typeface="Palatino Linotype"/>
                </a:rPr>
                <a:t>.</a:t>
              </a:r>
              <a:r>
                <a:rPr sz="983" b="1" i="1" spc="128" dirty="0">
                  <a:solidFill>
                    <a:srgbClr val="FFFFFF"/>
                  </a:solidFill>
                  <a:latin typeface="+mj-lt"/>
                  <a:cs typeface="Palatino Linotype"/>
                </a:rPr>
                <a:t>7</a:t>
              </a:r>
              <a:r>
                <a:rPr sz="983" b="1" i="1" spc="86" dirty="0">
                  <a:solidFill>
                    <a:srgbClr val="FFFFFF"/>
                  </a:solidFill>
                  <a:latin typeface="+mj-lt"/>
                  <a:cs typeface="Palatino Linotype"/>
                </a:rPr>
                <a:t>%</a:t>
              </a:r>
              <a:endParaRPr sz="983" dirty="0">
                <a:latin typeface="+mj-lt"/>
                <a:cs typeface="Palatino Linotype"/>
              </a:endParaRPr>
            </a:p>
          </p:txBody>
        </p:sp>
        <p:sp>
          <p:nvSpPr>
            <p:cNvPr id="379" name="object 65"/>
            <p:cNvSpPr txBox="1"/>
            <p:nvPr/>
          </p:nvSpPr>
          <p:spPr>
            <a:xfrm>
              <a:off x="963883" y="1998612"/>
              <a:ext cx="494482" cy="51296"/>
            </a:xfrm>
            <a:prstGeom prst="rect">
              <a:avLst/>
            </a:prstGeom>
          </p:spPr>
          <p:txBody>
            <a:bodyPr vert="horz" wrap="square" lIns="0" tIns="0" rIns="0" bIns="0" rtlCol="0">
              <a:spAutoFit/>
            </a:bodyPr>
            <a:lstStyle/>
            <a:p>
              <a:pPr marL="72760" marR="4344" indent="-62444" algn="ctr">
                <a:lnSpc>
                  <a:spcPts val="445"/>
                </a:lnSpc>
              </a:pPr>
              <a:r>
                <a:rPr lang="nl-BE" sz="450" spc="26" dirty="0" smtClean="0">
                  <a:latin typeface="ING Me" panose="02000506040000020004" pitchFamily="2" charset="0"/>
                  <a:cs typeface="ING Me" panose="02000506040000020004" pitchFamily="2" charset="0"/>
                </a:rPr>
                <a:t>Communications</a:t>
              </a:r>
              <a:endParaRPr lang="nl-BE" sz="450" spc="13" dirty="0" smtClean="0">
                <a:latin typeface="ING Me" panose="02000506040000020004" pitchFamily="2" charset="0"/>
                <a:cs typeface="ING Me" panose="02000506040000020004" pitchFamily="2" charset="0"/>
              </a:endParaRPr>
            </a:p>
          </p:txBody>
        </p:sp>
        <p:sp>
          <p:nvSpPr>
            <p:cNvPr id="380" name="object 68"/>
            <p:cNvSpPr txBox="1"/>
            <p:nvPr/>
          </p:nvSpPr>
          <p:spPr>
            <a:xfrm>
              <a:off x="1020644" y="2155872"/>
              <a:ext cx="401697" cy="151260"/>
            </a:xfrm>
            <a:prstGeom prst="rect">
              <a:avLst/>
            </a:prstGeom>
          </p:spPr>
          <p:txBody>
            <a:bodyPr vert="horz" wrap="square" lIns="0" tIns="0" rIns="0" bIns="0" rtlCol="0">
              <a:spAutoFit/>
            </a:bodyPr>
            <a:lstStyle/>
            <a:p>
              <a:pPr marL="10860"/>
              <a:r>
                <a:rPr sz="983" b="1" i="1" spc="-81" dirty="0" smtClean="0">
                  <a:solidFill>
                    <a:srgbClr val="FFFFFF"/>
                  </a:solidFill>
                  <a:latin typeface="+mj-lt"/>
                  <a:cs typeface="Palatino Linotype"/>
                </a:rPr>
                <a:t>‑</a:t>
              </a:r>
              <a:r>
                <a:rPr lang="nl-BE" sz="983" b="1" i="1" spc="137" dirty="0">
                  <a:solidFill>
                    <a:srgbClr val="FFFFFF"/>
                  </a:solidFill>
                  <a:latin typeface="+mj-lt"/>
                  <a:cs typeface="Palatino Linotype"/>
                </a:rPr>
                <a:t>2</a:t>
              </a:r>
              <a:r>
                <a:rPr sz="983" b="1" i="1" spc="17" dirty="0" smtClean="0">
                  <a:solidFill>
                    <a:srgbClr val="FFFFFF"/>
                  </a:solidFill>
                  <a:latin typeface="+mj-lt"/>
                  <a:cs typeface="Palatino Linotype"/>
                </a:rPr>
                <a:t>.</a:t>
              </a:r>
              <a:r>
                <a:rPr sz="983" b="1" i="1" spc="38" dirty="0" smtClean="0">
                  <a:solidFill>
                    <a:srgbClr val="FFFFFF"/>
                  </a:solidFill>
                  <a:latin typeface="+mj-lt"/>
                  <a:cs typeface="Palatino Linotype"/>
                </a:rPr>
                <a:t>1</a:t>
              </a:r>
              <a:r>
                <a:rPr sz="983" b="1" i="1" spc="38" dirty="0">
                  <a:solidFill>
                    <a:srgbClr val="FFFFFF"/>
                  </a:solidFill>
                  <a:latin typeface="+mj-lt"/>
                  <a:cs typeface="Palatino Linotype"/>
                </a:rPr>
                <a:t>%</a:t>
              </a:r>
              <a:endParaRPr sz="983" dirty="0">
                <a:latin typeface="+mj-lt"/>
                <a:cs typeface="Palatino Linotype"/>
              </a:endParaRPr>
            </a:p>
          </p:txBody>
        </p:sp>
        <p:sp>
          <p:nvSpPr>
            <p:cNvPr id="381" name="object 65"/>
            <p:cNvSpPr txBox="1"/>
            <p:nvPr/>
          </p:nvSpPr>
          <p:spPr>
            <a:xfrm>
              <a:off x="1500737" y="1993199"/>
              <a:ext cx="478152" cy="102592"/>
            </a:xfrm>
            <a:prstGeom prst="rect">
              <a:avLst/>
            </a:prstGeom>
          </p:spPr>
          <p:txBody>
            <a:bodyPr vert="horz" wrap="square" lIns="0" tIns="0" rIns="0" bIns="0" rtlCol="0">
              <a:spAutoFit/>
            </a:bodyPr>
            <a:lstStyle/>
            <a:p>
              <a:pPr marL="72760" marR="4344" indent="-62444" algn="ctr">
                <a:lnSpc>
                  <a:spcPts val="445"/>
                </a:lnSpc>
              </a:pPr>
              <a:r>
                <a:rPr lang="nl-BE" sz="450" spc="26" dirty="0" smtClean="0">
                  <a:latin typeface="ING Me" panose="02000506040000020004" pitchFamily="2" charset="0"/>
                  <a:cs typeface="ING Me" panose="02000506040000020004" pitchFamily="2" charset="0"/>
                </a:rPr>
                <a:t>Energy, </a:t>
              </a:r>
              <a:r>
                <a:rPr lang="nl-BE" sz="450" spc="26" dirty="0" err="1" smtClean="0">
                  <a:latin typeface="ING Me" panose="02000506040000020004" pitchFamily="2" charset="0"/>
                  <a:cs typeface="ING Me" panose="02000506040000020004" pitchFamily="2" charset="0"/>
                </a:rPr>
                <a:t>utilities</a:t>
              </a:r>
              <a:r>
                <a:rPr lang="nl-BE" sz="450" spc="13" dirty="0" smtClean="0">
                  <a:latin typeface="ING Me" panose="02000506040000020004" pitchFamily="2" charset="0"/>
                  <a:cs typeface="ING Me" panose="02000506040000020004" pitchFamily="2" charset="0"/>
                </a:rPr>
                <a:t> </a:t>
              </a:r>
              <a:r>
                <a:rPr sz="450" spc="-51" dirty="0" smtClean="0">
                  <a:latin typeface="ING Me" panose="02000506040000020004" pitchFamily="2" charset="0"/>
                  <a:cs typeface="ING Me" panose="02000506040000020004" pitchFamily="2" charset="0"/>
                </a:rPr>
                <a:t>&amp;</a:t>
              </a:r>
              <a:r>
                <a:rPr sz="450" spc="-17" dirty="0" smtClean="0">
                  <a:latin typeface="ING Me" panose="02000506040000020004" pitchFamily="2" charset="0"/>
                  <a:cs typeface="ING Me" panose="02000506040000020004" pitchFamily="2" charset="0"/>
                </a:rPr>
                <a:t> </a:t>
              </a:r>
              <a:r>
                <a:rPr lang="nl-BE" sz="450" spc="-17" dirty="0" smtClean="0">
                  <a:latin typeface="ING Me" panose="02000506040000020004" pitchFamily="2" charset="0"/>
                  <a:cs typeface="ING Me" panose="02000506040000020004" pitchFamily="2" charset="0"/>
                </a:rPr>
                <a:t> </a:t>
              </a:r>
              <a:r>
                <a:rPr lang="nl-BE" sz="450" spc="21" dirty="0" err="1" smtClean="0">
                  <a:latin typeface="ING Me" panose="02000506040000020004" pitchFamily="2" charset="0"/>
                  <a:cs typeface="ING Me" panose="02000506040000020004" pitchFamily="2" charset="0"/>
                </a:rPr>
                <a:t>mining</a:t>
              </a:r>
              <a:endParaRPr lang="nl-BE" sz="450" spc="13" dirty="0" smtClean="0">
                <a:latin typeface="ING Me" panose="02000506040000020004" pitchFamily="2" charset="0"/>
                <a:cs typeface="ING Me" panose="02000506040000020004" pitchFamily="2" charset="0"/>
              </a:endParaRPr>
            </a:p>
          </p:txBody>
        </p:sp>
        <p:sp>
          <p:nvSpPr>
            <p:cNvPr id="382" name="object 68"/>
            <p:cNvSpPr txBox="1"/>
            <p:nvPr/>
          </p:nvSpPr>
          <p:spPr>
            <a:xfrm>
              <a:off x="1555427" y="2151354"/>
              <a:ext cx="401697" cy="151260"/>
            </a:xfrm>
            <a:prstGeom prst="rect">
              <a:avLst/>
            </a:prstGeom>
          </p:spPr>
          <p:txBody>
            <a:bodyPr vert="horz" wrap="square" lIns="0" tIns="0" rIns="0" bIns="0" rtlCol="0">
              <a:spAutoFit/>
            </a:bodyPr>
            <a:lstStyle/>
            <a:p>
              <a:pPr marL="10860"/>
              <a:r>
                <a:rPr sz="983" b="1" i="1" spc="-81" dirty="0" smtClean="0">
                  <a:solidFill>
                    <a:srgbClr val="FFFFFF"/>
                  </a:solidFill>
                  <a:latin typeface="+mj-lt"/>
                  <a:cs typeface="Palatino Linotype"/>
                </a:rPr>
                <a:t>‑</a:t>
              </a:r>
              <a:r>
                <a:rPr lang="nl-BE" sz="983" b="1" i="1" spc="137" dirty="0">
                  <a:solidFill>
                    <a:srgbClr val="FFFFFF"/>
                  </a:solidFill>
                  <a:latin typeface="+mj-lt"/>
                  <a:cs typeface="Palatino Linotype"/>
                </a:rPr>
                <a:t>1</a:t>
              </a:r>
              <a:r>
                <a:rPr sz="983" b="1" i="1" spc="17" dirty="0" smtClean="0">
                  <a:solidFill>
                    <a:srgbClr val="FFFFFF"/>
                  </a:solidFill>
                  <a:latin typeface="+mj-lt"/>
                  <a:cs typeface="Palatino Linotype"/>
                </a:rPr>
                <a:t>.</a:t>
              </a:r>
              <a:r>
                <a:rPr lang="nl-BE" sz="983" b="1" i="1" spc="38" dirty="0">
                  <a:solidFill>
                    <a:srgbClr val="FFFFFF"/>
                  </a:solidFill>
                  <a:latin typeface="+mj-lt"/>
                  <a:cs typeface="Palatino Linotype"/>
                </a:rPr>
                <a:t>7</a:t>
              </a:r>
              <a:r>
                <a:rPr sz="983" b="1" i="1" spc="38" dirty="0" smtClean="0">
                  <a:solidFill>
                    <a:srgbClr val="FFFFFF"/>
                  </a:solidFill>
                  <a:latin typeface="+mj-lt"/>
                  <a:cs typeface="Palatino Linotype"/>
                </a:rPr>
                <a:t>%</a:t>
              </a:r>
              <a:endParaRPr sz="983" dirty="0">
                <a:latin typeface="+mj-lt"/>
                <a:cs typeface="Palatino Linotype"/>
              </a:endParaRPr>
            </a:p>
          </p:txBody>
        </p:sp>
      </p:grpSp>
      <p:sp>
        <p:nvSpPr>
          <p:cNvPr id="441" name="Content Placeholder 2"/>
          <p:cNvSpPr txBox="1">
            <a:spLocks/>
          </p:cNvSpPr>
          <p:nvPr/>
        </p:nvSpPr>
        <p:spPr bwMode="gray">
          <a:xfrm>
            <a:off x="523249" y="6270234"/>
            <a:ext cx="8474400" cy="177044"/>
          </a:xfrm>
          <a:prstGeom prst="rect">
            <a:avLst/>
          </a:prstGeom>
        </p:spPr>
        <p:txBody>
          <a:bodyPr vert="horz" lIns="0" tIns="0" rIns="0" bIns="0" rtlCol="0">
            <a:noAutofit/>
          </a:bodyPr>
          <a:lstStyle>
            <a:lvl1pPr marL="0" indent="0" algn="l" defTabSz="914400" rtl="0" eaLnBrk="1" latinLnBrk="0" hangingPunct="1">
              <a:lnSpc>
                <a:spcPct val="100000"/>
              </a:lnSpc>
              <a:spcBef>
                <a:spcPts val="400"/>
              </a:spcBef>
              <a:spcAft>
                <a:spcPts val="0"/>
              </a:spcAft>
              <a:buFont typeface="Arial" panose="020B0604020202020204" pitchFamily="34" charset="0"/>
              <a:buNone/>
              <a:tabLst>
                <a:tab pos="8429625" algn="r"/>
              </a:tabLst>
              <a:defRPr sz="1000" b="1" kern="1200" baseline="0">
                <a:solidFill>
                  <a:schemeClr val="tx1"/>
                </a:solidFill>
                <a:latin typeface="+mn-lt"/>
                <a:ea typeface="+mn-ea"/>
                <a:cs typeface="ING Me" panose="02000506040000020004" pitchFamily="2" charset="0"/>
              </a:defRPr>
            </a:lvl1pPr>
            <a:lvl2pPr marL="180975" indent="-180975" algn="l" defTabSz="914400" rtl="0" eaLnBrk="1" latinLnBrk="0" hangingPunct="1">
              <a:lnSpc>
                <a:spcPct val="100000"/>
              </a:lnSpc>
              <a:spcBef>
                <a:spcPts val="400"/>
              </a:spcBef>
              <a:spcAft>
                <a:spcPts val="0"/>
              </a:spcAft>
              <a:buFont typeface="+mj-lt"/>
              <a:buAutoNum type="arabicPeriod"/>
              <a:tabLst>
                <a:tab pos="8429625" algn="r"/>
              </a:tabLst>
              <a:defRPr sz="900" b="0" kern="1200" baseline="0">
                <a:solidFill>
                  <a:schemeClr val="tx1"/>
                </a:solidFill>
                <a:latin typeface="+mn-lt"/>
                <a:ea typeface="+mn-ea"/>
                <a:cs typeface="ING Me" panose="02000506040000020004" pitchFamily="2" charset="0"/>
              </a:defRPr>
            </a:lvl2pPr>
            <a:lvl3pPr marL="180975" indent="-180975" algn="l" defTabSz="914400" rtl="0" eaLnBrk="1" latinLnBrk="0" hangingPunct="1">
              <a:lnSpc>
                <a:spcPct val="100000"/>
              </a:lnSpc>
              <a:spcBef>
                <a:spcPts val="400"/>
              </a:spcBef>
              <a:spcAft>
                <a:spcPts val="0"/>
              </a:spcAft>
              <a:buClr>
                <a:schemeClr val="tx1"/>
              </a:buClr>
              <a:buFont typeface="+mj-lt"/>
              <a:buAutoNum type="romanUcPeriod"/>
              <a:tabLst>
                <a:tab pos="8429625" algn="r"/>
              </a:tabLst>
              <a:defRPr sz="900" kern="1200" baseline="0">
                <a:solidFill>
                  <a:schemeClr val="tx1"/>
                </a:solidFill>
                <a:latin typeface="+mn-lt"/>
                <a:ea typeface="+mn-ea"/>
                <a:cs typeface="ING Me" panose="02000506040000020004" pitchFamily="2" charset="0"/>
              </a:defRPr>
            </a:lvl3pPr>
            <a:lvl4pPr marL="269875" indent="-88900" algn="l" defTabSz="914400" rtl="0" eaLnBrk="1" latinLnBrk="0" hangingPunct="1">
              <a:lnSpc>
                <a:spcPct val="100000"/>
              </a:lnSpc>
              <a:spcBef>
                <a:spcPts val="400"/>
              </a:spcBef>
              <a:spcAft>
                <a:spcPts val="0"/>
              </a:spcAft>
              <a:buClrTx/>
              <a:buFont typeface="ING Me" panose="02000506040000020004" pitchFamily="2" charset="0"/>
              <a:buChar char="•"/>
              <a:tabLst>
                <a:tab pos="8429625" algn="r"/>
              </a:tabLst>
              <a:defRPr sz="900" kern="1200" baseline="0">
                <a:solidFill>
                  <a:schemeClr val="tx1"/>
                </a:solidFill>
                <a:latin typeface="+mn-lt"/>
                <a:ea typeface="+mn-ea"/>
                <a:cs typeface="ING Me" panose="02000506040000020004" pitchFamily="2" charset="0"/>
              </a:defRPr>
            </a:lvl4pPr>
            <a:lvl5pPr marL="3587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tabLst>
                <a:tab pos="8429625" algn="r"/>
              </a:tabLst>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700" b="0" dirty="0" smtClean="0"/>
              <a:t>* Source: 2015 Annual Global Working Capital Survey by PwC</a:t>
            </a:r>
          </a:p>
          <a:p>
            <a:pPr>
              <a:spcBef>
                <a:spcPts val="1200"/>
              </a:spcBef>
            </a:pPr>
            <a:endParaRPr lang="en-GB" sz="1200" dirty="0"/>
          </a:p>
        </p:txBody>
      </p:sp>
      <p:pic>
        <p:nvPicPr>
          <p:cNvPr id="442" name="Picture 441"/>
          <p:cNvPicPr>
            <a:picLocks noChangeAspect="1"/>
          </p:cNvPicPr>
          <p:nvPr/>
        </p:nvPicPr>
        <p:blipFill>
          <a:blip r:embed="rId3"/>
          <a:stretch>
            <a:fillRect/>
          </a:stretch>
        </p:blipFill>
        <p:spPr>
          <a:xfrm>
            <a:off x="1789518" y="4001215"/>
            <a:ext cx="5590517" cy="2341067"/>
          </a:xfrm>
          <a:prstGeom prst="rect">
            <a:avLst/>
          </a:prstGeom>
        </p:spPr>
      </p:pic>
    </p:spTree>
    <p:extLst>
      <p:ext uri="{BB962C8B-B14F-4D97-AF65-F5344CB8AC3E}">
        <p14:creationId xmlns:p14="http://schemas.microsoft.com/office/powerpoint/2010/main" val="44736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282"/>
                                        </p:tgtEl>
                                      </p:cBhvr>
                                    </p:animEffect>
                                    <p:anim calcmode="lin" valueType="num">
                                      <p:cBhvr>
                                        <p:cTn id="7" dur="1000"/>
                                        <p:tgtEl>
                                          <p:spTgt spid="282"/>
                                        </p:tgtEl>
                                        <p:attrNameLst>
                                          <p:attrName>ppt_x</p:attrName>
                                        </p:attrNameLst>
                                      </p:cBhvr>
                                      <p:tavLst>
                                        <p:tav tm="0">
                                          <p:val>
                                            <p:strVal val="ppt_x"/>
                                          </p:val>
                                        </p:tav>
                                        <p:tav tm="100000">
                                          <p:val>
                                            <p:strVal val="ppt_x"/>
                                          </p:val>
                                        </p:tav>
                                      </p:tavLst>
                                    </p:anim>
                                    <p:anim calcmode="lin" valueType="num">
                                      <p:cBhvr>
                                        <p:cTn id="8" dur="1000"/>
                                        <p:tgtEl>
                                          <p:spTgt spid="282"/>
                                        </p:tgtEl>
                                        <p:attrNameLst>
                                          <p:attrName>ppt_y</p:attrName>
                                        </p:attrNameLst>
                                      </p:cBhvr>
                                      <p:tavLst>
                                        <p:tav tm="0">
                                          <p:val>
                                            <p:strVal val="ppt_y"/>
                                          </p:val>
                                        </p:tav>
                                        <p:tav tm="100000">
                                          <p:val>
                                            <p:strVal val="ppt_y+.1"/>
                                          </p:val>
                                        </p:tav>
                                      </p:tavLst>
                                    </p:anim>
                                    <p:set>
                                      <p:cBhvr>
                                        <p:cTn id="9" dur="1" fill="hold">
                                          <p:stCondLst>
                                            <p:cond delay="999"/>
                                          </p:stCondLst>
                                        </p:cTn>
                                        <p:tgtEl>
                                          <p:spTgt spid="282"/>
                                        </p:tgtEl>
                                        <p:attrNameLst>
                                          <p:attrName>style.visibility</p:attrName>
                                        </p:attrNameLst>
                                      </p:cBhvr>
                                      <p:to>
                                        <p:strVal val="hidden"/>
                                      </p:to>
                                    </p:set>
                                  </p:childTnLst>
                                </p:cTn>
                              </p:par>
                              <p:par>
                                <p:cTn id="10" presetID="42" presetClass="entr" presetSubtype="0" fill="hold" nodeType="withEffect">
                                  <p:stCondLst>
                                    <p:cond delay="0"/>
                                  </p:stCondLst>
                                  <p:childTnLst>
                                    <p:set>
                                      <p:cBhvr>
                                        <p:cTn id="11" dur="1" fill="hold">
                                          <p:stCondLst>
                                            <p:cond delay="0"/>
                                          </p:stCondLst>
                                        </p:cTn>
                                        <p:tgtEl>
                                          <p:spTgt spid="373"/>
                                        </p:tgtEl>
                                        <p:attrNameLst>
                                          <p:attrName>style.visibility</p:attrName>
                                        </p:attrNameLst>
                                      </p:cBhvr>
                                      <p:to>
                                        <p:strVal val="visible"/>
                                      </p:to>
                                    </p:set>
                                    <p:animEffect transition="in" filter="fade">
                                      <p:cBhvr>
                                        <p:cTn id="12" dur="1000"/>
                                        <p:tgtEl>
                                          <p:spTgt spid="373"/>
                                        </p:tgtEl>
                                      </p:cBhvr>
                                    </p:animEffect>
                                    <p:anim calcmode="lin" valueType="num">
                                      <p:cBhvr>
                                        <p:cTn id="13" dur="1000" fill="hold"/>
                                        <p:tgtEl>
                                          <p:spTgt spid="373"/>
                                        </p:tgtEl>
                                        <p:attrNameLst>
                                          <p:attrName>ppt_x</p:attrName>
                                        </p:attrNameLst>
                                      </p:cBhvr>
                                      <p:tavLst>
                                        <p:tav tm="0">
                                          <p:val>
                                            <p:strVal val="#ppt_x"/>
                                          </p:val>
                                        </p:tav>
                                        <p:tav tm="100000">
                                          <p:val>
                                            <p:strVal val="#ppt_x"/>
                                          </p:val>
                                        </p:tav>
                                      </p:tavLst>
                                    </p:anim>
                                    <p:anim calcmode="lin" valueType="num">
                                      <p:cBhvr>
                                        <p:cTn id="14" dur="1000" fill="hold"/>
                                        <p:tgtEl>
                                          <p:spTgt spid="373"/>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241">
                                            <p:txEl>
                                              <p:pRg st="2" end="2"/>
                                            </p:txEl>
                                          </p:spTgt>
                                        </p:tgtEl>
                                        <p:attrNameLst>
                                          <p:attrName>style.visibility</p:attrName>
                                        </p:attrNameLst>
                                      </p:cBhvr>
                                      <p:to>
                                        <p:strVal val="visible"/>
                                      </p:to>
                                    </p:set>
                                    <p:animEffect transition="in" filter="fade">
                                      <p:cBhvr>
                                        <p:cTn id="17" dur="500"/>
                                        <p:tgtEl>
                                          <p:spTgt spid="24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1">
                                            <p:txEl>
                                              <p:pRg st="3" end="3"/>
                                            </p:txEl>
                                          </p:spTgt>
                                        </p:tgtEl>
                                        <p:attrNameLst>
                                          <p:attrName>style.visibility</p:attrName>
                                        </p:attrNameLst>
                                      </p:cBhvr>
                                      <p:to>
                                        <p:strVal val="visible"/>
                                      </p:to>
                                    </p:set>
                                    <p:animEffect transition="in" filter="fade">
                                      <p:cBhvr>
                                        <p:cTn id="22" dur="500"/>
                                        <p:tgtEl>
                                          <p:spTgt spid="241">
                                            <p:txEl>
                                              <p:pRg st="3" end="3"/>
                                            </p:txEl>
                                          </p:spTgt>
                                        </p:tgtEl>
                                      </p:cBhvr>
                                    </p:animEffect>
                                  </p:childTnLst>
                                </p:cTn>
                              </p:par>
                              <p:par>
                                <p:cTn id="23" presetID="42" presetClass="exit" presetSubtype="0" fill="hold" nodeType="withEffect">
                                  <p:stCondLst>
                                    <p:cond delay="0"/>
                                  </p:stCondLst>
                                  <p:childTnLst>
                                    <p:animEffect transition="out" filter="fade">
                                      <p:cBhvr>
                                        <p:cTn id="24" dur="1000"/>
                                        <p:tgtEl>
                                          <p:spTgt spid="373"/>
                                        </p:tgtEl>
                                      </p:cBhvr>
                                    </p:animEffect>
                                    <p:anim calcmode="lin" valueType="num">
                                      <p:cBhvr>
                                        <p:cTn id="25" dur="1000"/>
                                        <p:tgtEl>
                                          <p:spTgt spid="373"/>
                                        </p:tgtEl>
                                        <p:attrNameLst>
                                          <p:attrName>ppt_x</p:attrName>
                                        </p:attrNameLst>
                                      </p:cBhvr>
                                      <p:tavLst>
                                        <p:tav tm="0">
                                          <p:val>
                                            <p:strVal val="ppt_x"/>
                                          </p:val>
                                        </p:tav>
                                        <p:tav tm="100000">
                                          <p:val>
                                            <p:strVal val="ppt_x"/>
                                          </p:val>
                                        </p:tav>
                                      </p:tavLst>
                                    </p:anim>
                                    <p:anim calcmode="lin" valueType="num">
                                      <p:cBhvr>
                                        <p:cTn id="26" dur="1000"/>
                                        <p:tgtEl>
                                          <p:spTgt spid="373"/>
                                        </p:tgtEl>
                                        <p:attrNameLst>
                                          <p:attrName>ppt_y</p:attrName>
                                        </p:attrNameLst>
                                      </p:cBhvr>
                                      <p:tavLst>
                                        <p:tav tm="0">
                                          <p:val>
                                            <p:strVal val="ppt_y"/>
                                          </p:val>
                                        </p:tav>
                                        <p:tav tm="100000">
                                          <p:val>
                                            <p:strVal val="ppt_y+.1"/>
                                          </p:val>
                                        </p:tav>
                                      </p:tavLst>
                                    </p:anim>
                                    <p:set>
                                      <p:cBhvr>
                                        <p:cTn id="27" dur="1" fill="hold">
                                          <p:stCondLst>
                                            <p:cond delay="999"/>
                                          </p:stCondLst>
                                        </p:cTn>
                                        <p:tgtEl>
                                          <p:spTgt spid="373"/>
                                        </p:tgtEl>
                                        <p:attrNameLst>
                                          <p:attrName>style.visibility</p:attrName>
                                        </p:attrNameLst>
                                      </p:cBhvr>
                                      <p:to>
                                        <p:strVal val="hidden"/>
                                      </p:to>
                                    </p:set>
                                  </p:childTnLst>
                                </p:cTn>
                              </p:par>
                              <p:par>
                                <p:cTn id="28" presetID="42" presetClass="entr" presetSubtype="0" fill="hold" nodeType="withEffect">
                                  <p:stCondLst>
                                    <p:cond delay="0"/>
                                  </p:stCondLst>
                                  <p:childTnLst>
                                    <p:set>
                                      <p:cBhvr>
                                        <p:cTn id="29" dur="1" fill="hold">
                                          <p:stCondLst>
                                            <p:cond delay="0"/>
                                          </p:stCondLst>
                                        </p:cTn>
                                        <p:tgtEl>
                                          <p:spTgt spid="442"/>
                                        </p:tgtEl>
                                        <p:attrNameLst>
                                          <p:attrName>style.visibility</p:attrName>
                                        </p:attrNameLst>
                                      </p:cBhvr>
                                      <p:to>
                                        <p:strVal val="visible"/>
                                      </p:to>
                                    </p:set>
                                    <p:animEffect transition="in" filter="fade">
                                      <p:cBhvr>
                                        <p:cTn id="30" dur="1000"/>
                                        <p:tgtEl>
                                          <p:spTgt spid="442"/>
                                        </p:tgtEl>
                                      </p:cBhvr>
                                    </p:animEffect>
                                    <p:anim calcmode="lin" valueType="num">
                                      <p:cBhvr>
                                        <p:cTn id="31" dur="1000" fill="hold"/>
                                        <p:tgtEl>
                                          <p:spTgt spid="442"/>
                                        </p:tgtEl>
                                        <p:attrNameLst>
                                          <p:attrName>ppt_x</p:attrName>
                                        </p:attrNameLst>
                                      </p:cBhvr>
                                      <p:tavLst>
                                        <p:tav tm="0">
                                          <p:val>
                                            <p:strVal val="#ppt_x"/>
                                          </p:val>
                                        </p:tav>
                                        <p:tav tm="100000">
                                          <p:val>
                                            <p:strVal val="#ppt_x"/>
                                          </p:val>
                                        </p:tav>
                                      </p:tavLst>
                                    </p:anim>
                                    <p:anim calcmode="lin" valueType="num">
                                      <p:cBhvr>
                                        <p:cTn id="32" dur="1000" fill="hold"/>
                                        <p:tgtEl>
                                          <p:spTgt spid="4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p:cNvSpPr/>
          <p:nvPr/>
        </p:nvSpPr>
        <p:spPr>
          <a:xfrm>
            <a:off x="3043510"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0" name="Rectangle 29"/>
          <p:cNvSpPr/>
          <p:nvPr/>
        </p:nvSpPr>
        <p:spPr>
          <a:xfrm>
            <a:off x="3140710"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1" name="Rectangle 30"/>
          <p:cNvSpPr/>
          <p:nvPr/>
        </p:nvSpPr>
        <p:spPr>
          <a:xfrm>
            <a:off x="3237548"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2" name="Rectangle 31"/>
          <p:cNvSpPr/>
          <p:nvPr/>
        </p:nvSpPr>
        <p:spPr>
          <a:xfrm>
            <a:off x="3544763"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3" name="Rectangle 32"/>
          <p:cNvSpPr/>
          <p:nvPr/>
        </p:nvSpPr>
        <p:spPr>
          <a:xfrm>
            <a:off x="3641963"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4" name="Rectangle 33"/>
          <p:cNvSpPr/>
          <p:nvPr/>
        </p:nvSpPr>
        <p:spPr>
          <a:xfrm>
            <a:off x="3738801"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65" name="Rectangle 64"/>
          <p:cNvSpPr/>
          <p:nvPr/>
        </p:nvSpPr>
        <p:spPr>
          <a:xfrm>
            <a:off x="2041004"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66" name="Rectangle 65"/>
          <p:cNvSpPr/>
          <p:nvPr/>
        </p:nvSpPr>
        <p:spPr>
          <a:xfrm>
            <a:off x="2138204"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67" name="Rectangle 66"/>
          <p:cNvSpPr/>
          <p:nvPr/>
        </p:nvSpPr>
        <p:spPr>
          <a:xfrm>
            <a:off x="2235042"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68" name="Rectangle 67"/>
          <p:cNvSpPr/>
          <p:nvPr/>
        </p:nvSpPr>
        <p:spPr>
          <a:xfrm>
            <a:off x="2542257"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69" name="Rectangle 68"/>
          <p:cNvSpPr/>
          <p:nvPr/>
        </p:nvSpPr>
        <p:spPr>
          <a:xfrm>
            <a:off x="2639457"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70" name="Rectangle 69"/>
          <p:cNvSpPr/>
          <p:nvPr/>
        </p:nvSpPr>
        <p:spPr>
          <a:xfrm>
            <a:off x="2736295"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77" name="Rectangle 76"/>
          <p:cNvSpPr/>
          <p:nvPr/>
        </p:nvSpPr>
        <p:spPr>
          <a:xfrm>
            <a:off x="1038498"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78" name="Rectangle 77"/>
          <p:cNvSpPr/>
          <p:nvPr/>
        </p:nvSpPr>
        <p:spPr>
          <a:xfrm>
            <a:off x="1135698"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79" name="Rectangle 78"/>
          <p:cNvSpPr/>
          <p:nvPr/>
        </p:nvSpPr>
        <p:spPr>
          <a:xfrm>
            <a:off x="1232536"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0" name="Rectangle 79"/>
          <p:cNvSpPr/>
          <p:nvPr/>
        </p:nvSpPr>
        <p:spPr>
          <a:xfrm>
            <a:off x="1539751"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1" name="Rectangle 80"/>
          <p:cNvSpPr/>
          <p:nvPr/>
        </p:nvSpPr>
        <p:spPr>
          <a:xfrm>
            <a:off x="1636951"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2" name="Rectangle 81"/>
          <p:cNvSpPr/>
          <p:nvPr/>
        </p:nvSpPr>
        <p:spPr>
          <a:xfrm>
            <a:off x="1733789"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3" name="Rectangle 82"/>
          <p:cNvSpPr/>
          <p:nvPr/>
        </p:nvSpPr>
        <p:spPr>
          <a:xfrm>
            <a:off x="6051535"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4" name="Rectangle 83"/>
          <p:cNvSpPr/>
          <p:nvPr/>
        </p:nvSpPr>
        <p:spPr>
          <a:xfrm>
            <a:off x="6148735"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5" name="Rectangle 84"/>
          <p:cNvSpPr/>
          <p:nvPr/>
        </p:nvSpPr>
        <p:spPr>
          <a:xfrm>
            <a:off x="6245573"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6" name="Rectangle 85"/>
          <p:cNvSpPr/>
          <p:nvPr/>
        </p:nvSpPr>
        <p:spPr>
          <a:xfrm>
            <a:off x="6552788"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7" name="Rectangle 86"/>
          <p:cNvSpPr/>
          <p:nvPr/>
        </p:nvSpPr>
        <p:spPr>
          <a:xfrm>
            <a:off x="6649988"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8" name="Rectangle 87"/>
          <p:cNvSpPr/>
          <p:nvPr/>
        </p:nvSpPr>
        <p:spPr>
          <a:xfrm>
            <a:off x="6746826"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89" name="Rectangle 88"/>
          <p:cNvSpPr/>
          <p:nvPr/>
        </p:nvSpPr>
        <p:spPr>
          <a:xfrm>
            <a:off x="5049029"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0" name="Rectangle 89"/>
          <p:cNvSpPr/>
          <p:nvPr/>
        </p:nvSpPr>
        <p:spPr>
          <a:xfrm>
            <a:off x="5146229"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1" name="Rectangle 90"/>
          <p:cNvSpPr/>
          <p:nvPr/>
        </p:nvSpPr>
        <p:spPr>
          <a:xfrm>
            <a:off x="5243067" y="3746500"/>
            <a:ext cx="96838"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2" name="Rectangle 91"/>
          <p:cNvSpPr/>
          <p:nvPr/>
        </p:nvSpPr>
        <p:spPr>
          <a:xfrm>
            <a:off x="5550282"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3" name="Rectangle 92"/>
          <p:cNvSpPr/>
          <p:nvPr/>
        </p:nvSpPr>
        <p:spPr>
          <a:xfrm>
            <a:off x="5647120" y="3746500"/>
            <a:ext cx="97200"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4" name="Rectangle 93"/>
          <p:cNvSpPr/>
          <p:nvPr/>
        </p:nvSpPr>
        <p:spPr>
          <a:xfrm>
            <a:off x="5744320"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5" name="Rectangle 94"/>
          <p:cNvSpPr/>
          <p:nvPr/>
        </p:nvSpPr>
        <p:spPr>
          <a:xfrm>
            <a:off x="4046523"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6" name="Rectangle 95"/>
          <p:cNvSpPr/>
          <p:nvPr/>
        </p:nvSpPr>
        <p:spPr>
          <a:xfrm>
            <a:off x="4143723"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7" name="Rectangle 96"/>
          <p:cNvSpPr/>
          <p:nvPr/>
        </p:nvSpPr>
        <p:spPr>
          <a:xfrm>
            <a:off x="4240561"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8" name="Rectangle 97"/>
          <p:cNvSpPr/>
          <p:nvPr/>
        </p:nvSpPr>
        <p:spPr>
          <a:xfrm>
            <a:off x="4547776"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99" name="Rectangle 98"/>
          <p:cNvSpPr/>
          <p:nvPr/>
        </p:nvSpPr>
        <p:spPr>
          <a:xfrm>
            <a:off x="4644976"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0" name="Rectangle 99"/>
          <p:cNvSpPr/>
          <p:nvPr/>
        </p:nvSpPr>
        <p:spPr>
          <a:xfrm>
            <a:off x="4741814"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1" name="Rectangle 100"/>
          <p:cNvSpPr/>
          <p:nvPr/>
        </p:nvSpPr>
        <p:spPr>
          <a:xfrm>
            <a:off x="8056321"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2" name="Rectangle 101"/>
          <p:cNvSpPr/>
          <p:nvPr/>
        </p:nvSpPr>
        <p:spPr>
          <a:xfrm>
            <a:off x="8153521" y="3746500"/>
            <a:ext cx="96838"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3" name="Rectangle 102"/>
          <p:cNvSpPr/>
          <p:nvPr/>
        </p:nvSpPr>
        <p:spPr>
          <a:xfrm>
            <a:off x="8250359" y="3746500"/>
            <a:ext cx="96838"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4" name="Rectangle 103"/>
          <p:cNvSpPr/>
          <p:nvPr/>
        </p:nvSpPr>
        <p:spPr>
          <a:xfrm>
            <a:off x="8557574"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5" name="Rectangle 104"/>
          <p:cNvSpPr/>
          <p:nvPr/>
        </p:nvSpPr>
        <p:spPr>
          <a:xfrm>
            <a:off x="8654412" y="3746500"/>
            <a:ext cx="97200"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06" name="Rectangle 105"/>
          <p:cNvSpPr/>
          <p:nvPr/>
        </p:nvSpPr>
        <p:spPr>
          <a:xfrm>
            <a:off x="8751612"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10" name="Rectangle 109"/>
          <p:cNvSpPr/>
          <p:nvPr/>
        </p:nvSpPr>
        <p:spPr>
          <a:xfrm>
            <a:off x="7555068"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11" name="Rectangle 110"/>
          <p:cNvSpPr/>
          <p:nvPr/>
        </p:nvSpPr>
        <p:spPr>
          <a:xfrm>
            <a:off x="7651906" y="3746500"/>
            <a:ext cx="97200"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12" name="Rectangle 111"/>
          <p:cNvSpPr/>
          <p:nvPr/>
        </p:nvSpPr>
        <p:spPr>
          <a:xfrm>
            <a:off x="7749106"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14" name="Rectangle 113"/>
          <p:cNvSpPr/>
          <p:nvPr/>
        </p:nvSpPr>
        <p:spPr>
          <a:xfrm>
            <a:off x="7051159" y="3746500"/>
            <a:ext cx="96838" cy="288000"/>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15" name="Rectangle 114"/>
          <p:cNvSpPr/>
          <p:nvPr/>
        </p:nvSpPr>
        <p:spPr>
          <a:xfrm>
            <a:off x="7147997" y="3746500"/>
            <a:ext cx="97200" cy="288000"/>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16" name="Rectangle 115"/>
          <p:cNvSpPr/>
          <p:nvPr/>
        </p:nvSpPr>
        <p:spPr>
          <a:xfrm>
            <a:off x="7245197" y="3746500"/>
            <a:ext cx="97200" cy="288000"/>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 name="Slide Number Placeholder 1"/>
          <p:cNvSpPr>
            <a:spLocks noGrp="1"/>
          </p:cNvSpPr>
          <p:nvPr>
            <p:ph type="sldNum" sz="quarter" idx="11"/>
          </p:nvPr>
        </p:nvSpPr>
        <p:spPr/>
        <p:txBody>
          <a:bodyPr/>
          <a:lstStyle/>
          <a:p>
            <a:fld id="{DDD2A080-DA64-4F5C-9131-47EB793B4410}" type="slidenum">
              <a:rPr lang="en-GB" smtClean="0">
                <a:solidFill>
                  <a:srgbClr val="000000"/>
                </a:solidFill>
              </a:rPr>
              <a:pPr/>
              <a:t>4</a:t>
            </a:fld>
            <a:endParaRPr lang="en-GB" dirty="0">
              <a:solidFill>
                <a:srgbClr val="000000"/>
              </a:solidFill>
            </a:endParaRPr>
          </a:p>
        </p:txBody>
      </p:sp>
      <p:sp>
        <p:nvSpPr>
          <p:cNvPr id="5" name="Title 1"/>
          <p:cNvSpPr txBox="1">
            <a:spLocks/>
          </p:cNvSpPr>
          <p:nvPr/>
        </p:nvSpPr>
        <p:spPr bwMode="gray">
          <a:xfrm>
            <a:off x="473579" y="528184"/>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smtClean="0">
                <a:effectLst>
                  <a:reflection blurRad="63500" stA="25000" endPos="40000" dist="12700" dir="5400000" sy="-100000" algn="bl" rotWithShape="0"/>
                </a:effectLst>
              </a:rPr>
              <a:t>DSO, DIO, DPO by sector*</a:t>
            </a:r>
            <a:endParaRPr lang="en-GB" dirty="0">
              <a:effectLst>
                <a:reflection blurRad="63500" stA="25000" endPos="40000" dist="12700" dir="5400000" sy="-100000" algn="bl" rotWithShape="0"/>
              </a:effectLst>
            </a:endParaRPr>
          </a:p>
        </p:txBody>
      </p:sp>
      <p:sp>
        <p:nvSpPr>
          <p:cNvPr id="6" name="Content Placeholder 2"/>
          <p:cNvSpPr txBox="1">
            <a:spLocks/>
          </p:cNvSpPr>
          <p:nvPr/>
        </p:nvSpPr>
        <p:spPr bwMode="gray">
          <a:xfrm>
            <a:off x="523249" y="6270234"/>
            <a:ext cx="8474400" cy="177044"/>
          </a:xfrm>
          <a:prstGeom prst="rect">
            <a:avLst/>
          </a:prstGeom>
        </p:spPr>
        <p:txBody>
          <a:bodyPr vert="horz" lIns="0" tIns="0" rIns="0" bIns="0" rtlCol="0">
            <a:noAutofit/>
          </a:bodyPr>
          <a:lstStyle>
            <a:lvl1pPr marL="0" indent="0" algn="l" defTabSz="914400" rtl="0" eaLnBrk="1" latinLnBrk="0" hangingPunct="1">
              <a:lnSpc>
                <a:spcPct val="100000"/>
              </a:lnSpc>
              <a:spcBef>
                <a:spcPts val="400"/>
              </a:spcBef>
              <a:spcAft>
                <a:spcPts val="0"/>
              </a:spcAft>
              <a:buFont typeface="Arial" panose="020B0604020202020204" pitchFamily="34" charset="0"/>
              <a:buNone/>
              <a:tabLst>
                <a:tab pos="8429625" algn="r"/>
              </a:tabLst>
              <a:defRPr sz="1000" b="1" kern="1200" baseline="0">
                <a:solidFill>
                  <a:schemeClr val="tx1"/>
                </a:solidFill>
                <a:latin typeface="+mn-lt"/>
                <a:ea typeface="+mn-ea"/>
                <a:cs typeface="ING Me" panose="02000506040000020004" pitchFamily="2" charset="0"/>
              </a:defRPr>
            </a:lvl1pPr>
            <a:lvl2pPr marL="180975" indent="-180975" algn="l" defTabSz="914400" rtl="0" eaLnBrk="1" latinLnBrk="0" hangingPunct="1">
              <a:lnSpc>
                <a:spcPct val="100000"/>
              </a:lnSpc>
              <a:spcBef>
                <a:spcPts val="400"/>
              </a:spcBef>
              <a:spcAft>
                <a:spcPts val="0"/>
              </a:spcAft>
              <a:buFont typeface="+mj-lt"/>
              <a:buAutoNum type="arabicPeriod"/>
              <a:tabLst>
                <a:tab pos="8429625" algn="r"/>
              </a:tabLst>
              <a:defRPr sz="900" b="0" kern="1200" baseline="0">
                <a:solidFill>
                  <a:schemeClr val="tx1"/>
                </a:solidFill>
                <a:latin typeface="+mn-lt"/>
                <a:ea typeface="+mn-ea"/>
                <a:cs typeface="ING Me" panose="02000506040000020004" pitchFamily="2" charset="0"/>
              </a:defRPr>
            </a:lvl2pPr>
            <a:lvl3pPr marL="180975" indent="-180975" algn="l" defTabSz="914400" rtl="0" eaLnBrk="1" latinLnBrk="0" hangingPunct="1">
              <a:lnSpc>
                <a:spcPct val="100000"/>
              </a:lnSpc>
              <a:spcBef>
                <a:spcPts val="400"/>
              </a:spcBef>
              <a:spcAft>
                <a:spcPts val="0"/>
              </a:spcAft>
              <a:buClr>
                <a:schemeClr val="tx1"/>
              </a:buClr>
              <a:buFont typeface="+mj-lt"/>
              <a:buAutoNum type="romanUcPeriod"/>
              <a:tabLst>
                <a:tab pos="8429625" algn="r"/>
              </a:tabLst>
              <a:defRPr sz="900" kern="1200" baseline="0">
                <a:solidFill>
                  <a:schemeClr val="tx1"/>
                </a:solidFill>
                <a:latin typeface="+mn-lt"/>
                <a:ea typeface="+mn-ea"/>
                <a:cs typeface="ING Me" panose="02000506040000020004" pitchFamily="2" charset="0"/>
              </a:defRPr>
            </a:lvl3pPr>
            <a:lvl4pPr marL="269875" indent="-88900" algn="l" defTabSz="914400" rtl="0" eaLnBrk="1" latinLnBrk="0" hangingPunct="1">
              <a:lnSpc>
                <a:spcPct val="100000"/>
              </a:lnSpc>
              <a:spcBef>
                <a:spcPts val="400"/>
              </a:spcBef>
              <a:spcAft>
                <a:spcPts val="0"/>
              </a:spcAft>
              <a:buClrTx/>
              <a:buFont typeface="ING Me" panose="02000506040000020004" pitchFamily="2" charset="0"/>
              <a:buChar char="•"/>
              <a:tabLst>
                <a:tab pos="8429625" algn="r"/>
              </a:tabLst>
              <a:defRPr sz="900" kern="1200" baseline="0">
                <a:solidFill>
                  <a:schemeClr val="tx1"/>
                </a:solidFill>
                <a:latin typeface="+mn-lt"/>
                <a:ea typeface="+mn-ea"/>
                <a:cs typeface="ING Me" panose="02000506040000020004" pitchFamily="2" charset="0"/>
              </a:defRPr>
            </a:lvl4pPr>
            <a:lvl5pPr marL="3587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tabLst>
                <a:tab pos="8429625" algn="r"/>
              </a:tabLst>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700" b="0" dirty="0" smtClean="0"/>
              <a:t>* Source: 2015 Annual Global Working Capital Survey by PwC</a:t>
            </a:r>
          </a:p>
          <a:p>
            <a:pPr>
              <a:spcBef>
                <a:spcPts val="1200"/>
              </a:spcBef>
            </a:pPr>
            <a:endParaRPr lang="en-GB" sz="1200" dirty="0"/>
          </a:p>
        </p:txBody>
      </p:sp>
      <p:graphicFrame>
        <p:nvGraphicFramePr>
          <p:cNvPr id="9" name="Chart 8"/>
          <p:cNvGraphicFramePr>
            <a:graphicFrameLocks/>
          </p:cNvGraphicFramePr>
          <p:nvPr>
            <p:extLst>
              <p:ext uri="{D42A27DB-BD31-4B8C-83A1-F6EECF244321}">
                <p14:modId xmlns:p14="http://schemas.microsoft.com/office/powerpoint/2010/main" val="3668608481"/>
              </p:ext>
            </p:extLst>
          </p:nvPr>
        </p:nvGraphicFramePr>
        <p:xfrm>
          <a:off x="38427" y="1165607"/>
          <a:ext cx="8959222" cy="4321943"/>
        </p:xfrm>
        <a:graphic>
          <a:graphicData uri="http://schemas.openxmlformats.org/drawingml/2006/chart">
            <c:chart xmlns:c="http://schemas.openxmlformats.org/drawingml/2006/chart" xmlns:r="http://schemas.openxmlformats.org/officeDocument/2006/relationships" r:id="rId2"/>
          </a:graphicData>
        </a:graphic>
      </p:graphicFrame>
      <p:sp>
        <p:nvSpPr>
          <p:cNvPr id="117" name="Rectangle 116"/>
          <p:cNvSpPr/>
          <p:nvPr/>
        </p:nvSpPr>
        <p:spPr>
          <a:xfrm>
            <a:off x="3418279" y="5260975"/>
            <a:ext cx="252968" cy="66675"/>
          </a:xfrm>
          <a:prstGeom prst="rect">
            <a:avLst/>
          </a:prstGeom>
          <a:solidFill>
            <a:schemeClr val="accent1"/>
          </a:solidFill>
          <a:ln w="6350">
            <a:noFill/>
          </a:ln>
          <a:effectLst>
            <a:reflection blurRad="6350" stA="50000" endPos="73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accent1"/>
              </a:solidFill>
              <a:cs typeface="Arial" panose="020B0604020202020204" pitchFamily="34" charset="0"/>
            </a:endParaRPr>
          </a:p>
        </p:txBody>
      </p:sp>
      <p:sp>
        <p:nvSpPr>
          <p:cNvPr id="118" name="Rectangle 117"/>
          <p:cNvSpPr/>
          <p:nvPr/>
        </p:nvSpPr>
        <p:spPr>
          <a:xfrm>
            <a:off x="4016877" y="5260974"/>
            <a:ext cx="252968" cy="66675"/>
          </a:xfrm>
          <a:prstGeom prst="rect">
            <a:avLst/>
          </a:prstGeom>
          <a:solidFill>
            <a:schemeClr val="accent4"/>
          </a:solidFill>
          <a:ln w="6350">
            <a:noFill/>
          </a:ln>
          <a:effectLst>
            <a:reflection blurRad="6350" stA="50000" endPos="73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accent1"/>
              </a:solidFill>
              <a:cs typeface="Arial" panose="020B0604020202020204" pitchFamily="34" charset="0"/>
            </a:endParaRPr>
          </a:p>
        </p:txBody>
      </p:sp>
      <p:sp>
        <p:nvSpPr>
          <p:cNvPr id="119" name="Rectangle 118"/>
          <p:cNvSpPr/>
          <p:nvPr/>
        </p:nvSpPr>
        <p:spPr>
          <a:xfrm>
            <a:off x="4587965" y="5260974"/>
            <a:ext cx="252968" cy="66675"/>
          </a:xfrm>
          <a:prstGeom prst="rect">
            <a:avLst/>
          </a:prstGeom>
          <a:solidFill>
            <a:schemeClr val="accent3"/>
          </a:solidFill>
          <a:ln w="6350">
            <a:noFill/>
          </a:ln>
          <a:effectLst>
            <a:reflection blurRad="6350" stA="50000" endPos="73000" dist="127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accent1"/>
              </a:solidFill>
              <a:cs typeface="Arial" panose="020B0604020202020204" pitchFamily="34" charset="0"/>
            </a:endParaRPr>
          </a:p>
        </p:txBody>
      </p:sp>
    </p:spTree>
    <p:extLst>
      <p:ext uri="{BB962C8B-B14F-4D97-AF65-F5344CB8AC3E}">
        <p14:creationId xmlns:p14="http://schemas.microsoft.com/office/powerpoint/2010/main" val="4263133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1362075" y="4588193"/>
            <a:ext cx="235744" cy="502920"/>
          </a:xfrm>
          <a:prstGeom prst="rect">
            <a:avLst/>
          </a:prstGeom>
          <a:solidFill>
            <a:schemeClr val="accent4"/>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3" name="Rectangle 12"/>
          <p:cNvSpPr/>
          <p:nvPr/>
        </p:nvSpPr>
        <p:spPr>
          <a:xfrm>
            <a:off x="1597819" y="4588193"/>
            <a:ext cx="235744" cy="502920"/>
          </a:xfrm>
          <a:prstGeom prst="rect">
            <a:avLst/>
          </a:prstGeom>
          <a:solidFill>
            <a:schemeClr val="accent3"/>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4" name="Rectangle 13"/>
          <p:cNvSpPr/>
          <p:nvPr/>
        </p:nvSpPr>
        <p:spPr>
          <a:xfrm>
            <a:off x="2188369" y="4588193"/>
            <a:ext cx="235744" cy="502920"/>
          </a:xfrm>
          <a:prstGeom prst="rect">
            <a:avLst/>
          </a:prstGeom>
          <a:solidFill>
            <a:schemeClr val="accent1"/>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5" name="Rectangle 14"/>
          <p:cNvSpPr/>
          <p:nvPr/>
        </p:nvSpPr>
        <p:spPr>
          <a:xfrm>
            <a:off x="2424113" y="4588193"/>
            <a:ext cx="235744" cy="502920"/>
          </a:xfrm>
          <a:prstGeom prst="rect">
            <a:avLst/>
          </a:prstGeom>
          <a:solidFill>
            <a:schemeClr val="accent4"/>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6" name="Rectangle 15"/>
          <p:cNvSpPr/>
          <p:nvPr/>
        </p:nvSpPr>
        <p:spPr>
          <a:xfrm>
            <a:off x="2659857" y="4588193"/>
            <a:ext cx="235744" cy="502920"/>
          </a:xfrm>
          <a:prstGeom prst="rect">
            <a:avLst/>
          </a:prstGeom>
          <a:solidFill>
            <a:schemeClr val="accent3"/>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9" name="Rectangle 18"/>
          <p:cNvSpPr/>
          <p:nvPr/>
        </p:nvSpPr>
        <p:spPr>
          <a:xfrm>
            <a:off x="3250406" y="4588193"/>
            <a:ext cx="235744" cy="502920"/>
          </a:xfrm>
          <a:prstGeom prst="rect">
            <a:avLst/>
          </a:prstGeom>
          <a:solidFill>
            <a:schemeClr val="accent1"/>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0" name="Rectangle 19"/>
          <p:cNvSpPr/>
          <p:nvPr/>
        </p:nvSpPr>
        <p:spPr>
          <a:xfrm>
            <a:off x="3486150" y="4588193"/>
            <a:ext cx="235744" cy="502920"/>
          </a:xfrm>
          <a:prstGeom prst="rect">
            <a:avLst/>
          </a:prstGeom>
          <a:solidFill>
            <a:schemeClr val="accent4"/>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1" name="Rectangle 20"/>
          <p:cNvSpPr/>
          <p:nvPr/>
        </p:nvSpPr>
        <p:spPr>
          <a:xfrm>
            <a:off x="3721894" y="4588193"/>
            <a:ext cx="235744" cy="502920"/>
          </a:xfrm>
          <a:prstGeom prst="rect">
            <a:avLst/>
          </a:prstGeom>
          <a:solidFill>
            <a:schemeClr val="accent3"/>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2" name="Rectangle 21"/>
          <p:cNvSpPr/>
          <p:nvPr/>
        </p:nvSpPr>
        <p:spPr>
          <a:xfrm>
            <a:off x="4310062" y="4588193"/>
            <a:ext cx="235744" cy="502920"/>
          </a:xfrm>
          <a:prstGeom prst="rect">
            <a:avLst/>
          </a:prstGeom>
          <a:solidFill>
            <a:schemeClr val="accent1"/>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3" name="Rectangle 22"/>
          <p:cNvSpPr/>
          <p:nvPr/>
        </p:nvSpPr>
        <p:spPr>
          <a:xfrm>
            <a:off x="4545806" y="4588193"/>
            <a:ext cx="235744" cy="502920"/>
          </a:xfrm>
          <a:prstGeom prst="rect">
            <a:avLst/>
          </a:prstGeom>
          <a:solidFill>
            <a:schemeClr val="accent4"/>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4" name="Rectangle 23"/>
          <p:cNvSpPr/>
          <p:nvPr/>
        </p:nvSpPr>
        <p:spPr>
          <a:xfrm>
            <a:off x="4781550" y="4588193"/>
            <a:ext cx="235744" cy="502920"/>
          </a:xfrm>
          <a:prstGeom prst="rect">
            <a:avLst/>
          </a:prstGeom>
          <a:solidFill>
            <a:schemeClr val="accent3"/>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8" name="Rectangle 27"/>
          <p:cNvSpPr/>
          <p:nvPr/>
        </p:nvSpPr>
        <p:spPr>
          <a:xfrm>
            <a:off x="6431756" y="4588193"/>
            <a:ext cx="235744" cy="502920"/>
          </a:xfrm>
          <a:prstGeom prst="rect">
            <a:avLst/>
          </a:prstGeom>
          <a:solidFill>
            <a:schemeClr val="accent1"/>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9" name="Rectangle 28"/>
          <p:cNvSpPr/>
          <p:nvPr/>
        </p:nvSpPr>
        <p:spPr>
          <a:xfrm>
            <a:off x="6667500" y="4588193"/>
            <a:ext cx="235744" cy="502920"/>
          </a:xfrm>
          <a:prstGeom prst="rect">
            <a:avLst/>
          </a:prstGeom>
          <a:solidFill>
            <a:schemeClr val="accent4"/>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0" name="Rectangle 29"/>
          <p:cNvSpPr/>
          <p:nvPr/>
        </p:nvSpPr>
        <p:spPr>
          <a:xfrm>
            <a:off x="6903244" y="4588193"/>
            <a:ext cx="235744" cy="502920"/>
          </a:xfrm>
          <a:prstGeom prst="rect">
            <a:avLst/>
          </a:prstGeom>
          <a:solidFill>
            <a:schemeClr val="accent3"/>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1" name="Rectangle 30"/>
          <p:cNvSpPr/>
          <p:nvPr/>
        </p:nvSpPr>
        <p:spPr>
          <a:xfrm>
            <a:off x="7490222" y="4588193"/>
            <a:ext cx="235744" cy="502920"/>
          </a:xfrm>
          <a:prstGeom prst="rect">
            <a:avLst/>
          </a:prstGeom>
          <a:solidFill>
            <a:schemeClr val="accent1"/>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2" name="Rectangle 31"/>
          <p:cNvSpPr/>
          <p:nvPr/>
        </p:nvSpPr>
        <p:spPr>
          <a:xfrm>
            <a:off x="7725966" y="4588193"/>
            <a:ext cx="235744" cy="502920"/>
          </a:xfrm>
          <a:prstGeom prst="rect">
            <a:avLst/>
          </a:prstGeom>
          <a:solidFill>
            <a:schemeClr val="accent4"/>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3" name="Rectangle 32"/>
          <p:cNvSpPr/>
          <p:nvPr/>
        </p:nvSpPr>
        <p:spPr>
          <a:xfrm>
            <a:off x="7961710" y="4588193"/>
            <a:ext cx="235744" cy="502920"/>
          </a:xfrm>
          <a:prstGeom prst="rect">
            <a:avLst/>
          </a:prstGeom>
          <a:solidFill>
            <a:schemeClr val="accent3"/>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4" name="Rectangle 33"/>
          <p:cNvSpPr/>
          <p:nvPr/>
        </p:nvSpPr>
        <p:spPr>
          <a:xfrm>
            <a:off x="5370908" y="4588193"/>
            <a:ext cx="235744" cy="502920"/>
          </a:xfrm>
          <a:prstGeom prst="rect">
            <a:avLst/>
          </a:prstGeom>
          <a:solidFill>
            <a:schemeClr val="accent1"/>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5" name="Rectangle 34"/>
          <p:cNvSpPr/>
          <p:nvPr/>
        </p:nvSpPr>
        <p:spPr>
          <a:xfrm>
            <a:off x="5606652" y="4588193"/>
            <a:ext cx="235744" cy="502920"/>
          </a:xfrm>
          <a:prstGeom prst="rect">
            <a:avLst/>
          </a:prstGeom>
          <a:solidFill>
            <a:schemeClr val="accent4"/>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6" name="Rectangle 35"/>
          <p:cNvSpPr/>
          <p:nvPr/>
        </p:nvSpPr>
        <p:spPr>
          <a:xfrm>
            <a:off x="5842396" y="4588193"/>
            <a:ext cx="235744" cy="502920"/>
          </a:xfrm>
          <a:prstGeom prst="rect">
            <a:avLst/>
          </a:prstGeom>
          <a:solidFill>
            <a:schemeClr val="accent3"/>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7" name="Rectangle 36"/>
          <p:cNvSpPr/>
          <p:nvPr/>
        </p:nvSpPr>
        <p:spPr>
          <a:xfrm>
            <a:off x="1128713" y="4588193"/>
            <a:ext cx="233362" cy="502920"/>
          </a:xfrm>
          <a:prstGeom prst="rect">
            <a:avLst/>
          </a:prstGeom>
          <a:solidFill>
            <a:schemeClr val="accent1"/>
          </a:solidFill>
          <a:ln w="3175">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 name="Slide Number Placeholder 1"/>
          <p:cNvSpPr>
            <a:spLocks noGrp="1"/>
          </p:cNvSpPr>
          <p:nvPr>
            <p:ph type="sldNum" sz="quarter" idx="11"/>
          </p:nvPr>
        </p:nvSpPr>
        <p:spPr/>
        <p:txBody>
          <a:bodyPr/>
          <a:lstStyle/>
          <a:p>
            <a:fld id="{DDD2A080-DA64-4F5C-9131-47EB793B4410}" type="slidenum">
              <a:rPr lang="en-GB" smtClean="0">
                <a:solidFill>
                  <a:srgbClr val="000000"/>
                </a:solidFill>
              </a:rPr>
              <a:pPr/>
              <a:t>5</a:t>
            </a:fld>
            <a:endParaRPr lang="en-GB" dirty="0">
              <a:solidFill>
                <a:srgbClr val="000000"/>
              </a:solidFill>
            </a:endParaRPr>
          </a:p>
        </p:txBody>
      </p:sp>
      <p:sp>
        <p:nvSpPr>
          <p:cNvPr id="5" name="Title 1"/>
          <p:cNvSpPr txBox="1">
            <a:spLocks/>
          </p:cNvSpPr>
          <p:nvPr/>
        </p:nvSpPr>
        <p:spPr bwMode="gray">
          <a:xfrm>
            <a:off x="523249" y="578426"/>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smtClean="0">
                <a:effectLst>
                  <a:reflection blurRad="63500" stA="25000" endPos="40000" dist="12700" dir="5400000" sy="-100000" algn="bl" rotWithShape="0"/>
                </a:effectLst>
              </a:rPr>
              <a:t>DSO, DIO, DPO by macro region*</a:t>
            </a:r>
            <a:endParaRPr lang="en-GB" dirty="0">
              <a:effectLst>
                <a:reflection blurRad="63500" stA="25000" endPos="40000" dist="12700" dir="5400000" sy="-100000" algn="bl" rotWithShape="0"/>
              </a:effectLst>
            </a:endParaRPr>
          </a:p>
        </p:txBody>
      </p:sp>
      <p:sp>
        <p:nvSpPr>
          <p:cNvPr id="6" name="Content Placeholder 2"/>
          <p:cNvSpPr txBox="1">
            <a:spLocks/>
          </p:cNvSpPr>
          <p:nvPr/>
        </p:nvSpPr>
        <p:spPr bwMode="gray">
          <a:xfrm>
            <a:off x="523249" y="6270234"/>
            <a:ext cx="8474400" cy="177044"/>
          </a:xfrm>
          <a:prstGeom prst="rect">
            <a:avLst/>
          </a:prstGeom>
        </p:spPr>
        <p:txBody>
          <a:bodyPr vert="horz" lIns="0" tIns="0" rIns="0" bIns="0" rtlCol="0">
            <a:noAutofit/>
          </a:bodyPr>
          <a:lstStyle>
            <a:lvl1pPr marL="0" indent="0" algn="l" defTabSz="914400" rtl="0" eaLnBrk="1" latinLnBrk="0" hangingPunct="1">
              <a:lnSpc>
                <a:spcPct val="100000"/>
              </a:lnSpc>
              <a:spcBef>
                <a:spcPts val="400"/>
              </a:spcBef>
              <a:spcAft>
                <a:spcPts val="0"/>
              </a:spcAft>
              <a:buFont typeface="Arial" panose="020B0604020202020204" pitchFamily="34" charset="0"/>
              <a:buNone/>
              <a:tabLst>
                <a:tab pos="8429625" algn="r"/>
              </a:tabLst>
              <a:defRPr sz="1000" b="1" kern="1200" baseline="0">
                <a:solidFill>
                  <a:schemeClr val="tx1"/>
                </a:solidFill>
                <a:latin typeface="+mn-lt"/>
                <a:ea typeface="+mn-ea"/>
                <a:cs typeface="ING Me" panose="02000506040000020004" pitchFamily="2" charset="0"/>
              </a:defRPr>
            </a:lvl1pPr>
            <a:lvl2pPr marL="180975" indent="-180975" algn="l" defTabSz="914400" rtl="0" eaLnBrk="1" latinLnBrk="0" hangingPunct="1">
              <a:lnSpc>
                <a:spcPct val="100000"/>
              </a:lnSpc>
              <a:spcBef>
                <a:spcPts val="400"/>
              </a:spcBef>
              <a:spcAft>
                <a:spcPts val="0"/>
              </a:spcAft>
              <a:buFont typeface="+mj-lt"/>
              <a:buAutoNum type="arabicPeriod"/>
              <a:tabLst>
                <a:tab pos="8429625" algn="r"/>
              </a:tabLst>
              <a:defRPr sz="900" b="0" kern="1200" baseline="0">
                <a:solidFill>
                  <a:schemeClr val="tx1"/>
                </a:solidFill>
                <a:latin typeface="+mn-lt"/>
                <a:ea typeface="+mn-ea"/>
                <a:cs typeface="ING Me" panose="02000506040000020004" pitchFamily="2" charset="0"/>
              </a:defRPr>
            </a:lvl2pPr>
            <a:lvl3pPr marL="180975" indent="-180975" algn="l" defTabSz="914400" rtl="0" eaLnBrk="1" latinLnBrk="0" hangingPunct="1">
              <a:lnSpc>
                <a:spcPct val="100000"/>
              </a:lnSpc>
              <a:spcBef>
                <a:spcPts val="400"/>
              </a:spcBef>
              <a:spcAft>
                <a:spcPts val="0"/>
              </a:spcAft>
              <a:buClr>
                <a:schemeClr val="tx1"/>
              </a:buClr>
              <a:buFont typeface="+mj-lt"/>
              <a:buAutoNum type="romanUcPeriod"/>
              <a:tabLst>
                <a:tab pos="8429625" algn="r"/>
              </a:tabLst>
              <a:defRPr sz="900" kern="1200" baseline="0">
                <a:solidFill>
                  <a:schemeClr val="tx1"/>
                </a:solidFill>
                <a:latin typeface="+mn-lt"/>
                <a:ea typeface="+mn-ea"/>
                <a:cs typeface="ING Me" panose="02000506040000020004" pitchFamily="2" charset="0"/>
              </a:defRPr>
            </a:lvl3pPr>
            <a:lvl4pPr marL="269875" indent="-88900" algn="l" defTabSz="914400" rtl="0" eaLnBrk="1" latinLnBrk="0" hangingPunct="1">
              <a:lnSpc>
                <a:spcPct val="100000"/>
              </a:lnSpc>
              <a:spcBef>
                <a:spcPts val="400"/>
              </a:spcBef>
              <a:spcAft>
                <a:spcPts val="0"/>
              </a:spcAft>
              <a:buClrTx/>
              <a:buFont typeface="ING Me" panose="02000506040000020004" pitchFamily="2" charset="0"/>
              <a:buChar char="•"/>
              <a:tabLst>
                <a:tab pos="8429625" algn="r"/>
              </a:tabLst>
              <a:defRPr sz="900" kern="1200" baseline="0">
                <a:solidFill>
                  <a:schemeClr val="tx1"/>
                </a:solidFill>
                <a:latin typeface="+mn-lt"/>
                <a:ea typeface="+mn-ea"/>
                <a:cs typeface="ING Me" panose="02000506040000020004" pitchFamily="2" charset="0"/>
              </a:defRPr>
            </a:lvl4pPr>
            <a:lvl5pPr marL="3587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tabLst>
                <a:tab pos="8429625" algn="r"/>
              </a:tabLst>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700" b="0" dirty="0" smtClean="0"/>
              <a:t>* Source: 2015 Annual Global Working Capital Survey by PwC</a:t>
            </a:r>
          </a:p>
          <a:p>
            <a:pPr>
              <a:spcBef>
                <a:spcPts val="1200"/>
              </a:spcBef>
            </a:pPr>
            <a:endParaRPr lang="en-GB" sz="1200" dirty="0"/>
          </a:p>
        </p:txBody>
      </p:sp>
      <p:graphicFrame>
        <p:nvGraphicFramePr>
          <p:cNvPr id="7" name="Chart 6"/>
          <p:cNvGraphicFramePr>
            <a:graphicFrameLocks/>
          </p:cNvGraphicFramePr>
          <p:nvPr>
            <p:extLst>
              <p:ext uri="{D42A27DB-BD31-4B8C-83A1-F6EECF244321}">
                <p14:modId xmlns:p14="http://schemas.microsoft.com/office/powerpoint/2010/main" val="682128374"/>
              </p:ext>
            </p:extLst>
          </p:nvPr>
        </p:nvGraphicFramePr>
        <p:xfrm>
          <a:off x="628650" y="1457325"/>
          <a:ext cx="7886700" cy="3943350"/>
        </p:xfrm>
        <a:graphic>
          <a:graphicData uri="http://schemas.openxmlformats.org/drawingml/2006/chart">
            <c:chart xmlns:c="http://schemas.openxmlformats.org/drawingml/2006/chart" xmlns:r="http://schemas.openxmlformats.org/officeDocument/2006/relationships" r:id="rId3"/>
          </a:graphicData>
        </a:graphic>
      </p:graphicFrame>
      <p:pic>
        <p:nvPicPr>
          <p:cNvPr id="38" name="chart"/>
          <p:cNvPicPr>
            <a:picLocks noChangeAspect="1"/>
          </p:cNvPicPr>
          <p:nvPr/>
        </p:nvPicPr>
        <p:blipFill>
          <a:blip r:embed="rId4"/>
          <a:stretch>
            <a:fillRect/>
          </a:stretch>
        </p:blipFill>
        <p:spPr>
          <a:xfrm>
            <a:off x="3371616" y="5433329"/>
            <a:ext cx="2310047" cy="195282"/>
          </a:xfrm>
          <a:prstGeom prst="rect">
            <a:avLst/>
          </a:prstGeom>
        </p:spPr>
      </p:pic>
    </p:spTree>
    <p:extLst>
      <p:ext uri="{BB962C8B-B14F-4D97-AF65-F5344CB8AC3E}">
        <p14:creationId xmlns:p14="http://schemas.microsoft.com/office/powerpoint/2010/main" val="32688963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240631" y="4535055"/>
            <a:ext cx="278607" cy="568909"/>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4" name="Rectangle 13"/>
          <p:cNvSpPr/>
          <p:nvPr/>
        </p:nvSpPr>
        <p:spPr>
          <a:xfrm>
            <a:off x="1519238" y="4535055"/>
            <a:ext cx="280986" cy="568909"/>
          </a:xfrm>
          <a:prstGeom prst="rect">
            <a:avLst/>
          </a:prstGeom>
          <a:solidFill>
            <a:schemeClr val="accent6"/>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5" name="Rectangle 14"/>
          <p:cNvSpPr/>
          <p:nvPr/>
        </p:nvSpPr>
        <p:spPr>
          <a:xfrm>
            <a:off x="1800224" y="4535054"/>
            <a:ext cx="278607" cy="568909"/>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6" name="Rectangle 15"/>
          <p:cNvSpPr/>
          <p:nvPr/>
        </p:nvSpPr>
        <p:spPr>
          <a:xfrm>
            <a:off x="2078831" y="4535053"/>
            <a:ext cx="278607" cy="568909"/>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17" name="Rectangle 16"/>
          <p:cNvSpPr/>
          <p:nvPr/>
        </p:nvSpPr>
        <p:spPr>
          <a:xfrm>
            <a:off x="2357438" y="4547171"/>
            <a:ext cx="278607" cy="556791"/>
          </a:xfrm>
          <a:prstGeom prst="rect">
            <a:avLst/>
          </a:prstGeom>
          <a:solidFill>
            <a:schemeClr val="accent5"/>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3" name="Rectangle 32"/>
          <p:cNvSpPr/>
          <p:nvPr/>
        </p:nvSpPr>
        <p:spPr>
          <a:xfrm>
            <a:off x="3057525" y="4535053"/>
            <a:ext cx="278607" cy="568909"/>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4" name="Rectangle 33"/>
          <p:cNvSpPr/>
          <p:nvPr/>
        </p:nvSpPr>
        <p:spPr>
          <a:xfrm>
            <a:off x="3336132" y="4535053"/>
            <a:ext cx="280986" cy="568909"/>
          </a:xfrm>
          <a:prstGeom prst="rect">
            <a:avLst/>
          </a:prstGeom>
          <a:solidFill>
            <a:schemeClr val="accent6"/>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5" name="Rectangle 34"/>
          <p:cNvSpPr/>
          <p:nvPr/>
        </p:nvSpPr>
        <p:spPr>
          <a:xfrm>
            <a:off x="3617118" y="4535052"/>
            <a:ext cx="278607" cy="568909"/>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6" name="Rectangle 35"/>
          <p:cNvSpPr/>
          <p:nvPr/>
        </p:nvSpPr>
        <p:spPr>
          <a:xfrm>
            <a:off x="3895725" y="4535051"/>
            <a:ext cx="278607" cy="568909"/>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7" name="Rectangle 36"/>
          <p:cNvSpPr/>
          <p:nvPr/>
        </p:nvSpPr>
        <p:spPr>
          <a:xfrm>
            <a:off x="4174332" y="4547169"/>
            <a:ext cx="278607" cy="556791"/>
          </a:xfrm>
          <a:prstGeom prst="rect">
            <a:avLst/>
          </a:prstGeom>
          <a:solidFill>
            <a:schemeClr val="accent5"/>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8" name="Rectangle 37"/>
          <p:cNvSpPr/>
          <p:nvPr/>
        </p:nvSpPr>
        <p:spPr>
          <a:xfrm>
            <a:off x="4874419" y="4535051"/>
            <a:ext cx="278607" cy="568909"/>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39" name="Rectangle 38"/>
          <p:cNvSpPr/>
          <p:nvPr/>
        </p:nvSpPr>
        <p:spPr>
          <a:xfrm>
            <a:off x="5153026" y="4535051"/>
            <a:ext cx="280986" cy="568909"/>
          </a:xfrm>
          <a:prstGeom prst="rect">
            <a:avLst/>
          </a:prstGeom>
          <a:solidFill>
            <a:schemeClr val="accent6"/>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0" name="Rectangle 39"/>
          <p:cNvSpPr/>
          <p:nvPr/>
        </p:nvSpPr>
        <p:spPr>
          <a:xfrm>
            <a:off x="5434012" y="4535050"/>
            <a:ext cx="278607" cy="568909"/>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1" name="Rectangle 40"/>
          <p:cNvSpPr/>
          <p:nvPr/>
        </p:nvSpPr>
        <p:spPr>
          <a:xfrm>
            <a:off x="5712619" y="4535049"/>
            <a:ext cx="278607" cy="568909"/>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2" name="Rectangle 41"/>
          <p:cNvSpPr/>
          <p:nvPr/>
        </p:nvSpPr>
        <p:spPr>
          <a:xfrm>
            <a:off x="5991226" y="4547167"/>
            <a:ext cx="278607" cy="556791"/>
          </a:xfrm>
          <a:prstGeom prst="rect">
            <a:avLst/>
          </a:prstGeom>
          <a:solidFill>
            <a:schemeClr val="accent5"/>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3" name="Rectangle 42"/>
          <p:cNvSpPr/>
          <p:nvPr/>
        </p:nvSpPr>
        <p:spPr>
          <a:xfrm>
            <a:off x="6691313" y="4535051"/>
            <a:ext cx="278607" cy="568909"/>
          </a:xfrm>
          <a:prstGeom prst="rect">
            <a:avLst/>
          </a:prstGeom>
          <a:solidFill>
            <a:schemeClr val="accent1"/>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4" name="Rectangle 43"/>
          <p:cNvSpPr/>
          <p:nvPr/>
        </p:nvSpPr>
        <p:spPr>
          <a:xfrm>
            <a:off x="6969920" y="4535051"/>
            <a:ext cx="280986" cy="568909"/>
          </a:xfrm>
          <a:prstGeom prst="rect">
            <a:avLst/>
          </a:prstGeom>
          <a:solidFill>
            <a:schemeClr val="accent6"/>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5" name="Rectangle 44"/>
          <p:cNvSpPr/>
          <p:nvPr/>
        </p:nvSpPr>
        <p:spPr>
          <a:xfrm>
            <a:off x="7250906" y="4535050"/>
            <a:ext cx="278607" cy="568909"/>
          </a:xfrm>
          <a:prstGeom prst="rect">
            <a:avLst/>
          </a:prstGeom>
          <a:solidFill>
            <a:schemeClr val="accent3"/>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6" name="Rectangle 45"/>
          <p:cNvSpPr/>
          <p:nvPr/>
        </p:nvSpPr>
        <p:spPr>
          <a:xfrm>
            <a:off x="7529513" y="4535049"/>
            <a:ext cx="278607" cy="568909"/>
          </a:xfrm>
          <a:prstGeom prst="rect">
            <a:avLst/>
          </a:prstGeom>
          <a:solidFill>
            <a:schemeClr val="accent4"/>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47" name="Rectangle 46"/>
          <p:cNvSpPr/>
          <p:nvPr/>
        </p:nvSpPr>
        <p:spPr>
          <a:xfrm>
            <a:off x="7808120" y="4547167"/>
            <a:ext cx="278607" cy="556791"/>
          </a:xfrm>
          <a:prstGeom prst="rect">
            <a:avLst/>
          </a:prstGeom>
          <a:solidFill>
            <a:schemeClr val="accent5"/>
          </a:solidFill>
          <a:ln w="6350">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900" dirty="0" err="1" smtClean="0">
              <a:solidFill>
                <a:schemeClr val="bg1"/>
              </a:solidFill>
              <a:cs typeface="Arial" panose="020B0604020202020204" pitchFamily="34" charset="0"/>
            </a:endParaRPr>
          </a:p>
        </p:txBody>
      </p:sp>
      <p:sp>
        <p:nvSpPr>
          <p:cNvPr id="2" name="Slide Number Placeholder 1"/>
          <p:cNvSpPr>
            <a:spLocks noGrp="1"/>
          </p:cNvSpPr>
          <p:nvPr>
            <p:ph type="sldNum" sz="quarter" idx="11"/>
          </p:nvPr>
        </p:nvSpPr>
        <p:spPr/>
        <p:txBody>
          <a:bodyPr/>
          <a:lstStyle/>
          <a:p>
            <a:fld id="{DDD2A080-DA64-4F5C-9131-47EB793B4410}" type="slidenum">
              <a:rPr lang="en-GB" smtClean="0">
                <a:solidFill>
                  <a:srgbClr val="000000"/>
                </a:solidFill>
              </a:rPr>
              <a:pPr/>
              <a:t>6</a:t>
            </a:fld>
            <a:endParaRPr lang="en-GB" dirty="0">
              <a:solidFill>
                <a:srgbClr val="000000"/>
              </a:solidFill>
            </a:endParaRPr>
          </a:p>
        </p:txBody>
      </p:sp>
      <p:sp>
        <p:nvSpPr>
          <p:cNvPr id="5" name="Title 1"/>
          <p:cNvSpPr txBox="1">
            <a:spLocks/>
          </p:cNvSpPr>
          <p:nvPr/>
        </p:nvSpPr>
        <p:spPr bwMode="gray">
          <a:xfrm>
            <a:off x="523249" y="578426"/>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smtClean="0">
                <a:effectLst>
                  <a:reflection blurRad="63500" stA="25000" endPos="40000" dist="12700" dir="5400000" sy="-100000" algn="bl" rotWithShape="0"/>
                </a:effectLst>
              </a:rPr>
              <a:t>DSO, DIO, DPO over time*</a:t>
            </a:r>
            <a:endParaRPr lang="en-GB" dirty="0">
              <a:effectLst>
                <a:reflection blurRad="63500" stA="25000" endPos="40000" dist="12700" dir="5400000" sy="-100000" algn="bl" rotWithShape="0"/>
              </a:effectLst>
            </a:endParaRPr>
          </a:p>
        </p:txBody>
      </p:sp>
      <p:sp>
        <p:nvSpPr>
          <p:cNvPr id="6" name="Content Placeholder 2"/>
          <p:cNvSpPr txBox="1">
            <a:spLocks/>
          </p:cNvSpPr>
          <p:nvPr/>
        </p:nvSpPr>
        <p:spPr bwMode="gray">
          <a:xfrm>
            <a:off x="523249" y="6270234"/>
            <a:ext cx="8474400" cy="177044"/>
          </a:xfrm>
          <a:prstGeom prst="rect">
            <a:avLst/>
          </a:prstGeom>
        </p:spPr>
        <p:txBody>
          <a:bodyPr vert="horz" lIns="0" tIns="0" rIns="0" bIns="0" rtlCol="0">
            <a:noAutofit/>
          </a:bodyPr>
          <a:lstStyle>
            <a:lvl1pPr marL="0" indent="0" algn="l" defTabSz="914400" rtl="0" eaLnBrk="1" latinLnBrk="0" hangingPunct="1">
              <a:lnSpc>
                <a:spcPct val="100000"/>
              </a:lnSpc>
              <a:spcBef>
                <a:spcPts val="400"/>
              </a:spcBef>
              <a:spcAft>
                <a:spcPts val="0"/>
              </a:spcAft>
              <a:buFont typeface="Arial" panose="020B0604020202020204" pitchFamily="34" charset="0"/>
              <a:buNone/>
              <a:tabLst>
                <a:tab pos="8429625" algn="r"/>
              </a:tabLst>
              <a:defRPr sz="1000" b="1" kern="1200" baseline="0">
                <a:solidFill>
                  <a:schemeClr val="tx1"/>
                </a:solidFill>
                <a:latin typeface="+mn-lt"/>
                <a:ea typeface="+mn-ea"/>
                <a:cs typeface="ING Me" panose="02000506040000020004" pitchFamily="2" charset="0"/>
              </a:defRPr>
            </a:lvl1pPr>
            <a:lvl2pPr marL="180975" indent="-180975" algn="l" defTabSz="914400" rtl="0" eaLnBrk="1" latinLnBrk="0" hangingPunct="1">
              <a:lnSpc>
                <a:spcPct val="100000"/>
              </a:lnSpc>
              <a:spcBef>
                <a:spcPts val="400"/>
              </a:spcBef>
              <a:spcAft>
                <a:spcPts val="0"/>
              </a:spcAft>
              <a:buFont typeface="+mj-lt"/>
              <a:buAutoNum type="arabicPeriod"/>
              <a:tabLst>
                <a:tab pos="8429625" algn="r"/>
              </a:tabLst>
              <a:defRPr sz="900" b="0" kern="1200" baseline="0">
                <a:solidFill>
                  <a:schemeClr val="tx1"/>
                </a:solidFill>
                <a:latin typeface="+mn-lt"/>
                <a:ea typeface="+mn-ea"/>
                <a:cs typeface="ING Me" panose="02000506040000020004" pitchFamily="2" charset="0"/>
              </a:defRPr>
            </a:lvl2pPr>
            <a:lvl3pPr marL="180975" indent="-180975" algn="l" defTabSz="914400" rtl="0" eaLnBrk="1" latinLnBrk="0" hangingPunct="1">
              <a:lnSpc>
                <a:spcPct val="100000"/>
              </a:lnSpc>
              <a:spcBef>
                <a:spcPts val="400"/>
              </a:spcBef>
              <a:spcAft>
                <a:spcPts val="0"/>
              </a:spcAft>
              <a:buClr>
                <a:schemeClr val="tx1"/>
              </a:buClr>
              <a:buFont typeface="+mj-lt"/>
              <a:buAutoNum type="romanUcPeriod"/>
              <a:tabLst>
                <a:tab pos="8429625" algn="r"/>
              </a:tabLst>
              <a:defRPr sz="900" kern="1200" baseline="0">
                <a:solidFill>
                  <a:schemeClr val="tx1"/>
                </a:solidFill>
                <a:latin typeface="+mn-lt"/>
                <a:ea typeface="+mn-ea"/>
                <a:cs typeface="ING Me" panose="02000506040000020004" pitchFamily="2" charset="0"/>
              </a:defRPr>
            </a:lvl3pPr>
            <a:lvl4pPr marL="269875" indent="-88900" algn="l" defTabSz="914400" rtl="0" eaLnBrk="1" latinLnBrk="0" hangingPunct="1">
              <a:lnSpc>
                <a:spcPct val="100000"/>
              </a:lnSpc>
              <a:spcBef>
                <a:spcPts val="400"/>
              </a:spcBef>
              <a:spcAft>
                <a:spcPts val="0"/>
              </a:spcAft>
              <a:buClrTx/>
              <a:buFont typeface="ING Me" panose="02000506040000020004" pitchFamily="2" charset="0"/>
              <a:buChar char="•"/>
              <a:tabLst>
                <a:tab pos="8429625" algn="r"/>
              </a:tabLst>
              <a:defRPr sz="900" kern="1200" baseline="0">
                <a:solidFill>
                  <a:schemeClr val="tx1"/>
                </a:solidFill>
                <a:latin typeface="+mn-lt"/>
                <a:ea typeface="+mn-ea"/>
                <a:cs typeface="ING Me" panose="02000506040000020004" pitchFamily="2" charset="0"/>
              </a:defRPr>
            </a:lvl4pPr>
            <a:lvl5pPr marL="3587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tabLst>
                <a:tab pos="8429625" algn="r"/>
              </a:tabLst>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700" b="0" dirty="0" smtClean="0"/>
              <a:t>* Source: 2015 Annual Global Working Capital Survey by PwC</a:t>
            </a:r>
          </a:p>
          <a:p>
            <a:pPr>
              <a:spcBef>
                <a:spcPts val="1200"/>
              </a:spcBef>
            </a:pPr>
            <a:endParaRPr lang="en-GB" sz="1200" dirty="0"/>
          </a:p>
        </p:txBody>
      </p:sp>
      <p:graphicFrame>
        <p:nvGraphicFramePr>
          <p:cNvPr id="9" name="Chart 8"/>
          <p:cNvGraphicFramePr>
            <a:graphicFrameLocks/>
          </p:cNvGraphicFramePr>
          <p:nvPr>
            <p:extLst>
              <p:ext uri="{D42A27DB-BD31-4B8C-83A1-F6EECF244321}">
                <p14:modId xmlns:p14="http://schemas.microsoft.com/office/powerpoint/2010/main" val="3077668642"/>
              </p:ext>
            </p:extLst>
          </p:nvPr>
        </p:nvGraphicFramePr>
        <p:xfrm>
          <a:off x="628650" y="1457324"/>
          <a:ext cx="7811966" cy="4390817"/>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ular Callout 2"/>
          <p:cNvSpPr/>
          <p:nvPr/>
        </p:nvSpPr>
        <p:spPr>
          <a:xfrm>
            <a:off x="5712619" y="92220"/>
            <a:ext cx="3204093" cy="1663611"/>
          </a:xfrm>
          <a:prstGeom prst="wedgeRectCallout">
            <a:avLst>
              <a:gd name="adj1" fmla="val 4112"/>
              <a:gd name="adj2" fmla="val 72381"/>
            </a:avLst>
          </a:prstGeom>
          <a:solidFill>
            <a:schemeClr val="accent2">
              <a:alpha val="70000"/>
            </a:schemeClr>
          </a:solidFill>
          <a:ln w="6350">
            <a:noFill/>
          </a:ln>
          <a:effectLst>
            <a:reflection blurRad="6350" stA="40000" endPos="35000" dist="254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2000" dirty="0" smtClean="0">
              <a:effectLst>
                <a:reflection blurRad="63500" stA="25000" endPos="40000" dist="12700" dir="5400000" sy="-100000" algn="bl" rotWithShape="0"/>
              </a:effectLst>
            </a:endParaRPr>
          </a:p>
          <a:p>
            <a:pPr algn="ctr">
              <a:buClr>
                <a:srgbClr val="FF6200"/>
              </a:buClr>
            </a:pPr>
            <a:r>
              <a:rPr lang="en-GB" sz="2000" dirty="0" smtClean="0">
                <a:effectLst>
                  <a:reflection blurRad="63500" stA="25000" endPos="40000" dist="12700" dir="5400000" sy="-100000" algn="bl" rotWithShape="0"/>
                </a:effectLst>
              </a:rPr>
              <a:t>“Global stabilisation hides the underlying different regional trends” </a:t>
            </a:r>
            <a:endParaRPr lang="en-GB" sz="2000" dirty="0" smtClean="0">
              <a:solidFill>
                <a:schemeClr val="bg1"/>
              </a:solidFill>
              <a:cs typeface="Arial" panose="020B0604020202020204" pitchFamily="34" charset="0"/>
            </a:endParaRPr>
          </a:p>
        </p:txBody>
      </p:sp>
      <p:sp>
        <p:nvSpPr>
          <p:cNvPr id="27" name="Rectangular Callout 26"/>
          <p:cNvSpPr/>
          <p:nvPr/>
        </p:nvSpPr>
        <p:spPr>
          <a:xfrm>
            <a:off x="691632" y="1612900"/>
            <a:ext cx="3204093" cy="1981200"/>
          </a:xfrm>
          <a:prstGeom prst="wedgeRectCallout">
            <a:avLst>
              <a:gd name="adj1" fmla="val -3023"/>
              <a:gd name="adj2" fmla="val 88031"/>
            </a:avLst>
          </a:prstGeom>
          <a:solidFill>
            <a:schemeClr val="accent2">
              <a:alpha val="70000"/>
            </a:schemeClr>
          </a:solidFill>
          <a:ln w="6350">
            <a:noFill/>
          </a:ln>
          <a:effectLst>
            <a:reflection blurRad="6350" stA="40000" endPos="35000" dist="254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dirty="0" smtClean="0">
                <a:effectLst>
                  <a:reflection blurRad="63500" stA="25000" endPos="40000" dist="12700" dir="5400000" sy="-100000" algn="bl" rotWithShape="0"/>
                </a:effectLst>
              </a:rPr>
              <a:t>“W/C improvement mainly driven by reductions in receivables fuelled by the 2013 EU directive on late payment, securitisation and outsourcing” </a:t>
            </a:r>
            <a:endParaRPr lang="en-GB" sz="2000" dirty="0" smtClean="0">
              <a:solidFill>
                <a:schemeClr val="bg1"/>
              </a:solidFill>
              <a:cs typeface="Arial" panose="020B0604020202020204" pitchFamily="34" charset="0"/>
            </a:endParaRPr>
          </a:p>
        </p:txBody>
      </p:sp>
    </p:spTree>
    <p:extLst>
      <p:ext uri="{BB962C8B-B14F-4D97-AF65-F5344CB8AC3E}">
        <p14:creationId xmlns:p14="http://schemas.microsoft.com/office/powerpoint/2010/main" val="333683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DDD2A080-DA64-4F5C-9131-47EB793B4410}" type="slidenum">
              <a:rPr lang="en-GB" smtClean="0">
                <a:solidFill>
                  <a:srgbClr val="000000"/>
                </a:solidFill>
              </a:rPr>
              <a:pPr/>
              <a:t>7</a:t>
            </a:fld>
            <a:endParaRPr lang="en-GB" dirty="0">
              <a:solidFill>
                <a:srgbClr val="000000"/>
              </a:solidFill>
            </a:endParaRPr>
          </a:p>
        </p:txBody>
      </p:sp>
      <p:sp>
        <p:nvSpPr>
          <p:cNvPr id="5" name="Title 1"/>
          <p:cNvSpPr txBox="1">
            <a:spLocks/>
          </p:cNvSpPr>
          <p:nvPr/>
        </p:nvSpPr>
        <p:spPr bwMode="gray">
          <a:xfrm>
            <a:off x="523249" y="578425"/>
            <a:ext cx="8474400" cy="555049"/>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US" dirty="0">
                <a:effectLst>
                  <a:reflection blurRad="63500" stA="25000" endPos="40000" dist="12700" dir="5400000" sy="-100000" algn="bl" rotWithShape="0"/>
                </a:effectLst>
              </a:rPr>
              <a:t>This improvement has contributed to a significant jump of 11,3% in the cash‑on‑hand balances, which grew to EUR 3.17 trillion in 2014...</a:t>
            </a:r>
            <a:r>
              <a:rPr lang="en-GB" dirty="0">
                <a:effectLst>
                  <a:reflection blurRad="63500" stA="25000" endPos="40000" dist="12700" dir="5400000" sy="-100000" algn="bl" rotWithShape="0"/>
                </a:effectLst>
              </a:rPr>
              <a:t>*</a:t>
            </a:r>
          </a:p>
        </p:txBody>
      </p:sp>
      <p:sp>
        <p:nvSpPr>
          <p:cNvPr id="6" name="Content Placeholder 2"/>
          <p:cNvSpPr txBox="1">
            <a:spLocks/>
          </p:cNvSpPr>
          <p:nvPr/>
        </p:nvSpPr>
        <p:spPr bwMode="gray">
          <a:xfrm>
            <a:off x="523249" y="6270234"/>
            <a:ext cx="8474400" cy="177044"/>
          </a:xfrm>
          <a:prstGeom prst="rect">
            <a:avLst/>
          </a:prstGeom>
        </p:spPr>
        <p:txBody>
          <a:bodyPr vert="horz" lIns="0" tIns="0" rIns="0" bIns="0" rtlCol="0">
            <a:noAutofit/>
          </a:bodyPr>
          <a:lstStyle>
            <a:lvl1pPr marL="0" indent="0" algn="l" defTabSz="914400" rtl="0" eaLnBrk="1" latinLnBrk="0" hangingPunct="1">
              <a:lnSpc>
                <a:spcPct val="100000"/>
              </a:lnSpc>
              <a:spcBef>
                <a:spcPts val="400"/>
              </a:spcBef>
              <a:spcAft>
                <a:spcPts val="0"/>
              </a:spcAft>
              <a:buFont typeface="Arial" panose="020B0604020202020204" pitchFamily="34" charset="0"/>
              <a:buNone/>
              <a:tabLst>
                <a:tab pos="8429625" algn="r"/>
              </a:tabLst>
              <a:defRPr sz="1000" b="1" kern="1200" baseline="0">
                <a:solidFill>
                  <a:schemeClr val="tx1"/>
                </a:solidFill>
                <a:latin typeface="+mn-lt"/>
                <a:ea typeface="+mn-ea"/>
                <a:cs typeface="ING Me" panose="02000506040000020004" pitchFamily="2" charset="0"/>
              </a:defRPr>
            </a:lvl1pPr>
            <a:lvl2pPr marL="180975" indent="-180975" algn="l" defTabSz="914400" rtl="0" eaLnBrk="1" latinLnBrk="0" hangingPunct="1">
              <a:lnSpc>
                <a:spcPct val="100000"/>
              </a:lnSpc>
              <a:spcBef>
                <a:spcPts val="400"/>
              </a:spcBef>
              <a:spcAft>
                <a:spcPts val="0"/>
              </a:spcAft>
              <a:buFont typeface="+mj-lt"/>
              <a:buAutoNum type="arabicPeriod"/>
              <a:tabLst>
                <a:tab pos="8429625" algn="r"/>
              </a:tabLst>
              <a:defRPr sz="900" b="0" kern="1200" baseline="0">
                <a:solidFill>
                  <a:schemeClr val="tx1"/>
                </a:solidFill>
                <a:latin typeface="+mn-lt"/>
                <a:ea typeface="+mn-ea"/>
                <a:cs typeface="ING Me" panose="02000506040000020004" pitchFamily="2" charset="0"/>
              </a:defRPr>
            </a:lvl2pPr>
            <a:lvl3pPr marL="180975" indent="-180975" algn="l" defTabSz="914400" rtl="0" eaLnBrk="1" latinLnBrk="0" hangingPunct="1">
              <a:lnSpc>
                <a:spcPct val="100000"/>
              </a:lnSpc>
              <a:spcBef>
                <a:spcPts val="400"/>
              </a:spcBef>
              <a:spcAft>
                <a:spcPts val="0"/>
              </a:spcAft>
              <a:buClr>
                <a:schemeClr val="tx1"/>
              </a:buClr>
              <a:buFont typeface="+mj-lt"/>
              <a:buAutoNum type="romanUcPeriod"/>
              <a:tabLst>
                <a:tab pos="8429625" algn="r"/>
              </a:tabLst>
              <a:defRPr sz="900" kern="1200" baseline="0">
                <a:solidFill>
                  <a:schemeClr val="tx1"/>
                </a:solidFill>
                <a:latin typeface="+mn-lt"/>
                <a:ea typeface="+mn-ea"/>
                <a:cs typeface="ING Me" panose="02000506040000020004" pitchFamily="2" charset="0"/>
              </a:defRPr>
            </a:lvl3pPr>
            <a:lvl4pPr marL="269875" indent="-88900" algn="l" defTabSz="914400" rtl="0" eaLnBrk="1" latinLnBrk="0" hangingPunct="1">
              <a:lnSpc>
                <a:spcPct val="100000"/>
              </a:lnSpc>
              <a:spcBef>
                <a:spcPts val="400"/>
              </a:spcBef>
              <a:spcAft>
                <a:spcPts val="0"/>
              </a:spcAft>
              <a:buClrTx/>
              <a:buFont typeface="ING Me" panose="02000506040000020004" pitchFamily="2" charset="0"/>
              <a:buChar char="•"/>
              <a:tabLst>
                <a:tab pos="8429625" algn="r"/>
              </a:tabLst>
              <a:defRPr sz="900" kern="1200" baseline="0">
                <a:solidFill>
                  <a:schemeClr val="tx1"/>
                </a:solidFill>
                <a:latin typeface="+mn-lt"/>
                <a:ea typeface="+mn-ea"/>
                <a:cs typeface="ING Me" panose="02000506040000020004" pitchFamily="2" charset="0"/>
              </a:defRPr>
            </a:lvl4pPr>
            <a:lvl5pPr marL="358775" indent="-88900" algn="l" defTabSz="914400" rtl="0" eaLnBrk="1" latinLnBrk="0" hangingPunct="1">
              <a:lnSpc>
                <a:spcPct val="100000"/>
              </a:lnSpc>
              <a:spcBef>
                <a:spcPts val="400"/>
              </a:spcBef>
              <a:spcAft>
                <a:spcPts val="0"/>
              </a:spcAft>
              <a:buClr>
                <a:schemeClr val="bg2"/>
              </a:buClr>
              <a:buFont typeface="ING Me" panose="02000506040000020004" pitchFamily="2" charset="0"/>
              <a:buChar char="-"/>
              <a:tabLst>
                <a:tab pos="8429625" algn="r"/>
              </a:tabLst>
              <a:defRPr sz="900" kern="1200" baseline="0">
                <a:solidFill>
                  <a:schemeClr val="bg2"/>
                </a:solidFill>
                <a:latin typeface="+mn-lt"/>
                <a:ea typeface="+mn-ea"/>
                <a:cs typeface="ING Me" panose="02000506040000020004" pitchFamily="2" charset="0"/>
              </a:defRPr>
            </a:lvl5pPr>
            <a:lvl6pPr marL="714375" indent="-176213" algn="l" defTabSz="914400" rtl="0" eaLnBrk="1" latinLnBrk="0" hangingPunct="1">
              <a:lnSpc>
                <a:spcPct val="100000"/>
              </a:lnSpc>
              <a:spcBef>
                <a:spcPts val="0"/>
              </a:spcBef>
              <a:spcAft>
                <a:spcPts val="0"/>
              </a:spcAft>
              <a:buClr>
                <a:schemeClr val="bg2"/>
              </a:buClr>
              <a:buFont typeface="ING Me" panose="02000506040000020004" pitchFamily="2" charset="0"/>
              <a:buChar char="-"/>
              <a:defRPr sz="900" kern="1200">
                <a:solidFill>
                  <a:schemeClr val="bg2"/>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US" sz="700" b="0" dirty="0" smtClean="0"/>
              <a:t>* Source: 2015 Annual Global Working Capital Survey by PwC</a:t>
            </a:r>
          </a:p>
          <a:p>
            <a:pPr>
              <a:spcBef>
                <a:spcPts val="1200"/>
              </a:spcBef>
            </a:pPr>
            <a:endParaRPr lang="en-GB" sz="1200" dirty="0"/>
          </a:p>
        </p:txBody>
      </p:sp>
      <p:sp>
        <p:nvSpPr>
          <p:cNvPr id="69" name="object 10"/>
          <p:cNvSpPr/>
          <p:nvPr/>
        </p:nvSpPr>
        <p:spPr>
          <a:xfrm>
            <a:off x="1791887" y="1883595"/>
            <a:ext cx="5316990" cy="3008128"/>
          </a:xfrm>
          <a:prstGeom prst="rect">
            <a:avLst/>
          </a:prstGeom>
          <a:blipFill>
            <a:blip r:embed="rId2" cstate="print">
              <a:duotone>
                <a:prstClr val="black"/>
                <a:schemeClr val="accent4">
                  <a:tint val="45000"/>
                  <a:satMod val="400000"/>
                </a:schemeClr>
              </a:duotone>
            </a:blip>
            <a:stretch>
              <a:fillRect/>
            </a:stretch>
          </a:blipFill>
          <a:effectLst>
            <a:reflection blurRad="6350" stA="52000" endA="300" endPos="25000" dir="5400000" sy="-100000" algn="bl" rotWithShape="0"/>
          </a:effectLst>
        </p:spPr>
        <p:txBody>
          <a:bodyPr wrap="square" lIns="0" tIns="0" rIns="0" bIns="0" rtlCol="0"/>
          <a:lstStyle/>
          <a:p>
            <a:endParaRPr sz="1539"/>
          </a:p>
        </p:txBody>
      </p:sp>
      <p:sp>
        <p:nvSpPr>
          <p:cNvPr id="70" name="object 11"/>
          <p:cNvSpPr txBox="1"/>
          <p:nvPr/>
        </p:nvSpPr>
        <p:spPr>
          <a:xfrm>
            <a:off x="2050441" y="2513384"/>
            <a:ext cx="530834" cy="223779"/>
          </a:xfrm>
          <a:prstGeom prst="rect">
            <a:avLst/>
          </a:prstGeom>
        </p:spPr>
        <p:txBody>
          <a:bodyPr vert="horz" wrap="square" lIns="0" tIns="0" rIns="0" bIns="0" rtlCol="0">
            <a:spAutoFit/>
          </a:bodyPr>
          <a:lstStyle/>
          <a:p>
            <a:pPr marL="10860"/>
            <a:r>
              <a:rPr sz="1454" b="1" i="1" spc="214" dirty="0">
                <a:solidFill>
                  <a:schemeClr val="bg2">
                    <a:lumMod val="75000"/>
                  </a:schemeClr>
                </a:solidFill>
                <a:latin typeface="+mj-lt"/>
                <a:cs typeface="Palatino Linotype"/>
              </a:rPr>
              <a:t>2</a:t>
            </a:r>
            <a:r>
              <a:rPr sz="1454" b="1" i="1" spc="90" dirty="0">
                <a:solidFill>
                  <a:schemeClr val="bg2">
                    <a:lumMod val="75000"/>
                  </a:schemeClr>
                </a:solidFill>
                <a:latin typeface="+mj-lt"/>
                <a:cs typeface="Palatino Linotype"/>
              </a:rPr>
              <a:t>.</a:t>
            </a:r>
            <a:r>
              <a:rPr sz="1454" b="1" i="1" spc="214" dirty="0">
                <a:solidFill>
                  <a:schemeClr val="bg2">
                    <a:lumMod val="75000"/>
                  </a:schemeClr>
                </a:solidFill>
                <a:latin typeface="+mj-lt"/>
                <a:cs typeface="Palatino Linotype"/>
              </a:rPr>
              <a:t>4</a:t>
            </a:r>
            <a:r>
              <a:rPr sz="1454" b="1" i="1" spc="192" dirty="0">
                <a:solidFill>
                  <a:schemeClr val="bg2">
                    <a:lumMod val="75000"/>
                  </a:schemeClr>
                </a:solidFill>
                <a:latin typeface="+mj-lt"/>
                <a:cs typeface="Palatino Linotype"/>
              </a:rPr>
              <a:t>4</a:t>
            </a:r>
            <a:endParaRPr sz="1454">
              <a:solidFill>
                <a:schemeClr val="bg2">
                  <a:lumMod val="75000"/>
                </a:schemeClr>
              </a:solidFill>
              <a:latin typeface="+mj-lt"/>
              <a:cs typeface="Palatino Linotype"/>
            </a:endParaRPr>
          </a:p>
        </p:txBody>
      </p:sp>
      <p:sp>
        <p:nvSpPr>
          <p:cNvPr id="71" name="object 12"/>
          <p:cNvSpPr txBox="1"/>
          <p:nvPr/>
        </p:nvSpPr>
        <p:spPr>
          <a:xfrm>
            <a:off x="3146148" y="2393198"/>
            <a:ext cx="523625" cy="223779"/>
          </a:xfrm>
          <a:prstGeom prst="rect">
            <a:avLst/>
          </a:prstGeom>
        </p:spPr>
        <p:txBody>
          <a:bodyPr vert="horz" wrap="square" lIns="0" tIns="0" rIns="0" bIns="0" rtlCol="0">
            <a:spAutoFit/>
          </a:bodyPr>
          <a:lstStyle/>
          <a:p>
            <a:pPr marL="10860"/>
            <a:r>
              <a:rPr sz="1454" b="1" i="1" spc="214" dirty="0">
                <a:solidFill>
                  <a:schemeClr val="bg2">
                    <a:lumMod val="75000"/>
                  </a:schemeClr>
                </a:solidFill>
                <a:latin typeface="+mj-lt"/>
                <a:cs typeface="Palatino Linotype"/>
              </a:rPr>
              <a:t>2</a:t>
            </a:r>
            <a:r>
              <a:rPr sz="1454" b="1" i="1" spc="68" dirty="0">
                <a:solidFill>
                  <a:schemeClr val="bg2">
                    <a:lumMod val="75000"/>
                  </a:schemeClr>
                </a:solidFill>
                <a:latin typeface="+mj-lt"/>
                <a:cs typeface="Palatino Linotype"/>
              </a:rPr>
              <a:t>.</a:t>
            </a:r>
            <a:r>
              <a:rPr sz="1454" b="1" i="1" spc="188" dirty="0">
                <a:solidFill>
                  <a:schemeClr val="bg2">
                    <a:lumMod val="75000"/>
                  </a:schemeClr>
                </a:solidFill>
                <a:latin typeface="+mj-lt"/>
                <a:cs typeface="Palatino Linotype"/>
              </a:rPr>
              <a:t>6</a:t>
            </a:r>
            <a:r>
              <a:rPr sz="1454" b="1" i="1" spc="192" dirty="0">
                <a:solidFill>
                  <a:schemeClr val="bg2">
                    <a:lumMod val="75000"/>
                  </a:schemeClr>
                </a:solidFill>
                <a:latin typeface="+mj-lt"/>
                <a:cs typeface="Palatino Linotype"/>
              </a:rPr>
              <a:t>0</a:t>
            </a:r>
            <a:endParaRPr sz="1454">
              <a:solidFill>
                <a:schemeClr val="bg2">
                  <a:lumMod val="75000"/>
                </a:schemeClr>
              </a:solidFill>
              <a:latin typeface="+mj-lt"/>
              <a:cs typeface="Palatino Linotype"/>
            </a:endParaRPr>
          </a:p>
        </p:txBody>
      </p:sp>
      <p:sp>
        <p:nvSpPr>
          <p:cNvPr id="72" name="object 13"/>
          <p:cNvSpPr txBox="1"/>
          <p:nvPr/>
        </p:nvSpPr>
        <p:spPr>
          <a:xfrm>
            <a:off x="4245728" y="2296827"/>
            <a:ext cx="507241" cy="223779"/>
          </a:xfrm>
          <a:prstGeom prst="rect">
            <a:avLst/>
          </a:prstGeom>
        </p:spPr>
        <p:txBody>
          <a:bodyPr vert="horz" wrap="square" lIns="0" tIns="0" rIns="0" bIns="0" rtlCol="0">
            <a:spAutoFit/>
          </a:bodyPr>
          <a:lstStyle/>
          <a:p>
            <a:pPr marL="10860"/>
            <a:r>
              <a:rPr sz="1454" b="1" i="1" spc="214" dirty="0">
                <a:solidFill>
                  <a:schemeClr val="bg2">
                    <a:lumMod val="75000"/>
                  </a:schemeClr>
                </a:solidFill>
                <a:latin typeface="+mj-lt"/>
                <a:cs typeface="Palatino Linotype"/>
              </a:rPr>
              <a:t>2</a:t>
            </a:r>
            <a:r>
              <a:rPr sz="1454" b="1" i="1" spc="-13" dirty="0">
                <a:solidFill>
                  <a:schemeClr val="bg2">
                    <a:lumMod val="75000"/>
                  </a:schemeClr>
                </a:solidFill>
                <a:latin typeface="+mj-lt"/>
                <a:cs typeface="Palatino Linotype"/>
              </a:rPr>
              <a:t>.</a:t>
            </a:r>
            <a:r>
              <a:rPr sz="1454" b="1" i="1" spc="167" dirty="0">
                <a:solidFill>
                  <a:schemeClr val="bg2">
                    <a:lumMod val="75000"/>
                  </a:schemeClr>
                </a:solidFill>
                <a:latin typeface="+mj-lt"/>
                <a:cs typeface="Palatino Linotype"/>
              </a:rPr>
              <a:t>7</a:t>
            </a:r>
            <a:r>
              <a:rPr sz="1454" b="1" i="1" spc="192" dirty="0">
                <a:solidFill>
                  <a:schemeClr val="bg2">
                    <a:lumMod val="75000"/>
                  </a:schemeClr>
                </a:solidFill>
                <a:latin typeface="+mj-lt"/>
                <a:cs typeface="Palatino Linotype"/>
              </a:rPr>
              <a:t>7</a:t>
            </a:r>
            <a:endParaRPr sz="1454">
              <a:solidFill>
                <a:schemeClr val="bg2">
                  <a:lumMod val="75000"/>
                </a:schemeClr>
              </a:solidFill>
              <a:latin typeface="+mj-lt"/>
              <a:cs typeface="Palatino Linotype"/>
            </a:endParaRPr>
          </a:p>
        </p:txBody>
      </p:sp>
      <p:sp>
        <p:nvSpPr>
          <p:cNvPr id="73" name="object 14"/>
          <p:cNvSpPr txBox="1"/>
          <p:nvPr/>
        </p:nvSpPr>
        <p:spPr>
          <a:xfrm>
            <a:off x="5330727" y="2183472"/>
            <a:ext cx="524280" cy="223779"/>
          </a:xfrm>
          <a:prstGeom prst="rect">
            <a:avLst/>
          </a:prstGeom>
        </p:spPr>
        <p:txBody>
          <a:bodyPr vert="horz" wrap="square" lIns="0" tIns="0" rIns="0" bIns="0" rtlCol="0">
            <a:spAutoFit/>
          </a:bodyPr>
          <a:lstStyle/>
          <a:p>
            <a:pPr marL="10860"/>
            <a:r>
              <a:rPr sz="1454" b="1" i="1" spc="214" dirty="0">
                <a:solidFill>
                  <a:schemeClr val="bg2">
                    <a:lumMod val="75000"/>
                  </a:schemeClr>
                </a:solidFill>
                <a:latin typeface="+mj-lt"/>
                <a:cs typeface="Palatino Linotype"/>
              </a:rPr>
              <a:t>2</a:t>
            </a:r>
            <a:r>
              <a:rPr sz="1454" b="1" i="1" spc="90" dirty="0">
                <a:solidFill>
                  <a:schemeClr val="bg2">
                    <a:lumMod val="75000"/>
                  </a:schemeClr>
                </a:solidFill>
                <a:latin typeface="+mj-lt"/>
                <a:cs typeface="Palatino Linotype"/>
              </a:rPr>
              <a:t>.</a:t>
            </a:r>
            <a:r>
              <a:rPr sz="1454" b="1" i="1" spc="180" dirty="0">
                <a:solidFill>
                  <a:schemeClr val="bg2">
                    <a:lumMod val="75000"/>
                  </a:schemeClr>
                </a:solidFill>
                <a:latin typeface="+mj-lt"/>
                <a:cs typeface="Palatino Linotype"/>
              </a:rPr>
              <a:t>85</a:t>
            </a:r>
            <a:endParaRPr sz="1454" dirty="0">
              <a:solidFill>
                <a:schemeClr val="bg2">
                  <a:lumMod val="75000"/>
                </a:schemeClr>
              </a:solidFill>
              <a:latin typeface="+mj-lt"/>
              <a:cs typeface="Palatino Linotype"/>
            </a:endParaRPr>
          </a:p>
        </p:txBody>
      </p:sp>
      <p:sp>
        <p:nvSpPr>
          <p:cNvPr id="74" name="object 15"/>
          <p:cNvSpPr txBox="1"/>
          <p:nvPr/>
        </p:nvSpPr>
        <p:spPr>
          <a:xfrm>
            <a:off x="6422370" y="1445556"/>
            <a:ext cx="483255" cy="223779"/>
          </a:xfrm>
          <a:prstGeom prst="rect">
            <a:avLst/>
          </a:prstGeom>
        </p:spPr>
        <p:txBody>
          <a:bodyPr vert="horz" wrap="square" lIns="0" tIns="0" rIns="0" bIns="0" rtlCol="0">
            <a:spAutoFit/>
          </a:bodyPr>
          <a:lstStyle/>
          <a:p>
            <a:pPr marL="10860"/>
            <a:r>
              <a:rPr sz="1454" b="1" i="1" spc="192" dirty="0">
                <a:solidFill>
                  <a:schemeClr val="bg2">
                    <a:lumMod val="75000"/>
                  </a:schemeClr>
                </a:solidFill>
                <a:latin typeface="+mj-lt"/>
                <a:cs typeface="Palatino Linotype"/>
              </a:rPr>
              <a:t>3</a:t>
            </a:r>
            <a:r>
              <a:rPr sz="1454" b="1" i="1" spc="17" dirty="0">
                <a:solidFill>
                  <a:schemeClr val="bg2">
                    <a:lumMod val="75000"/>
                  </a:schemeClr>
                </a:solidFill>
                <a:latin typeface="+mj-lt"/>
                <a:cs typeface="Palatino Linotype"/>
              </a:rPr>
              <a:t>.</a:t>
            </a:r>
            <a:r>
              <a:rPr sz="1454" b="1" i="1" spc="51" dirty="0">
                <a:solidFill>
                  <a:schemeClr val="bg2">
                    <a:lumMod val="75000"/>
                  </a:schemeClr>
                </a:solidFill>
                <a:latin typeface="+mj-lt"/>
                <a:cs typeface="Palatino Linotype"/>
              </a:rPr>
              <a:t>17</a:t>
            </a:r>
            <a:endParaRPr sz="1454" dirty="0">
              <a:solidFill>
                <a:schemeClr val="bg2">
                  <a:lumMod val="75000"/>
                </a:schemeClr>
              </a:solidFill>
              <a:latin typeface="+mj-lt"/>
              <a:cs typeface="Palatino Linotype"/>
            </a:endParaRPr>
          </a:p>
        </p:txBody>
      </p:sp>
      <p:sp>
        <p:nvSpPr>
          <p:cNvPr id="75" name="object 16"/>
          <p:cNvSpPr txBox="1"/>
          <p:nvPr/>
        </p:nvSpPr>
        <p:spPr>
          <a:xfrm>
            <a:off x="2175950" y="5085330"/>
            <a:ext cx="229686" cy="118494"/>
          </a:xfrm>
          <a:prstGeom prst="rect">
            <a:avLst/>
          </a:prstGeom>
        </p:spPr>
        <p:txBody>
          <a:bodyPr vert="horz" wrap="square" lIns="0" tIns="0" rIns="0" bIns="0" rtlCol="0">
            <a:spAutoFit/>
          </a:bodyPr>
          <a:lstStyle/>
          <a:p>
            <a:pPr marL="10860"/>
            <a:r>
              <a:rPr sz="770" spc="-4" dirty="0">
                <a:latin typeface="Arial"/>
                <a:cs typeface="Arial"/>
              </a:rPr>
              <a:t>2</a:t>
            </a:r>
            <a:r>
              <a:rPr sz="770" spc="-13" dirty="0">
                <a:latin typeface="Arial"/>
                <a:cs typeface="Arial"/>
              </a:rPr>
              <a:t>0</a:t>
            </a:r>
            <a:r>
              <a:rPr sz="770" spc="-34" dirty="0">
                <a:latin typeface="Arial"/>
                <a:cs typeface="Arial"/>
              </a:rPr>
              <a:t>10</a:t>
            </a:r>
            <a:endParaRPr sz="770">
              <a:latin typeface="Arial"/>
              <a:cs typeface="Arial"/>
            </a:endParaRPr>
          </a:p>
        </p:txBody>
      </p:sp>
      <p:sp>
        <p:nvSpPr>
          <p:cNvPr id="76" name="object 17"/>
          <p:cNvSpPr txBox="1"/>
          <p:nvPr/>
        </p:nvSpPr>
        <p:spPr>
          <a:xfrm>
            <a:off x="3271112" y="5085330"/>
            <a:ext cx="220455" cy="118494"/>
          </a:xfrm>
          <a:prstGeom prst="rect">
            <a:avLst/>
          </a:prstGeom>
        </p:spPr>
        <p:txBody>
          <a:bodyPr vert="horz" wrap="square" lIns="0" tIns="0" rIns="0" bIns="0" rtlCol="0">
            <a:spAutoFit/>
          </a:bodyPr>
          <a:lstStyle/>
          <a:p>
            <a:pPr marL="10860"/>
            <a:r>
              <a:rPr sz="770" spc="-4" dirty="0">
                <a:latin typeface="Arial"/>
                <a:cs typeface="Arial"/>
              </a:rPr>
              <a:t>2</a:t>
            </a:r>
            <a:r>
              <a:rPr sz="770" spc="-13" dirty="0">
                <a:latin typeface="Arial"/>
                <a:cs typeface="Arial"/>
              </a:rPr>
              <a:t>0</a:t>
            </a:r>
            <a:r>
              <a:rPr sz="770" spc="-68" dirty="0">
                <a:latin typeface="Arial"/>
                <a:cs typeface="Arial"/>
              </a:rPr>
              <a:t>11</a:t>
            </a:r>
            <a:endParaRPr sz="770">
              <a:latin typeface="Arial"/>
              <a:cs typeface="Arial"/>
            </a:endParaRPr>
          </a:p>
        </p:txBody>
      </p:sp>
      <p:sp>
        <p:nvSpPr>
          <p:cNvPr id="77" name="object 18"/>
          <p:cNvSpPr txBox="1"/>
          <p:nvPr/>
        </p:nvSpPr>
        <p:spPr>
          <a:xfrm>
            <a:off x="4361876" y="5085330"/>
            <a:ext cx="228057" cy="118494"/>
          </a:xfrm>
          <a:prstGeom prst="rect">
            <a:avLst/>
          </a:prstGeom>
        </p:spPr>
        <p:txBody>
          <a:bodyPr vert="horz" wrap="square" lIns="0" tIns="0" rIns="0" bIns="0" rtlCol="0">
            <a:spAutoFit/>
          </a:bodyPr>
          <a:lstStyle/>
          <a:p>
            <a:pPr marL="10860"/>
            <a:r>
              <a:rPr sz="770" spc="-4" dirty="0">
                <a:latin typeface="Arial"/>
                <a:cs typeface="Arial"/>
              </a:rPr>
              <a:t>2</a:t>
            </a:r>
            <a:r>
              <a:rPr sz="770" spc="-13" dirty="0">
                <a:latin typeface="Arial"/>
                <a:cs typeface="Arial"/>
              </a:rPr>
              <a:t>0</a:t>
            </a:r>
            <a:r>
              <a:rPr sz="770" spc="-38" dirty="0">
                <a:latin typeface="Arial"/>
                <a:cs typeface="Arial"/>
              </a:rPr>
              <a:t>12</a:t>
            </a:r>
            <a:endParaRPr sz="770">
              <a:latin typeface="Arial"/>
              <a:cs typeface="Arial"/>
            </a:endParaRPr>
          </a:p>
        </p:txBody>
      </p:sp>
      <p:sp>
        <p:nvSpPr>
          <p:cNvPr id="78" name="object 19"/>
          <p:cNvSpPr txBox="1"/>
          <p:nvPr/>
        </p:nvSpPr>
        <p:spPr>
          <a:xfrm>
            <a:off x="5454596" y="5085330"/>
            <a:ext cx="228600" cy="118494"/>
          </a:xfrm>
          <a:prstGeom prst="rect">
            <a:avLst/>
          </a:prstGeom>
        </p:spPr>
        <p:txBody>
          <a:bodyPr vert="horz" wrap="square" lIns="0" tIns="0" rIns="0" bIns="0" rtlCol="0">
            <a:spAutoFit/>
          </a:bodyPr>
          <a:lstStyle/>
          <a:p>
            <a:pPr marL="10860"/>
            <a:r>
              <a:rPr sz="770" spc="-4" dirty="0">
                <a:latin typeface="Arial"/>
                <a:cs typeface="Arial"/>
              </a:rPr>
              <a:t>2</a:t>
            </a:r>
            <a:r>
              <a:rPr sz="770" spc="-13" dirty="0">
                <a:latin typeface="Arial"/>
                <a:cs typeface="Arial"/>
              </a:rPr>
              <a:t>0</a:t>
            </a:r>
            <a:r>
              <a:rPr sz="770" spc="-38" dirty="0">
                <a:latin typeface="Arial"/>
                <a:cs typeface="Arial"/>
              </a:rPr>
              <a:t>13</a:t>
            </a:r>
            <a:endParaRPr sz="770">
              <a:latin typeface="Arial"/>
              <a:cs typeface="Arial"/>
            </a:endParaRPr>
          </a:p>
        </p:txBody>
      </p:sp>
      <p:sp>
        <p:nvSpPr>
          <p:cNvPr id="79" name="object 20"/>
          <p:cNvSpPr txBox="1"/>
          <p:nvPr/>
        </p:nvSpPr>
        <p:spPr>
          <a:xfrm>
            <a:off x="6548194" y="5085330"/>
            <a:ext cx="225885" cy="118494"/>
          </a:xfrm>
          <a:prstGeom prst="rect">
            <a:avLst/>
          </a:prstGeom>
        </p:spPr>
        <p:txBody>
          <a:bodyPr vert="horz" wrap="square" lIns="0" tIns="0" rIns="0" bIns="0" rtlCol="0">
            <a:spAutoFit/>
          </a:bodyPr>
          <a:lstStyle/>
          <a:p>
            <a:pPr marL="10860"/>
            <a:r>
              <a:rPr sz="770" spc="-4" dirty="0">
                <a:latin typeface="Arial"/>
                <a:cs typeface="Arial"/>
              </a:rPr>
              <a:t>2</a:t>
            </a:r>
            <a:r>
              <a:rPr sz="770" spc="-13" dirty="0">
                <a:latin typeface="Arial"/>
                <a:cs typeface="Arial"/>
              </a:rPr>
              <a:t>0</a:t>
            </a:r>
            <a:r>
              <a:rPr sz="770" spc="-47" dirty="0">
                <a:latin typeface="Arial"/>
                <a:cs typeface="Arial"/>
              </a:rPr>
              <a:t>14</a:t>
            </a:r>
            <a:endParaRPr sz="770">
              <a:latin typeface="Arial"/>
              <a:cs typeface="Arial"/>
            </a:endParaRPr>
          </a:p>
        </p:txBody>
      </p:sp>
      <p:sp>
        <p:nvSpPr>
          <p:cNvPr id="80" name="object 21"/>
          <p:cNvSpPr/>
          <p:nvPr/>
        </p:nvSpPr>
        <p:spPr>
          <a:xfrm>
            <a:off x="4881712" y="5406249"/>
            <a:ext cx="163441" cy="164527"/>
          </a:xfrm>
          <a:custGeom>
            <a:avLst/>
            <a:gdLst/>
            <a:ahLst/>
            <a:cxnLst/>
            <a:rect l="l" t="t" r="r" b="b"/>
            <a:pathLst>
              <a:path w="191135" h="192404">
                <a:moveTo>
                  <a:pt x="100094" y="0"/>
                </a:moveTo>
                <a:lnTo>
                  <a:pt x="56506" y="8870"/>
                </a:lnTo>
                <a:lnTo>
                  <a:pt x="23019" y="32991"/>
                </a:lnTo>
                <a:lnTo>
                  <a:pt x="3056" y="68326"/>
                </a:lnTo>
                <a:lnTo>
                  <a:pt x="0" y="81900"/>
                </a:lnTo>
                <a:lnTo>
                  <a:pt x="692" y="98784"/>
                </a:lnTo>
                <a:lnTo>
                  <a:pt x="13284" y="142205"/>
                </a:lnTo>
                <a:lnTo>
                  <a:pt x="38890" y="173257"/>
                </a:lnTo>
                <a:lnTo>
                  <a:pt x="73967" y="189983"/>
                </a:lnTo>
                <a:lnTo>
                  <a:pt x="95206" y="192371"/>
                </a:lnTo>
                <a:lnTo>
                  <a:pt x="109796" y="191273"/>
                </a:lnTo>
                <a:lnTo>
                  <a:pt x="148801" y="176083"/>
                </a:lnTo>
                <a:lnTo>
                  <a:pt x="177280" y="146431"/>
                </a:lnTo>
                <a:lnTo>
                  <a:pt x="190889" y="106661"/>
                </a:lnTo>
                <a:lnTo>
                  <a:pt x="190046" y="90321"/>
                </a:lnTo>
                <a:lnTo>
                  <a:pt x="176694" y="47981"/>
                </a:lnTo>
                <a:lnTo>
                  <a:pt x="150001" y="17600"/>
                </a:lnTo>
                <a:lnTo>
                  <a:pt x="113691" y="1668"/>
                </a:lnTo>
                <a:lnTo>
                  <a:pt x="100094" y="0"/>
                </a:lnTo>
                <a:close/>
              </a:path>
            </a:pathLst>
          </a:custGeom>
          <a:solidFill>
            <a:schemeClr val="accent1"/>
          </a:solidFill>
        </p:spPr>
        <p:txBody>
          <a:bodyPr wrap="square" lIns="0" tIns="0" rIns="0" bIns="0" rtlCol="0"/>
          <a:lstStyle/>
          <a:p>
            <a:endParaRPr sz="1539"/>
          </a:p>
        </p:txBody>
      </p:sp>
      <p:sp>
        <p:nvSpPr>
          <p:cNvPr id="81" name="object 22"/>
          <p:cNvSpPr/>
          <p:nvPr/>
        </p:nvSpPr>
        <p:spPr>
          <a:xfrm>
            <a:off x="3306595" y="5406249"/>
            <a:ext cx="163441" cy="164527"/>
          </a:xfrm>
          <a:custGeom>
            <a:avLst/>
            <a:gdLst/>
            <a:ahLst/>
            <a:cxnLst/>
            <a:rect l="l" t="t" r="r" b="b"/>
            <a:pathLst>
              <a:path w="191135" h="192404">
                <a:moveTo>
                  <a:pt x="100094" y="0"/>
                </a:moveTo>
                <a:lnTo>
                  <a:pt x="56506" y="8870"/>
                </a:lnTo>
                <a:lnTo>
                  <a:pt x="23019" y="32991"/>
                </a:lnTo>
                <a:lnTo>
                  <a:pt x="3056" y="68326"/>
                </a:lnTo>
                <a:lnTo>
                  <a:pt x="0" y="81900"/>
                </a:lnTo>
                <a:lnTo>
                  <a:pt x="692" y="98784"/>
                </a:lnTo>
                <a:lnTo>
                  <a:pt x="13284" y="142205"/>
                </a:lnTo>
                <a:lnTo>
                  <a:pt x="38890" y="173257"/>
                </a:lnTo>
                <a:lnTo>
                  <a:pt x="73967" y="189983"/>
                </a:lnTo>
                <a:lnTo>
                  <a:pt x="95206" y="192371"/>
                </a:lnTo>
                <a:lnTo>
                  <a:pt x="109796" y="191273"/>
                </a:lnTo>
                <a:lnTo>
                  <a:pt x="148801" y="176083"/>
                </a:lnTo>
                <a:lnTo>
                  <a:pt x="177280" y="146431"/>
                </a:lnTo>
                <a:lnTo>
                  <a:pt x="190889" y="106661"/>
                </a:lnTo>
                <a:lnTo>
                  <a:pt x="190046" y="90321"/>
                </a:lnTo>
                <a:lnTo>
                  <a:pt x="176694" y="47981"/>
                </a:lnTo>
                <a:lnTo>
                  <a:pt x="150001" y="17600"/>
                </a:lnTo>
                <a:lnTo>
                  <a:pt x="113691" y="1668"/>
                </a:lnTo>
                <a:lnTo>
                  <a:pt x="100094" y="0"/>
                </a:lnTo>
                <a:close/>
              </a:path>
            </a:pathLst>
          </a:custGeom>
          <a:solidFill>
            <a:schemeClr val="accent4"/>
          </a:solidFill>
        </p:spPr>
        <p:txBody>
          <a:bodyPr wrap="square" lIns="0" tIns="0" rIns="0" bIns="0" rtlCol="0"/>
          <a:lstStyle/>
          <a:p>
            <a:endParaRPr sz="1539"/>
          </a:p>
        </p:txBody>
      </p:sp>
      <p:sp>
        <p:nvSpPr>
          <p:cNvPr id="82" name="object 23"/>
          <p:cNvSpPr txBox="1"/>
          <p:nvPr/>
        </p:nvSpPr>
        <p:spPr>
          <a:xfrm>
            <a:off x="3501351" y="5429943"/>
            <a:ext cx="1238024" cy="118494"/>
          </a:xfrm>
          <a:prstGeom prst="rect">
            <a:avLst/>
          </a:prstGeom>
        </p:spPr>
        <p:txBody>
          <a:bodyPr vert="horz" wrap="square" lIns="0" tIns="0" rIns="0" bIns="0" rtlCol="0">
            <a:spAutoFit/>
          </a:bodyPr>
          <a:lstStyle/>
          <a:p>
            <a:pPr marL="10860"/>
            <a:r>
              <a:rPr sz="770" dirty="0">
                <a:solidFill>
                  <a:schemeClr val="bg2">
                    <a:lumMod val="75000"/>
                  </a:schemeClr>
                </a:solidFill>
                <a:latin typeface="+mj-lt"/>
                <a:cs typeface="Arial"/>
              </a:rPr>
              <a:t>Cas</a:t>
            </a:r>
            <a:r>
              <a:rPr sz="770" spc="34" dirty="0">
                <a:solidFill>
                  <a:schemeClr val="bg2">
                    <a:lumMod val="75000"/>
                  </a:schemeClr>
                </a:solidFill>
                <a:latin typeface="+mj-lt"/>
                <a:cs typeface="Arial"/>
              </a:rPr>
              <a:t>h</a:t>
            </a:r>
            <a:r>
              <a:rPr sz="770" spc="26" dirty="0">
                <a:solidFill>
                  <a:schemeClr val="bg2">
                    <a:lumMod val="75000"/>
                  </a:schemeClr>
                </a:solidFill>
                <a:latin typeface="+mj-lt"/>
                <a:cs typeface="Arial"/>
              </a:rPr>
              <a:t>-</a:t>
            </a:r>
            <a:r>
              <a:rPr sz="770" spc="21" dirty="0">
                <a:solidFill>
                  <a:schemeClr val="bg2">
                    <a:lumMod val="75000"/>
                  </a:schemeClr>
                </a:solidFill>
                <a:latin typeface="+mj-lt"/>
                <a:cs typeface="Arial"/>
              </a:rPr>
              <a:t>o</a:t>
            </a:r>
            <a:r>
              <a:rPr sz="770" spc="9" dirty="0">
                <a:solidFill>
                  <a:schemeClr val="bg2">
                    <a:lumMod val="75000"/>
                  </a:schemeClr>
                </a:solidFill>
                <a:latin typeface="+mj-lt"/>
                <a:cs typeface="Arial"/>
              </a:rPr>
              <a:t>n</a:t>
            </a:r>
            <a:r>
              <a:rPr sz="770" spc="21" dirty="0">
                <a:solidFill>
                  <a:schemeClr val="bg2">
                    <a:lumMod val="75000"/>
                  </a:schemeClr>
                </a:solidFill>
                <a:latin typeface="+mj-lt"/>
                <a:cs typeface="Arial"/>
              </a:rPr>
              <a:t>-</a:t>
            </a:r>
            <a:r>
              <a:rPr sz="770" spc="30" dirty="0">
                <a:solidFill>
                  <a:schemeClr val="bg2">
                    <a:lumMod val="75000"/>
                  </a:schemeClr>
                </a:solidFill>
                <a:latin typeface="+mj-lt"/>
                <a:cs typeface="Arial"/>
              </a:rPr>
              <a:t>h</a:t>
            </a:r>
            <a:r>
              <a:rPr sz="770" dirty="0">
                <a:solidFill>
                  <a:schemeClr val="bg2">
                    <a:lumMod val="75000"/>
                  </a:schemeClr>
                </a:solidFill>
                <a:latin typeface="+mj-lt"/>
                <a:cs typeface="Arial"/>
              </a:rPr>
              <a:t>an</a:t>
            </a:r>
            <a:r>
              <a:rPr sz="770" spc="26" dirty="0">
                <a:solidFill>
                  <a:schemeClr val="bg2">
                    <a:lumMod val="75000"/>
                  </a:schemeClr>
                </a:solidFill>
                <a:latin typeface="+mj-lt"/>
                <a:cs typeface="Arial"/>
              </a:rPr>
              <a:t>d</a:t>
            </a:r>
            <a:r>
              <a:rPr sz="770" dirty="0">
                <a:solidFill>
                  <a:schemeClr val="bg2">
                    <a:lumMod val="75000"/>
                  </a:schemeClr>
                </a:solidFill>
                <a:latin typeface="+mj-lt"/>
                <a:cs typeface="Arial"/>
              </a:rPr>
              <a:t> </a:t>
            </a:r>
            <a:r>
              <a:rPr sz="770" spc="-51" dirty="0">
                <a:solidFill>
                  <a:schemeClr val="bg2">
                    <a:lumMod val="75000"/>
                  </a:schemeClr>
                </a:solidFill>
                <a:latin typeface="+mj-lt"/>
                <a:cs typeface="Arial"/>
              </a:rPr>
              <a:t>(E</a:t>
            </a:r>
            <a:r>
              <a:rPr sz="770" spc="4" dirty="0">
                <a:solidFill>
                  <a:schemeClr val="bg2">
                    <a:lumMod val="75000"/>
                  </a:schemeClr>
                </a:solidFill>
                <a:latin typeface="+mj-lt"/>
                <a:cs typeface="Arial"/>
              </a:rPr>
              <a:t>U</a:t>
            </a:r>
            <a:r>
              <a:rPr sz="770" spc="-34" dirty="0">
                <a:solidFill>
                  <a:schemeClr val="bg2">
                    <a:lumMod val="75000"/>
                  </a:schemeClr>
                </a:solidFill>
                <a:latin typeface="+mj-lt"/>
                <a:cs typeface="Arial"/>
              </a:rPr>
              <a:t>R</a:t>
            </a:r>
            <a:r>
              <a:rPr sz="770" dirty="0">
                <a:solidFill>
                  <a:schemeClr val="bg2">
                    <a:lumMod val="75000"/>
                  </a:schemeClr>
                </a:solidFill>
                <a:latin typeface="+mj-lt"/>
                <a:cs typeface="Arial"/>
              </a:rPr>
              <a:t> </a:t>
            </a:r>
            <a:r>
              <a:rPr sz="770" spc="30" dirty="0">
                <a:solidFill>
                  <a:schemeClr val="bg2">
                    <a:lumMod val="75000"/>
                  </a:schemeClr>
                </a:solidFill>
                <a:latin typeface="+mj-lt"/>
                <a:cs typeface="Arial"/>
              </a:rPr>
              <a:t>t</a:t>
            </a:r>
            <a:r>
              <a:rPr sz="770" spc="9" dirty="0">
                <a:solidFill>
                  <a:schemeClr val="bg2">
                    <a:lumMod val="75000"/>
                  </a:schemeClr>
                </a:solidFill>
                <a:latin typeface="+mj-lt"/>
                <a:cs typeface="Arial"/>
              </a:rPr>
              <a:t>r</a:t>
            </a:r>
            <a:r>
              <a:rPr sz="770" spc="4" dirty="0">
                <a:solidFill>
                  <a:schemeClr val="bg2">
                    <a:lumMod val="75000"/>
                  </a:schemeClr>
                </a:solidFill>
                <a:latin typeface="+mj-lt"/>
                <a:cs typeface="Arial"/>
              </a:rPr>
              <a:t>ill</a:t>
            </a:r>
            <a:r>
              <a:rPr sz="770" spc="9" dirty="0">
                <a:solidFill>
                  <a:schemeClr val="bg2">
                    <a:lumMod val="75000"/>
                  </a:schemeClr>
                </a:solidFill>
                <a:latin typeface="+mj-lt"/>
                <a:cs typeface="Arial"/>
              </a:rPr>
              <a:t>i</a:t>
            </a:r>
            <a:r>
              <a:rPr sz="770" spc="21" dirty="0">
                <a:solidFill>
                  <a:schemeClr val="bg2">
                    <a:lumMod val="75000"/>
                  </a:schemeClr>
                </a:solidFill>
                <a:latin typeface="+mj-lt"/>
                <a:cs typeface="Arial"/>
              </a:rPr>
              <a:t>o</a:t>
            </a:r>
            <a:r>
              <a:rPr sz="770" spc="-9" dirty="0">
                <a:solidFill>
                  <a:schemeClr val="bg2">
                    <a:lumMod val="75000"/>
                  </a:schemeClr>
                </a:solidFill>
                <a:latin typeface="+mj-lt"/>
                <a:cs typeface="Arial"/>
              </a:rPr>
              <a:t>n</a:t>
            </a:r>
            <a:r>
              <a:rPr sz="770" spc="-60" dirty="0">
                <a:solidFill>
                  <a:schemeClr val="bg2">
                    <a:lumMod val="75000"/>
                  </a:schemeClr>
                </a:solidFill>
                <a:latin typeface="+mj-lt"/>
                <a:cs typeface="Arial"/>
              </a:rPr>
              <a:t>)</a:t>
            </a:r>
            <a:endParaRPr sz="770" dirty="0">
              <a:solidFill>
                <a:schemeClr val="bg2">
                  <a:lumMod val="75000"/>
                </a:schemeClr>
              </a:solidFill>
              <a:latin typeface="+mj-lt"/>
              <a:cs typeface="Arial"/>
            </a:endParaRPr>
          </a:p>
        </p:txBody>
      </p:sp>
      <p:sp>
        <p:nvSpPr>
          <p:cNvPr id="83" name="object 24"/>
          <p:cNvSpPr txBox="1"/>
          <p:nvPr/>
        </p:nvSpPr>
        <p:spPr>
          <a:xfrm>
            <a:off x="5065170" y="5429943"/>
            <a:ext cx="949152" cy="118494"/>
          </a:xfrm>
          <a:prstGeom prst="rect">
            <a:avLst/>
          </a:prstGeom>
        </p:spPr>
        <p:txBody>
          <a:bodyPr vert="horz" wrap="square" lIns="0" tIns="0" rIns="0" bIns="0" rtlCol="0">
            <a:spAutoFit/>
          </a:bodyPr>
          <a:lstStyle/>
          <a:p>
            <a:pPr marL="10860"/>
            <a:r>
              <a:rPr sz="770" spc="-73" dirty="0">
                <a:solidFill>
                  <a:schemeClr val="bg2">
                    <a:lumMod val="75000"/>
                  </a:schemeClr>
                </a:solidFill>
                <a:latin typeface="+mj-lt"/>
                <a:cs typeface="Arial"/>
              </a:rPr>
              <a:t>Y</a:t>
            </a:r>
            <a:r>
              <a:rPr sz="770" spc="-9" dirty="0">
                <a:solidFill>
                  <a:schemeClr val="bg2">
                    <a:lumMod val="75000"/>
                  </a:schemeClr>
                </a:solidFill>
                <a:latin typeface="+mj-lt"/>
                <a:cs typeface="Arial"/>
              </a:rPr>
              <a:t>ea</a:t>
            </a:r>
            <a:r>
              <a:rPr sz="770" spc="-34" dirty="0">
                <a:solidFill>
                  <a:schemeClr val="bg2">
                    <a:lumMod val="75000"/>
                  </a:schemeClr>
                </a:solidFill>
                <a:latin typeface="+mj-lt"/>
                <a:cs typeface="Arial"/>
              </a:rPr>
              <a:t>r</a:t>
            </a:r>
            <a:r>
              <a:rPr sz="770" spc="51" dirty="0">
                <a:solidFill>
                  <a:schemeClr val="bg2">
                    <a:lumMod val="75000"/>
                  </a:schemeClr>
                </a:solidFill>
                <a:latin typeface="+mj-lt"/>
                <a:cs typeface="Arial"/>
              </a:rPr>
              <a:t>-</a:t>
            </a:r>
            <a:r>
              <a:rPr sz="770" spc="21" dirty="0">
                <a:solidFill>
                  <a:schemeClr val="bg2">
                    <a:lumMod val="75000"/>
                  </a:schemeClr>
                </a:solidFill>
                <a:latin typeface="+mj-lt"/>
                <a:cs typeface="Arial"/>
              </a:rPr>
              <a:t>o</a:t>
            </a:r>
            <a:r>
              <a:rPr sz="770" dirty="0">
                <a:solidFill>
                  <a:schemeClr val="bg2">
                    <a:lumMod val="75000"/>
                  </a:schemeClr>
                </a:solidFill>
                <a:latin typeface="+mj-lt"/>
                <a:cs typeface="Arial"/>
              </a:rPr>
              <a:t>n</a:t>
            </a:r>
            <a:r>
              <a:rPr sz="770" spc="34" dirty="0">
                <a:solidFill>
                  <a:schemeClr val="bg2">
                    <a:lumMod val="75000"/>
                  </a:schemeClr>
                </a:solidFill>
                <a:latin typeface="+mj-lt"/>
                <a:cs typeface="Arial"/>
              </a:rPr>
              <a:t>-</a:t>
            </a:r>
            <a:r>
              <a:rPr sz="770" spc="-9" dirty="0">
                <a:solidFill>
                  <a:schemeClr val="bg2">
                    <a:lumMod val="75000"/>
                  </a:schemeClr>
                </a:solidFill>
                <a:latin typeface="+mj-lt"/>
                <a:cs typeface="Arial"/>
              </a:rPr>
              <a:t>yea</a:t>
            </a:r>
            <a:r>
              <a:rPr sz="770" dirty="0">
                <a:solidFill>
                  <a:schemeClr val="bg2">
                    <a:lumMod val="75000"/>
                  </a:schemeClr>
                </a:solidFill>
                <a:latin typeface="+mj-lt"/>
                <a:cs typeface="Arial"/>
              </a:rPr>
              <a:t>r </a:t>
            </a:r>
            <a:r>
              <a:rPr sz="770" spc="34" dirty="0">
                <a:solidFill>
                  <a:schemeClr val="bg2">
                    <a:lumMod val="75000"/>
                  </a:schemeClr>
                </a:solidFill>
                <a:latin typeface="+mj-lt"/>
                <a:cs typeface="Arial"/>
              </a:rPr>
              <a:t>c</a:t>
            </a:r>
            <a:r>
              <a:rPr sz="770" spc="4" dirty="0">
                <a:solidFill>
                  <a:schemeClr val="bg2">
                    <a:lumMod val="75000"/>
                  </a:schemeClr>
                </a:solidFill>
                <a:latin typeface="+mj-lt"/>
                <a:cs typeface="Arial"/>
              </a:rPr>
              <a:t>h</a:t>
            </a:r>
            <a:r>
              <a:rPr sz="770" dirty="0">
                <a:solidFill>
                  <a:schemeClr val="bg2">
                    <a:lumMod val="75000"/>
                  </a:schemeClr>
                </a:solidFill>
                <a:latin typeface="+mj-lt"/>
                <a:cs typeface="Arial"/>
              </a:rPr>
              <a:t>an</a:t>
            </a:r>
            <a:r>
              <a:rPr sz="770" spc="21" dirty="0">
                <a:solidFill>
                  <a:schemeClr val="bg2">
                    <a:lumMod val="75000"/>
                  </a:schemeClr>
                </a:solidFill>
                <a:latin typeface="+mj-lt"/>
                <a:cs typeface="Arial"/>
              </a:rPr>
              <a:t>g</a:t>
            </a:r>
            <a:r>
              <a:rPr sz="770" spc="-17" dirty="0">
                <a:solidFill>
                  <a:schemeClr val="bg2">
                    <a:lumMod val="75000"/>
                  </a:schemeClr>
                </a:solidFill>
                <a:latin typeface="+mj-lt"/>
                <a:cs typeface="Arial"/>
              </a:rPr>
              <a:t>e</a:t>
            </a:r>
            <a:endParaRPr sz="770" dirty="0">
              <a:solidFill>
                <a:schemeClr val="bg2">
                  <a:lumMod val="75000"/>
                </a:schemeClr>
              </a:solidFill>
              <a:latin typeface="+mj-lt"/>
              <a:cs typeface="Arial"/>
            </a:endParaRPr>
          </a:p>
        </p:txBody>
      </p:sp>
      <p:sp>
        <p:nvSpPr>
          <p:cNvPr id="84" name="object 25"/>
          <p:cNvSpPr/>
          <p:nvPr/>
        </p:nvSpPr>
        <p:spPr>
          <a:xfrm>
            <a:off x="3380396" y="1949036"/>
            <a:ext cx="3213431" cy="2452699"/>
          </a:xfrm>
          <a:custGeom>
            <a:avLst/>
            <a:gdLst/>
            <a:ahLst/>
            <a:cxnLst/>
            <a:rect l="l" t="t" r="r" b="b"/>
            <a:pathLst>
              <a:path w="3757929" h="2868295">
                <a:moveTo>
                  <a:pt x="0" y="1656321"/>
                </a:moveTo>
                <a:lnTo>
                  <a:pt x="1253845" y="1735454"/>
                </a:lnTo>
                <a:lnTo>
                  <a:pt x="2504122" y="2867774"/>
                </a:lnTo>
                <a:lnTo>
                  <a:pt x="3757790" y="0"/>
                </a:lnTo>
              </a:path>
            </a:pathLst>
          </a:custGeom>
          <a:ln w="25400">
            <a:solidFill>
              <a:schemeClr val="accent1"/>
            </a:solidFill>
          </a:ln>
        </p:spPr>
        <p:txBody>
          <a:bodyPr wrap="square" lIns="0" tIns="0" rIns="0" bIns="0" rtlCol="0"/>
          <a:lstStyle/>
          <a:p>
            <a:endParaRPr sz="1539"/>
          </a:p>
        </p:txBody>
      </p:sp>
      <p:sp>
        <p:nvSpPr>
          <p:cNvPr id="85" name="object 26"/>
          <p:cNvSpPr/>
          <p:nvPr/>
        </p:nvSpPr>
        <p:spPr>
          <a:xfrm>
            <a:off x="3176455" y="3168956"/>
            <a:ext cx="428421" cy="428421"/>
          </a:xfrm>
          <a:custGeom>
            <a:avLst/>
            <a:gdLst/>
            <a:ahLst/>
            <a:cxnLst/>
            <a:rect l="l" t="t" r="r" b="b"/>
            <a:pathLst>
              <a:path w="501014" h="501014">
                <a:moveTo>
                  <a:pt x="250253" y="0"/>
                </a:moveTo>
                <a:lnTo>
                  <a:pt x="209660" y="3275"/>
                </a:lnTo>
                <a:lnTo>
                  <a:pt x="171152" y="12757"/>
                </a:lnTo>
                <a:lnTo>
                  <a:pt x="135246" y="27931"/>
                </a:lnTo>
                <a:lnTo>
                  <a:pt x="102455" y="48282"/>
                </a:lnTo>
                <a:lnTo>
                  <a:pt x="73296" y="73294"/>
                </a:lnTo>
                <a:lnTo>
                  <a:pt x="48283" y="102453"/>
                </a:lnTo>
                <a:lnTo>
                  <a:pt x="27932" y="135241"/>
                </a:lnTo>
                <a:lnTo>
                  <a:pt x="12757" y="171146"/>
                </a:lnTo>
                <a:lnTo>
                  <a:pt x="3275" y="209651"/>
                </a:lnTo>
                <a:lnTo>
                  <a:pt x="0" y="250240"/>
                </a:lnTo>
                <a:lnTo>
                  <a:pt x="829" y="270765"/>
                </a:lnTo>
                <a:lnTo>
                  <a:pt x="7272" y="310380"/>
                </a:lnTo>
                <a:lnTo>
                  <a:pt x="19665" y="347651"/>
                </a:lnTo>
                <a:lnTo>
                  <a:pt x="37493" y="382064"/>
                </a:lnTo>
                <a:lnTo>
                  <a:pt x="60239" y="413104"/>
                </a:lnTo>
                <a:lnTo>
                  <a:pt x="87390" y="440254"/>
                </a:lnTo>
                <a:lnTo>
                  <a:pt x="118429" y="463001"/>
                </a:lnTo>
                <a:lnTo>
                  <a:pt x="152842" y="480828"/>
                </a:lnTo>
                <a:lnTo>
                  <a:pt x="190113" y="493221"/>
                </a:lnTo>
                <a:lnTo>
                  <a:pt x="229728" y="499664"/>
                </a:lnTo>
                <a:lnTo>
                  <a:pt x="250253" y="500494"/>
                </a:lnTo>
                <a:lnTo>
                  <a:pt x="270778" y="499664"/>
                </a:lnTo>
                <a:lnTo>
                  <a:pt x="310393" y="493221"/>
                </a:lnTo>
                <a:lnTo>
                  <a:pt x="347664" y="480828"/>
                </a:lnTo>
                <a:lnTo>
                  <a:pt x="382077" y="463001"/>
                </a:lnTo>
                <a:lnTo>
                  <a:pt x="413116" y="440254"/>
                </a:lnTo>
                <a:lnTo>
                  <a:pt x="440267" y="413104"/>
                </a:lnTo>
                <a:lnTo>
                  <a:pt x="463013" y="382064"/>
                </a:lnTo>
                <a:lnTo>
                  <a:pt x="480841" y="347651"/>
                </a:lnTo>
                <a:lnTo>
                  <a:pt x="493234" y="310380"/>
                </a:lnTo>
                <a:lnTo>
                  <a:pt x="499677" y="270765"/>
                </a:lnTo>
                <a:lnTo>
                  <a:pt x="500507" y="250240"/>
                </a:lnTo>
                <a:lnTo>
                  <a:pt x="499677" y="229717"/>
                </a:lnTo>
                <a:lnTo>
                  <a:pt x="493234" y="190105"/>
                </a:lnTo>
                <a:lnTo>
                  <a:pt x="480841" y="152836"/>
                </a:lnTo>
                <a:lnTo>
                  <a:pt x="463013" y="118425"/>
                </a:lnTo>
                <a:lnTo>
                  <a:pt x="440267" y="87387"/>
                </a:lnTo>
                <a:lnTo>
                  <a:pt x="413116" y="60238"/>
                </a:lnTo>
                <a:lnTo>
                  <a:pt x="382077" y="37492"/>
                </a:lnTo>
                <a:lnTo>
                  <a:pt x="347664" y="19665"/>
                </a:lnTo>
                <a:lnTo>
                  <a:pt x="310393" y="7272"/>
                </a:lnTo>
                <a:lnTo>
                  <a:pt x="270778" y="829"/>
                </a:lnTo>
                <a:lnTo>
                  <a:pt x="250253" y="0"/>
                </a:lnTo>
                <a:close/>
              </a:path>
            </a:pathLst>
          </a:custGeom>
          <a:solidFill>
            <a:schemeClr val="accent1"/>
          </a:solidFill>
        </p:spPr>
        <p:txBody>
          <a:bodyPr wrap="square" lIns="0" tIns="0" rIns="0" bIns="0" rtlCol="0"/>
          <a:lstStyle/>
          <a:p>
            <a:endParaRPr sz="1539"/>
          </a:p>
        </p:txBody>
      </p:sp>
      <p:sp>
        <p:nvSpPr>
          <p:cNvPr id="86" name="object 27"/>
          <p:cNvSpPr txBox="1"/>
          <p:nvPr/>
        </p:nvSpPr>
        <p:spPr>
          <a:xfrm>
            <a:off x="3205470" y="3312103"/>
            <a:ext cx="343171" cy="153888"/>
          </a:xfrm>
          <a:prstGeom prst="rect">
            <a:avLst/>
          </a:prstGeom>
        </p:spPr>
        <p:txBody>
          <a:bodyPr vert="horz" wrap="square" lIns="0" tIns="0" rIns="0" bIns="0" rtlCol="0">
            <a:spAutoFit/>
          </a:bodyPr>
          <a:lstStyle/>
          <a:p>
            <a:pPr marL="10860"/>
            <a:r>
              <a:rPr sz="1000" b="1" i="1" spc="77" dirty="0">
                <a:solidFill>
                  <a:srgbClr val="FFFFFF"/>
                </a:solidFill>
                <a:latin typeface="+mj-lt"/>
                <a:cs typeface="Palatino Linotype"/>
              </a:rPr>
              <a:t>6</a:t>
            </a:r>
            <a:r>
              <a:rPr sz="1000" b="1" i="1" spc="-9" dirty="0">
                <a:solidFill>
                  <a:srgbClr val="FFFFFF"/>
                </a:solidFill>
                <a:latin typeface="+mj-lt"/>
                <a:cs typeface="Palatino Linotype"/>
              </a:rPr>
              <a:t>.</a:t>
            </a:r>
            <a:r>
              <a:rPr sz="1000" b="1" i="1" spc="26" dirty="0">
                <a:solidFill>
                  <a:srgbClr val="FFFFFF"/>
                </a:solidFill>
                <a:latin typeface="+mj-lt"/>
                <a:cs typeface="Palatino Linotype"/>
              </a:rPr>
              <a:t>8%</a:t>
            </a:r>
            <a:endParaRPr sz="1000" dirty="0">
              <a:latin typeface="+mj-lt"/>
              <a:cs typeface="Palatino Linotype"/>
            </a:endParaRPr>
          </a:p>
        </p:txBody>
      </p:sp>
      <p:sp>
        <p:nvSpPr>
          <p:cNvPr id="87" name="object 28"/>
          <p:cNvSpPr/>
          <p:nvPr/>
        </p:nvSpPr>
        <p:spPr>
          <a:xfrm>
            <a:off x="4255662" y="3207987"/>
            <a:ext cx="428421" cy="428421"/>
          </a:xfrm>
          <a:custGeom>
            <a:avLst/>
            <a:gdLst/>
            <a:ahLst/>
            <a:cxnLst/>
            <a:rect l="l" t="t" r="r" b="b"/>
            <a:pathLst>
              <a:path w="501014" h="501014">
                <a:moveTo>
                  <a:pt x="250253" y="0"/>
                </a:moveTo>
                <a:lnTo>
                  <a:pt x="209660" y="3275"/>
                </a:lnTo>
                <a:lnTo>
                  <a:pt x="171152" y="12757"/>
                </a:lnTo>
                <a:lnTo>
                  <a:pt x="135246" y="27931"/>
                </a:lnTo>
                <a:lnTo>
                  <a:pt x="102455" y="48282"/>
                </a:lnTo>
                <a:lnTo>
                  <a:pt x="73296" y="73294"/>
                </a:lnTo>
                <a:lnTo>
                  <a:pt x="48283" y="102453"/>
                </a:lnTo>
                <a:lnTo>
                  <a:pt x="27932" y="135241"/>
                </a:lnTo>
                <a:lnTo>
                  <a:pt x="12757" y="171146"/>
                </a:lnTo>
                <a:lnTo>
                  <a:pt x="3275" y="209651"/>
                </a:lnTo>
                <a:lnTo>
                  <a:pt x="0" y="250240"/>
                </a:lnTo>
                <a:lnTo>
                  <a:pt x="829" y="270765"/>
                </a:lnTo>
                <a:lnTo>
                  <a:pt x="7272" y="310380"/>
                </a:lnTo>
                <a:lnTo>
                  <a:pt x="19665" y="347651"/>
                </a:lnTo>
                <a:lnTo>
                  <a:pt x="37493" y="382064"/>
                </a:lnTo>
                <a:lnTo>
                  <a:pt x="60239" y="413104"/>
                </a:lnTo>
                <a:lnTo>
                  <a:pt x="87390" y="440254"/>
                </a:lnTo>
                <a:lnTo>
                  <a:pt x="118429" y="463001"/>
                </a:lnTo>
                <a:lnTo>
                  <a:pt x="152842" y="480828"/>
                </a:lnTo>
                <a:lnTo>
                  <a:pt x="190113" y="493221"/>
                </a:lnTo>
                <a:lnTo>
                  <a:pt x="229728" y="499664"/>
                </a:lnTo>
                <a:lnTo>
                  <a:pt x="250253" y="500494"/>
                </a:lnTo>
                <a:lnTo>
                  <a:pt x="270778" y="499664"/>
                </a:lnTo>
                <a:lnTo>
                  <a:pt x="310393" y="493221"/>
                </a:lnTo>
                <a:lnTo>
                  <a:pt x="347664" y="480828"/>
                </a:lnTo>
                <a:lnTo>
                  <a:pt x="382077" y="463001"/>
                </a:lnTo>
                <a:lnTo>
                  <a:pt x="413116" y="440254"/>
                </a:lnTo>
                <a:lnTo>
                  <a:pt x="440267" y="413104"/>
                </a:lnTo>
                <a:lnTo>
                  <a:pt x="463013" y="382064"/>
                </a:lnTo>
                <a:lnTo>
                  <a:pt x="480841" y="347651"/>
                </a:lnTo>
                <a:lnTo>
                  <a:pt x="493234" y="310380"/>
                </a:lnTo>
                <a:lnTo>
                  <a:pt x="499677" y="270765"/>
                </a:lnTo>
                <a:lnTo>
                  <a:pt x="500506" y="250240"/>
                </a:lnTo>
                <a:lnTo>
                  <a:pt x="499677" y="229717"/>
                </a:lnTo>
                <a:lnTo>
                  <a:pt x="493234" y="190105"/>
                </a:lnTo>
                <a:lnTo>
                  <a:pt x="480841" y="152836"/>
                </a:lnTo>
                <a:lnTo>
                  <a:pt x="463013" y="118425"/>
                </a:lnTo>
                <a:lnTo>
                  <a:pt x="440267" y="87387"/>
                </a:lnTo>
                <a:lnTo>
                  <a:pt x="413116" y="60238"/>
                </a:lnTo>
                <a:lnTo>
                  <a:pt x="382077" y="37492"/>
                </a:lnTo>
                <a:lnTo>
                  <a:pt x="347664" y="19665"/>
                </a:lnTo>
                <a:lnTo>
                  <a:pt x="310393" y="7272"/>
                </a:lnTo>
                <a:lnTo>
                  <a:pt x="270778" y="829"/>
                </a:lnTo>
                <a:lnTo>
                  <a:pt x="250253" y="0"/>
                </a:lnTo>
                <a:close/>
              </a:path>
            </a:pathLst>
          </a:custGeom>
          <a:solidFill>
            <a:schemeClr val="accent1"/>
          </a:solidFill>
        </p:spPr>
        <p:txBody>
          <a:bodyPr wrap="square" lIns="0" tIns="0" rIns="0" bIns="0" rtlCol="0"/>
          <a:lstStyle/>
          <a:p>
            <a:endParaRPr sz="1539"/>
          </a:p>
        </p:txBody>
      </p:sp>
      <p:sp>
        <p:nvSpPr>
          <p:cNvPr id="88" name="object 29"/>
          <p:cNvSpPr txBox="1"/>
          <p:nvPr/>
        </p:nvSpPr>
        <p:spPr>
          <a:xfrm>
            <a:off x="4284590" y="3351133"/>
            <a:ext cx="342086" cy="171137"/>
          </a:xfrm>
          <a:prstGeom prst="rect">
            <a:avLst/>
          </a:prstGeom>
        </p:spPr>
        <p:txBody>
          <a:bodyPr vert="horz" wrap="square" lIns="0" tIns="0" rIns="0" bIns="0" rtlCol="0">
            <a:spAutoFit/>
          </a:bodyPr>
          <a:lstStyle/>
          <a:p>
            <a:pPr marL="10860"/>
            <a:r>
              <a:rPr sz="1000" b="1" i="1" spc="77" dirty="0">
                <a:solidFill>
                  <a:srgbClr val="FFFFFF"/>
                </a:solidFill>
                <a:latin typeface="+mj-lt"/>
                <a:cs typeface="Palatino Linotype"/>
              </a:rPr>
              <a:t>6</a:t>
            </a:r>
            <a:r>
              <a:rPr sz="1000" b="1" i="1" dirty="0">
                <a:solidFill>
                  <a:srgbClr val="FFFFFF"/>
                </a:solidFill>
                <a:latin typeface="+mj-lt"/>
                <a:cs typeface="Palatino Linotype"/>
              </a:rPr>
              <a:t>.</a:t>
            </a:r>
            <a:r>
              <a:rPr sz="1000" b="1" i="1" spc="17" dirty="0">
                <a:solidFill>
                  <a:srgbClr val="FFFFFF"/>
                </a:solidFill>
                <a:latin typeface="+mj-lt"/>
                <a:cs typeface="Palatino Linotype"/>
              </a:rPr>
              <a:t>3</a:t>
            </a:r>
            <a:r>
              <a:rPr sz="1112" b="1" i="1" spc="17" dirty="0">
                <a:solidFill>
                  <a:srgbClr val="FFFFFF"/>
                </a:solidFill>
                <a:latin typeface="Palatino Linotype"/>
                <a:cs typeface="Palatino Linotype"/>
              </a:rPr>
              <a:t>%</a:t>
            </a:r>
            <a:endParaRPr sz="1112" dirty="0">
              <a:latin typeface="Palatino Linotype"/>
              <a:cs typeface="Palatino Linotype"/>
            </a:endParaRPr>
          </a:p>
        </p:txBody>
      </p:sp>
      <p:sp>
        <p:nvSpPr>
          <p:cNvPr id="89" name="object 30"/>
          <p:cNvSpPr/>
          <p:nvPr/>
        </p:nvSpPr>
        <p:spPr>
          <a:xfrm>
            <a:off x="5315933" y="4185880"/>
            <a:ext cx="428421" cy="428421"/>
          </a:xfrm>
          <a:custGeom>
            <a:avLst/>
            <a:gdLst/>
            <a:ahLst/>
            <a:cxnLst/>
            <a:rect l="l" t="t" r="r" b="b"/>
            <a:pathLst>
              <a:path w="501014" h="501014">
                <a:moveTo>
                  <a:pt x="250253" y="0"/>
                </a:moveTo>
                <a:lnTo>
                  <a:pt x="209660" y="3275"/>
                </a:lnTo>
                <a:lnTo>
                  <a:pt x="171152" y="12757"/>
                </a:lnTo>
                <a:lnTo>
                  <a:pt x="135246" y="27931"/>
                </a:lnTo>
                <a:lnTo>
                  <a:pt x="102455" y="48282"/>
                </a:lnTo>
                <a:lnTo>
                  <a:pt x="73296" y="73294"/>
                </a:lnTo>
                <a:lnTo>
                  <a:pt x="48283" y="102453"/>
                </a:lnTo>
                <a:lnTo>
                  <a:pt x="27932" y="135241"/>
                </a:lnTo>
                <a:lnTo>
                  <a:pt x="12757" y="171146"/>
                </a:lnTo>
                <a:lnTo>
                  <a:pt x="3275" y="209651"/>
                </a:lnTo>
                <a:lnTo>
                  <a:pt x="0" y="250240"/>
                </a:lnTo>
                <a:lnTo>
                  <a:pt x="829" y="270765"/>
                </a:lnTo>
                <a:lnTo>
                  <a:pt x="7272" y="310380"/>
                </a:lnTo>
                <a:lnTo>
                  <a:pt x="19665" y="347651"/>
                </a:lnTo>
                <a:lnTo>
                  <a:pt x="37493" y="382064"/>
                </a:lnTo>
                <a:lnTo>
                  <a:pt x="60239" y="413104"/>
                </a:lnTo>
                <a:lnTo>
                  <a:pt x="87390" y="440254"/>
                </a:lnTo>
                <a:lnTo>
                  <a:pt x="118429" y="463001"/>
                </a:lnTo>
                <a:lnTo>
                  <a:pt x="152842" y="480828"/>
                </a:lnTo>
                <a:lnTo>
                  <a:pt x="190113" y="493221"/>
                </a:lnTo>
                <a:lnTo>
                  <a:pt x="229728" y="499664"/>
                </a:lnTo>
                <a:lnTo>
                  <a:pt x="250253" y="500494"/>
                </a:lnTo>
                <a:lnTo>
                  <a:pt x="270778" y="499664"/>
                </a:lnTo>
                <a:lnTo>
                  <a:pt x="310393" y="493221"/>
                </a:lnTo>
                <a:lnTo>
                  <a:pt x="347664" y="480828"/>
                </a:lnTo>
                <a:lnTo>
                  <a:pt x="382077" y="463001"/>
                </a:lnTo>
                <a:lnTo>
                  <a:pt x="413116" y="440254"/>
                </a:lnTo>
                <a:lnTo>
                  <a:pt x="440267" y="413104"/>
                </a:lnTo>
                <a:lnTo>
                  <a:pt x="463013" y="382064"/>
                </a:lnTo>
                <a:lnTo>
                  <a:pt x="480841" y="347651"/>
                </a:lnTo>
                <a:lnTo>
                  <a:pt x="493234" y="310380"/>
                </a:lnTo>
                <a:lnTo>
                  <a:pt x="499677" y="270765"/>
                </a:lnTo>
                <a:lnTo>
                  <a:pt x="500506" y="250240"/>
                </a:lnTo>
                <a:lnTo>
                  <a:pt x="499677" y="229717"/>
                </a:lnTo>
                <a:lnTo>
                  <a:pt x="493234" y="190105"/>
                </a:lnTo>
                <a:lnTo>
                  <a:pt x="480841" y="152836"/>
                </a:lnTo>
                <a:lnTo>
                  <a:pt x="463013" y="118425"/>
                </a:lnTo>
                <a:lnTo>
                  <a:pt x="440267" y="87387"/>
                </a:lnTo>
                <a:lnTo>
                  <a:pt x="413116" y="60238"/>
                </a:lnTo>
                <a:lnTo>
                  <a:pt x="382077" y="37492"/>
                </a:lnTo>
                <a:lnTo>
                  <a:pt x="347664" y="19665"/>
                </a:lnTo>
                <a:lnTo>
                  <a:pt x="310393" y="7272"/>
                </a:lnTo>
                <a:lnTo>
                  <a:pt x="270778" y="829"/>
                </a:lnTo>
                <a:lnTo>
                  <a:pt x="250253" y="0"/>
                </a:lnTo>
                <a:close/>
              </a:path>
            </a:pathLst>
          </a:custGeom>
          <a:solidFill>
            <a:schemeClr val="accent1"/>
          </a:solidFill>
        </p:spPr>
        <p:txBody>
          <a:bodyPr wrap="square" lIns="0" tIns="0" rIns="0" bIns="0" rtlCol="0"/>
          <a:lstStyle/>
          <a:p>
            <a:endParaRPr sz="1539"/>
          </a:p>
        </p:txBody>
      </p:sp>
      <p:sp>
        <p:nvSpPr>
          <p:cNvPr id="90" name="object 31"/>
          <p:cNvSpPr txBox="1"/>
          <p:nvPr/>
        </p:nvSpPr>
        <p:spPr>
          <a:xfrm>
            <a:off x="5344064" y="4329027"/>
            <a:ext cx="344800" cy="153888"/>
          </a:xfrm>
          <a:prstGeom prst="rect">
            <a:avLst/>
          </a:prstGeom>
        </p:spPr>
        <p:txBody>
          <a:bodyPr vert="horz" wrap="square" lIns="0" tIns="0" rIns="0" bIns="0" rtlCol="0">
            <a:spAutoFit/>
          </a:bodyPr>
          <a:lstStyle/>
          <a:p>
            <a:pPr marL="10860"/>
            <a:r>
              <a:rPr sz="1000" b="1" i="1" spc="90" dirty="0">
                <a:solidFill>
                  <a:srgbClr val="FFFFFF"/>
                </a:solidFill>
                <a:latin typeface="+mj-lt"/>
                <a:cs typeface="Palatino Linotype"/>
              </a:rPr>
              <a:t>2</a:t>
            </a:r>
            <a:r>
              <a:rPr sz="1000" b="1" i="1" spc="-9" dirty="0">
                <a:solidFill>
                  <a:srgbClr val="FFFFFF"/>
                </a:solidFill>
                <a:latin typeface="+mj-lt"/>
                <a:cs typeface="Palatino Linotype"/>
              </a:rPr>
              <a:t>.</a:t>
            </a:r>
            <a:r>
              <a:rPr sz="1000" b="1" i="1" spc="26" dirty="0">
                <a:solidFill>
                  <a:srgbClr val="FFFFFF"/>
                </a:solidFill>
                <a:latin typeface="+mj-lt"/>
                <a:cs typeface="Palatino Linotype"/>
              </a:rPr>
              <a:t>8%</a:t>
            </a:r>
            <a:endParaRPr sz="1000" dirty="0">
              <a:latin typeface="+mj-lt"/>
              <a:cs typeface="Palatino Linotype"/>
            </a:endParaRPr>
          </a:p>
        </p:txBody>
      </p:sp>
      <p:sp>
        <p:nvSpPr>
          <p:cNvPr id="91" name="object 32"/>
          <p:cNvSpPr/>
          <p:nvPr/>
        </p:nvSpPr>
        <p:spPr>
          <a:xfrm>
            <a:off x="6387444" y="1675949"/>
            <a:ext cx="428421" cy="428421"/>
          </a:xfrm>
          <a:custGeom>
            <a:avLst/>
            <a:gdLst/>
            <a:ahLst/>
            <a:cxnLst/>
            <a:rect l="l" t="t" r="r" b="b"/>
            <a:pathLst>
              <a:path w="501014" h="501014">
                <a:moveTo>
                  <a:pt x="250253" y="0"/>
                </a:moveTo>
                <a:lnTo>
                  <a:pt x="209660" y="3275"/>
                </a:lnTo>
                <a:lnTo>
                  <a:pt x="171152" y="12757"/>
                </a:lnTo>
                <a:lnTo>
                  <a:pt x="135246" y="27931"/>
                </a:lnTo>
                <a:lnTo>
                  <a:pt x="102455" y="48282"/>
                </a:lnTo>
                <a:lnTo>
                  <a:pt x="73296" y="73294"/>
                </a:lnTo>
                <a:lnTo>
                  <a:pt x="48283" y="102453"/>
                </a:lnTo>
                <a:lnTo>
                  <a:pt x="27932" y="135241"/>
                </a:lnTo>
                <a:lnTo>
                  <a:pt x="12757" y="171146"/>
                </a:lnTo>
                <a:lnTo>
                  <a:pt x="3275" y="209651"/>
                </a:lnTo>
                <a:lnTo>
                  <a:pt x="0" y="250240"/>
                </a:lnTo>
                <a:lnTo>
                  <a:pt x="829" y="270765"/>
                </a:lnTo>
                <a:lnTo>
                  <a:pt x="7272" y="310380"/>
                </a:lnTo>
                <a:lnTo>
                  <a:pt x="19665" y="347651"/>
                </a:lnTo>
                <a:lnTo>
                  <a:pt x="37493" y="382064"/>
                </a:lnTo>
                <a:lnTo>
                  <a:pt x="60239" y="413104"/>
                </a:lnTo>
                <a:lnTo>
                  <a:pt x="87390" y="440254"/>
                </a:lnTo>
                <a:lnTo>
                  <a:pt x="118429" y="463001"/>
                </a:lnTo>
                <a:lnTo>
                  <a:pt x="152842" y="480828"/>
                </a:lnTo>
                <a:lnTo>
                  <a:pt x="190113" y="493221"/>
                </a:lnTo>
                <a:lnTo>
                  <a:pt x="229728" y="499664"/>
                </a:lnTo>
                <a:lnTo>
                  <a:pt x="250253" y="500494"/>
                </a:lnTo>
                <a:lnTo>
                  <a:pt x="270778" y="499664"/>
                </a:lnTo>
                <a:lnTo>
                  <a:pt x="310393" y="493221"/>
                </a:lnTo>
                <a:lnTo>
                  <a:pt x="347664" y="480828"/>
                </a:lnTo>
                <a:lnTo>
                  <a:pt x="382077" y="463001"/>
                </a:lnTo>
                <a:lnTo>
                  <a:pt x="413116" y="440254"/>
                </a:lnTo>
                <a:lnTo>
                  <a:pt x="440267" y="413104"/>
                </a:lnTo>
                <a:lnTo>
                  <a:pt x="463013" y="382064"/>
                </a:lnTo>
                <a:lnTo>
                  <a:pt x="480841" y="347651"/>
                </a:lnTo>
                <a:lnTo>
                  <a:pt x="493234" y="310380"/>
                </a:lnTo>
                <a:lnTo>
                  <a:pt x="499677" y="270765"/>
                </a:lnTo>
                <a:lnTo>
                  <a:pt x="500506" y="250240"/>
                </a:lnTo>
                <a:lnTo>
                  <a:pt x="499677" y="229717"/>
                </a:lnTo>
                <a:lnTo>
                  <a:pt x="493234" y="190105"/>
                </a:lnTo>
                <a:lnTo>
                  <a:pt x="480841" y="152836"/>
                </a:lnTo>
                <a:lnTo>
                  <a:pt x="463013" y="118425"/>
                </a:lnTo>
                <a:lnTo>
                  <a:pt x="440267" y="87387"/>
                </a:lnTo>
                <a:lnTo>
                  <a:pt x="413116" y="60238"/>
                </a:lnTo>
                <a:lnTo>
                  <a:pt x="382077" y="37492"/>
                </a:lnTo>
                <a:lnTo>
                  <a:pt x="347664" y="19665"/>
                </a:lnTo>
                <a:lnTo>
                  <a:pt x="310393" y="7272"/>
                </a:lnTo>
                <a:lnTo>
                  <a:pt x="270778" y="829"/>
                </a:lnTo>
                <a:lnTo>
                  <a:pt x="250253" y="0"/>
                </a:lnTo>
                <a:close/>
              </a:path>
            </a:pathLst>
          </a:custGeom>
          <a:solidFill>
            <a:schemeClr val="accent1"/>
          </a:solidFill>
        </p:spPr>
        <p:txBody>
          <a:bodyPr wrap="square" lIns="0" tIns="0" rIns="0" bIns="0" rtlCol="0"/>
          <a:lstStyle/>
          <a:p>
            <a:endParaRPr sz="1539"/>
          </a:p>
        </p:txBody>
      </p:sp>
      <p:sp>
        <p:nvSpPr>
          <p:cNvPr id="92" name="object 33"/>
          <p:cNvSpPr txBox="1"/>
          <p:nvPr/>
        </p:nvSpPr>
        <p:spPr>
          <a:xfrm>
            <a:off x="6398846" y="1813215"/>
            <a:ext cx="405616" cy="153888"/>
          </a:xfrm>
          <a:prstGeom prst="rect">
            <a:avLst/>
          </a:prstGeom>
        </p:spPr>
        <p:txBody>
          <a:bodyPr vert="horz" wrap="square" lIns="0" tIns="0" rIns="0" bIns="0" rtlCol="0">
            <a:spAutoFit/>
          </a:bodyPr>
          <a:lstStyle/>
          <a:p>
            <a:pPr marL="10860"/>
            <a:r>
              <a:rPr sz="1000" b="1" i="1" spc="-13" dirty="0">
                <a:solidFill>
                  <a:srgbClr val="FFFFFF"/>
                </a:solidFill>
                <a:latin typeface="+mj-lt"/>
                <a:cs typeface="Palatino Linotype"/>
              </a:rPr>
              <a:t>1</a:t>
            </a:r>
            <a:r>
              <a:rPr sz="1000" b="1" i="1" spc="30" dirty="0">
                <a:solidFill>
                  <a:srgbClr val="FFFFFF"/>
                </a:solidFill>
                <a:latin typeface="+mj-lt"/>
                <a:cs typeface="Palatino Linotype"/>
              </a:rPr>
              <a:t>1</a:t>
            </a:r>
            <a:r>
              <a:rPr sz="1000" b="1" i="1" spc="-4" dirty="0">
                <a:solidFill>
                  <a:srgbClr val="FFFFFF"/>
                </a:solidFill>
                <a:latin typeface="+mj-lt"/>
                <a:cs typeface="Palatino Linotype"/>
              </a:rPr>
              <a:t>.</a:t>
            </a:r>
            <a:r>
              <a:rPr sz="1000" b="1" i="1" spc="47" dirty="0">
                <a:solidFill>
                  <a:srgbClr val="FFFFFF"/>
                </a:solidFill>
                <a:latin typeface="+mj-lt"/>
                <a:cs typeface="Palatino Linotype"/>
              </a:rPr>
              <a:t>3</a:t>
            </a:r>
            <a:r>
              <a:rPr sz="1000" b="1" i="1" spc="111" dirty="0">
                <a:solidFill>
                  <a:srgbClr val="FFFFFF"/>
                </a:solidFill>
                <a:latin typeface="+mj-lt"/>
                <a:cs typeface="Palatino Linotype"/>
              </a:rPr>
              <a:t>%</a:t>
            </a:r>
            <a:endParaRPr sz="1000" dirty="0">
              <a:latin typeface="+mj-lt"/>
              <a:cs typeface="Palatino Linotype"/>
            </a:endParaRPr>
          </a:p>
        </p:txBody>
      </p:sp>
      <p:sp>
        <p:nvSpPr>
          <p:cNvPr id="29" name="Rectangular Callout 28"/>
          <p:cNvSpPr/>
          <p:nvPr/>
        </p:nvSpPr>
        <p:spPr>
          <a:xfrm>
            <a:off x="426222" y="3791242"/>
            <a:ext cx="3796761" cy="1777430"/>
          </a:xfrm>
          <a:prstGeom prst="wedgeRectCallout">
            <a:avLst>
              <a:gd name="adj1" fmla="val -2231"/>
              <a:gd name="adj2" fmla="val -79474"/>
            </a:avLst>
          </a:prstGeom>
          <a:solidFill>
            <a:srgbClr val="A8A8A8">
              <a:alpha val="69804"/>
            </a:srgbClr>
          </a:solidFill>
          <a:ln w="6350">
            <a:noFill/>
          </a:ln>
          <a:effectLst>
            <a:reflection blurRad="6350" stA="40000" endPos="27000" dist="254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GB" sz="2000" dirty="0" smtClean="0">
              <a:effectLst>
                <a:reflection blurRad="63500" stA="25000" endPos="40000" dist="12700" dir="5400000" sy="-100000" algn="bl" rotWithShape="0"/>
              </a:effectLst>
            </a:endParaRPr>
          </a:p>
          <a:p>
            <a:pPr algn="ctr">
              <a:buClr>
                <a:srgbClr val="FF6200"/>
              </a:buClr>
            </a:pPr>
            <a:r>
              <a:rPr lang="en-GB" sz="2000" dirty="0" smtClean="0">
                <a:effectLst>
                  <a:reflection blurRad="63500" stA="25000" endPos="40000" dist="12700" dir="5400000" sy="-100000" algn="bl" rotWithShape="0"/>
                </a:effectLst>
              </a:rPr>
              <a:t>“… as well as soared profitability &amp; cash flow generation, dropped interest expenses and lesser CAPEX” </a:t>
            </a:r>
            <a:endParaRPr lang="en-GB" sz="2000" dirty="0" smtClean="0">
              <a:solidFill>
                <a:schemeClr val="bg1"/>
              </a:solidFill>
              <a:cs typeface="Arial" panose="020B0604020202020204" pitchFamily="34" charset="0"/>
            </a:endParaRPr>
          </a:p>
        </p:txBody>
      </p:sp>
      <p:sp>
        <p:nvSpPr>
          <p:cNvPr id="30" name="Rectangular Callout 29"/>
          <p:cNvSpPr/>
          <p:nvPr/>
        </p:nvSpPr>
        <p:spPr>
          <a:xfrm>
            <a:off x="5087447" y="1373337"/>
            <a:ext cx="3796761" cy="937139"/>
          </a:xfrm>
          <a:prstGeom prst="wedgeRectCallout">
            <a:avLst>
              <a:gd name="adj1" fmla="val -35012"/>
              <a:gd name="adj2" fmla="val 77005"/>
            </a:avLst>
          </a:prstGeom>
          <a:solidFill>
            <a:srgbClr val="A8A8A8">
              <a:alpha val="69804"/>
            </a:srgbClr>
          </a:solidFill>
          <a:ln w="6350">
            <a:noFill/>
          </a:ln>
          <a:effectLst>
            <a:reflection blurRad="6350" stA="40000" endPos="27000" dist="254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r>
              <a:rPr lang="en-GB" sz="2000" dirty="0" smtClean="0">
                <a:effectLst>
                  <a:reflection blurRad="63500" stA="25000" endPos="40000" dist="12700" dir="5400000" sy="-100000" algn="bl" rotWithShape="0"/>
                </a:effectLst>
              </a:rPr>
              <a:t>“cash grows at a faster pace than </a:t>
            </a:r>
            <a:r>
              <a:rPr lang="en-GB" sz="2000" dirty="0" err="1" smtClean="0">
                <a:effectLst>
                  <a:reflection blurRad="63500" stA="25000" endPos="40000" dist="12700" dir="5400000" sy="-100000" algn="bl" rotWithShape="0"/>
                </a:effectLst>
              </a:rPr>
              <a:t>reveneues</a:t>
            </a:r>
            <a:r>
              <a:rPr lang="en-GB" sz="2000" dirty="0" smtClean="0">
                <a:effectLst>
                  <a:reflection blurRad="63500" stA="25000" endPos="40000" dist="12700" dir="5400000" sy="-100000" algn="bl" rotWithShape="0"/>
                </a:effectLst>
              </a:rPr>
              <a:t>” </a:t>
            </a:r>
            <a:endParaRPr lang="en-GB" sz="2000" dirty="0" smtClean="0">
              <a:solidFill>
                <a:schemeClr val="bg1"/>
              </a:solidFill>
              <a:cs typeface="Arial" panose="020B0604020202020204" pitchFamily="34" charset="0"/>
            </a:endParaRPr>
          </a:p>
        </p:txBody>
      </p:sp>
    </p:spTree>
    <p:extLst>
      <p:ext uri="{BB962C8B-B14F-4D97-AF65-F5344CB8AC3E}">
        <p14:creationId xmlns:p14="http://schemas.microsoft.com/office/powerpoint/2010/main" val="280843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3" name="Straight Arrow Connector 332"/>
          <p:cNvCxnSpPr/>
          <p:nvPr/>
        </p:nvCxnSpPr>
        <p:spPr>
          <a:xfrm flipV="1">
            <a:off x="2501734" y="3719685"/>
            <a:ext cx="2194560" cy="0"/>
          </a:xfrm>
          <a:prstGeom prst="straightConnector1">
            <a:avLst/>
          </a:prstGeom>
          <a:ln w="38100">
            <a:solidFill>
              <a:schemeClr val="accent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quarter" idx="13"/>
          </p:nvPr>
        </p:nvSpPr>
        <p:spPr>
          <a:xfrm>
            <a:off x="378000" y="1108200"/>
            <a:ext cx="8474400" cy="187200"/>
          </a:xfrm>
        </p:spPr>
        <p:txBody>
          <a:bodyPr/>
          <a:lstStyle/>
          <a:p>
            <a:r>
              <a:rPr lang="en-US" dirty="0" smtClean="0"/>
              <a:t>Treasury role is influenced by several factors…		                       …and is becoming more strategic </a:t>
            </a:r>
            <a:endParaRPr lang="en-US" dirty="0"/>
          </a:p>
        </p:txBody>
      </p:sp>
      <p:sp>
        <p:nvSpPr>
          <p:cNvPr id="11" name="Slide Number Placeholder 10"/>
          <p:cNvSpPr>
            <a:spLocks noGrp="1"/>
          </p:cNvSpPr>
          <p:nvPr>
            <p:ph type="sldNum" sz="quarter" idx="11"/>
          </p:nvPr>
        </p:nvSpPr>
        <p:spPr/>
        <p:txBody>
          <a:bodyPr/>
          <a:lstStyle/>
          <a:p>
            <a:fld id="{DDD2A080-DA64-4F5C-9131-47EB793B4410}" type="slidenum">
              <a:rPr lang="en-GB" noProof="0" smtClean="0"/>
              <a:pPr/>
              <a:t>8</a:t>
            </a:fld>
            <a:endParaRPr lang="en-GB" noProof="0" dirty="0"/>
          </a:p>
        </p:txBody>
      </p:sp>
      <p:grpSp>
        <p:nvGrpSpPr>
          <p:cNvPr id="231" name="Group 230"/>
          <p:cNvGrpSpPr>
            <a:grpSpLocks noChangeAspect="1"/>
          </p:cNvGrpSpPr>
          <p:nvPr/>
        </p:nvGrpSpPr>
        <p:grpSpPr>
          <a:xfrm>
            <a:off x="457200" y="1371600"/>
            <a:ext cx="2044535" cy="4613031"/>
            <a:chOff x="457200" y="1343463"/>
            <a:chExt cx="2281240" cy="5147102"/>
          </a:xfrm>
        </p:grpSpPr>
        <p:sp>
          <p:nvSpPr>
            <p:cNvPr id="80" name="Rounded Rectangle 79"/>
            <p:cNvSpPr/>
            <p:nvPr/>
          </p:nvSpPr>
          <p:spPr>
            <a:xfrm>
              <a:off x="802958" y="1343463"/>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defTabSz="355600">
                <a:lnSpc>
                  <a:spcPct val="90000"/>
                </a:lnSpc>
                <a:spcBef>
                  <a:spcPct val="0"/>
                </a:spcBef>
                <a:spcAft>
                  <a:spcPts val="200"/>
                </a:spcAft>
              </a:pPr>
              <a:r>
                <a:rPr lang="en-US" sz="1000" b="1" dirty="0">
                  <a:solidFill>
                    <a:schemeClr val="accent1"/>
                  </a:solidFill>
                </a:rPr>
                <a:t>Business profile </a:t>
              </a:r>
            </a:p>
            <a:p>
              <a:pPr lvl="0" defTabSz="355600">
                <a:lnSpc>
                  <a:spcPct val="90000"/>
                </a:lnSpc>
                <a:spcBef>
                  <a:spcPct val="0"/>
                </a:spcBef>
                <a:spcAft>
                  <a:spcPts val="200"/>
                </a:spcAft>
              </a:pPr>
              <a:r>
                <a:rPr lang="en-US" sz="900" dirty="0" smtClean="0">
                  <a:solidFill>
                    <a:schemeClr val="bg2"/>
                  </a:solidFill>
                  <a:sym typeface="Wingdings" pitchFamily="2" charset="2"/>
                </a:rPr>
                <a:t></a:t>
              </a:r>
              <a:r>
                <a:rPr lang="en-US" sz="900" dirty="0" smtClean="0">
                  <a:solidFill>
                    <a:schemeClr val="bg2"/>
                  </a:solidFill>
                </a:rPr>
                <a:t>international/domestic</a:t>
              </a:r>
              <a:r>
                <a:rPr lang="en-US" sz="900" dirty="0">
                  <a:solidFill>
                    <a:schemeClr val="bg2"/>
                  </a:solidFill>
                </a:rPr>
                <a:t>, public/private </a:t>
              </a:r>
              <a:r>
                <a:rPr lang="en-US" sz="900" dirty="0" smtClean="0">
                  <a:solidFill>
                    <a:schemeClr val="bg2"/>
                  </a:solidFill>
                </a:rPr>
                <a:t>ownership</a:t>
              </a:r>
              <a:endParaRPr lang="en-US" sz="900" dirty="0">
                <a:solidFill>
                  <a:schemeClr val="bg2"/>
                </a:solidFill>
              </a:endParaRPr>
            </a:p>
          </p:txBody>
        </p:sp>
        <p:sp>
          <p:nvSpPr>
            <p:cNvPr id="78" name="Rounded Rectangle 77"/>
            <p:cNvSpPr/>
            <p:nvPr/>
          </p:nvSpPr>
          <p:spPr>
            <a:xfrm>
              <a:off x="802958" y="1994208"/>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defTabSz="355600">
                <a:lnSpc>
                  <a:spcPct val="90000"/>
                </a:lnSpc>
                <a:spcBef>
                  <a:spcPct val="0"/>
                </a:spcBef>
                <a:spcAft>
                  <a:spcPts val="200"/>
                </a:spcAft>
              </a:pPr>
              <a:r>
                <a:rPr lang="en-US" sz="1000" b="1" dirty="0">
                  <a:solidFill>
                    <a:schemeClr val="accent1"/>
                  </a:solidFill>
                </a:rPr>
                <a:t>Size </a:t>
              </a:r>
            </a:p>
            <a:p>
              <a:pPr lvl="0" defTabSz="355600">
                <a:lnSpc>
                  <a:spcPct val="90000"/>
                </a:lnSpc>
                <a:spcBef>
                  <a:spcPct val="0"/>
                </a:spcBef>
                <a:spcAft>
                  <a:spcPts val="200"/>
                </a:spcAft>
              </a:pPr>
              <a:r>
                <a:rPr lang="en-US" sz="900" dirty="0" smtClean="0">
                  <a:solidFill>
                    <a:schemeClr val="bg2"/>
                  </a:solidFill>
                  <a:sym typeface="Wingdings" pitchFamily="2" charset="2"/>
                </a:rPr>
                <a:t></a:t>
              </a:r>
              <a:r>
                <a:rPr lang="en-US" sz="900" dirty="0" smtClean="0">
                  <a:solidFill>
                    <a:schemeClr val="bg2"/>
                  </a:solidFill>
                </a:rPr>
                <a:t>large </a:t>
              </a:r>
              <a:r>
                <a:rPr lang="en-US" sz="900" dirty="0">
                  <a:solidFill>
                    <a:schemeClr val="bg2"/>
                  </a:solidFill>
                </a:rPr>
                <a:t>companies, more </a:t>
              </a:r>
              <a:r>
                <a:rPr lang="en-US" sz="900" dirty="0" err="1">
                  <a:solidFill>
                    <a:schemeClr val="bg2"/>
                  </a:solidFill>
                </a:rPr>
                <a:t>centralised</a:t>
              </a:r>
              <a:r>
                <a:rPr lang="en-US" sz="900" dirty="0">
                  <a:solidFill>
                    <a:schemeClr val="bg2"/>
                  </a:solidFill>
                </a:rPr>
                <a:t> </a:t>
              </a:r>
              <a:r>
                <a:rPr lang="en-US" sz="900" dirty="0" smtClean="0">
                  <a:solidFill>
                    <a:schemeClr val="bg2"/>
                  </a:solidFill>
                </a:rPr>
                <a:t>staff</a:t>
              </a:r>
              <a:endParaRPr lang="en-US" sz="900" dirty="0">
                <a:solidFill>
                  <a:schemeClr val="bg2"/>
                </a:solidFill>
              </a:endParaRPr>
            </a:p>
            <a:p>
              <a:endParaRPr lang="en-US" sz="800" dirty="0">
                <a:solidFill>
                  <a:schemeClr val="bg2"/>
                </a:solidFill>
              </a:endParaRPr>
            </a:p>
          </p:txBody>
        </p:sp>
        <p:sp>
          <p:nvSpPr>
            <p:cNvPr id="76" name="Rounded Rectangle 75"/>
            <p:cNvSpPr/>
            <p:nvPr/>
          </p:nvSpPr>
          <p:spPr>
            <a:xfrm>
              <a:off x="802958" y="2664575"/>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defTabSz="355600">
                <a:lnSpc>
                  <a:spcPct val="90000"/>
                </a:lnSpc>
                <a:spcBef>
                  <a:spcPct val="0"/>
                </a:spcBef>
                <a:spcAft>
                  <a:spcPts val="200"/>
                </a:spcAft>
              </a:pPr>
              <a:r>
                <a:rPr lang="en-US" sz="1000" b="1" dirty="0">
                  <a:solidFill>
                    <a:schemeClr val="accent1"/>
                  </a:solidFill>
                </a:rPr>
                <a:t>Industry </a:t>
              </a:r>
            </a:p>
            <a:p>
              <a:pPr lvl="0" defTabSz="355600">
                <a:lnSpc>
                  <a:spcPct val="90000"/>
                </a:lnSpc>
                <a:spcBef>
                  <a:spcPct val="0"/>
                </a:spcBef>
                <a:spcAft>
                  <a:spcPts val="200"/>
                </a:spcAft>
              </a:pPr>
              <a:r>
                <a:rPr lang="en-US" sz="900" dirty="0" smtClean="0">
                  <a:solidFill>
                    <a:schemeClr val="bg2"/>
                  </a:solidFill>
                  <a:sym typeface="Wingdings" pitchFamily="2" charset="2"/>
                </a:rPr>
                <a:t></a:t>
              </a:r>
              <a:r>
                <a:rPr lang="en-US" sz="900" dirty="0" smtClean="0">
                  <a:solidFill>
                    <a:schemeClr val="bg2"/>
                  </a:solidFill>
                </a:rPr>
                <a:t>how </a:t>
              </a:r>
              <a:r>
                <a:rPr lang="en-US" sz="900" dirty="0">
                  <a:solidFill>
                    <a:schemeClr val="bg2"/>
                  </a:solidFill>
                </a:rPr>
                <a:t>is the competition </a:t>
              </a:r>
              <a:r>
                <a:rPr lang="en-US" sz="900" dirty="0" smtClean="0">
                  <a:solidFill>
                    <a:schemeClr val="bg2"/>
                  </a:solidFill>
                </a:rPr>
                <a:t>structured</a:t>
              </a:r>
              <a:endParaRPr lang="en-US" sz="900" dirty="0">
                <a:solidFill>
                  <a:schemeClr val="bg2"/>
                </a:solidFill>
              </a:endParaRPr>
            </a:p>
          </p:txBody>
        </p:sp>
        <p:sp>
          <p:nvSpPr>
            <p:cNvPr id="74" name="Rounded Rectangle 73"/>
            <p:cNvSpPr/>
            <p:nvPr/>
          </p:nvSpPr>
          <p:spPr>
            <a:xfrm>
              <a:off x="802958" y="3312786"/>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a:spcAft>
                  <a:spcPts val="200"/>
                </a:spcAft>
              </a:pPr>
              <a:r>
                <a:rPr lang="en-US" sz="1000" b="1" dirty="0">
                  <a:solidFill>
                    <a:schemeClr val="accent1"/>
                  </a:solidFill>
                </a:rPr>
                <a:t>Type of cash flows </a:t>
              </a:r>
              <a:endParaRPr lang="en-US" sz="1000" b="1" dirty="0" smtClean="0">
                <a:solidFill>
                  <a:schemeClr val="accent1"/>
                </a:solidFill>
              </a:endParaRPr>
            </a:p>
            <a:p>
              <a:pPr lvl="0">
                <a:spcAft>
                  <a:spcPts val="200"/>
                </a:spcAft>
              </a:pPr>
              <a:r>
                <a:rPr lang="en-US" sz="900" dirty="0" smtClean="0">
                  <a:solidFill>
                    <a:schemeClr val="bg2"/>
                  </a:solidFill>
                  <a:sym typeface="Wingdings" pitchFamily="2" charset="2"/>
                </a:rPr>
                <a:t></a:t>
              </a:r>
              <a:r>
                <a:rPr lang="en-US" sz="900" dirty="0" smtClean="0">
                  <a:solidFill>
                    <a:schemeClr val="bg2"/>
                  </a:solidFill>
                </a:rPr>
                <a:t>retail </a:t>
              </a:r>
              <a:r>
                <a:rPr lang="en-US" sz="900" dirty="0">
                  <a:solidFill>
                    <a:schemeClr val="bg2"/>
                  </a:solidFill>
                </a:rPr>
                <a:t>cash vs electronic </a:t>
              </a:r>
              <a:r>
                <a:rPr lang="en-US" sz="900" dirty="0" smtClean="0">
                  <a:solidFill>
                    <a:schemeClr val="bg2"/>
                  </a:solidFill>
                </a:rPr>
                <a:t>flow</a:t>
              </a:r>
              <a:endParaRPr lang="en-US" sz="900" dirty="0">
                <a:solidFill>
                  <a:schemeClr val="bg2"/>
                </a:solidFill>
              </a:endParaRPr>
            </a:p>
            <a:p>
              <a:endParaRPr lang="en-US" sz="800" dirty="0">
                <a:solidFill>
                  <a:schemeClr val="bg2"/>
                </a:solidFill>
              </a:endParaRPr>
            </a:p>
          </p:txBody>
        </p:sp>
        <p:sp>
          <p:nvSpPr>
            <p:cNvPr id="72" name="Rounded Rectangle 71"/>
            <p:cNvSpPr/>
            <p:nvPr/>
          </p:nvSpPr>
          <p:spPr>
            <a:xfrm>
              <a:off x="802958" y="3979144"/>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a:spcAft>
                  <a:spcPts val="200"/>
                </a:spcAft>
              </a:pPr>
              <a:r>
                <a:rPr lang="en-US" sz="1000" b="1" dirty="0">
                  <a:solidFill>
                    <a:schemeClr val="accent1"/>
                  </a:solidFill>
                </a:rPr>
                <a:t>Business </a:t>
              </a:r>
              <a:r>
                <a:rPr lang="en-US" sz="1000" b="1" dirty="0" smtClean="0">
                  <a:solidFill>
                    <a:schemeClr val="accent1"/>
                  </a:solidFill>
                </a:rPr>
                <a:t>culture</a:t>
              </a:r>
            </a:p>
            <a:p>
              <a:pPr lvl="0">
                <a:spcAft>
                  <a:spcPts val="200"/>
                </a:spcAft>
              </a:pPr>
              <a:r>
                <a:rPr lang="en-US" sz="900" dirty="0" smtClean="0">
                  <a:solidFill>
                    <a:schemeClr val="bg2"/>
                  </a:solidFill>
                  <a:sym typeface="Wingdings" pitchFamily="2" charset="2"/>
                </a:rPr>
                <a:t></a:t>
              </a:r>
              <a:r>
                <a:rPr lang="en-US" sz="900" dirty="0" smtClean="0">
                  <a:solidFill>
                    <a:schemeClr val="bg2"/>
                  </a:solidFill>
                </a:rPr>
                <a:t>entrepreneurs </a:t>
              </a:r>
              <a:r>
                <a:rPr lang="en-US" sz="900" dirty="0">
                  <a:solidFill>
                    <a:schemeClr val="bg2"/>
                  </a:solidFill>
                </a:rPr>
                <a:t>prefer </a:t>
              </a:r>
              <a:r>
                <a:rPr lang="en-US" sz="900" dirty="0" err="1">
                  <a:solidFill>
                    <a:schemeClr val="bg2"/>
                  </a:solidFill>
                </a:rPr>
                <a:t>decentralised</a:t>
              </a:r>
              <a:r>
                <a:rPr lang="en-US" sz="900" dirty="0">
                  <a:solidFill>
                    <a:schemeClr val="bg2"/>
                  </a:solidFill>
                </a:rPr>
                <a:t> </a:t>
              </a:r>
              <a:r>
                <a:rPr lang="en-US" sz="900" dirty="0" smtClean="0">
                  <a:solidFill>
                    <a:schemeClr val="bg2"/>
                  </a:solidFill>
                </a:rPr>
                <a:t>approach</a:t>
              </a:r>
              <a:endParaRPr lang="en-US" sz="900" dirty="0">
                <a:solidFill>
                  <a:schemeClr val="bg2"/>
                </a:solidFill>
              </a:endParaRPr>
            </a:p>
            <a:p>
              <a:endParaRPr lang="en-US" sz="800" dirty="0">
                <a:solidFill>
                  <a:schemeClr val="bg2"/>
                </a:solidFill>
              </a:endParaRPr>
            </a:p>
          </p:txBody>
        </p:sp>
        <p:sp>
          <p:nvSpPr>
            <p:cNvPr id="70" name="Rounded Rectangle 69"/>
            <p:cNvSpPr/>
            <p:nvPr/>
          </p:nvSpPr>
          <p:spPr>
            <a:xfrm>
              <a:off x="802958" y="4639701"/>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a:spcAft>
                  <a:spcPts val="200"/>
                </a:spcAft>
              </a:pPr>
              <a:r>
                <a:rPr lang="en-US" sz="1000" b="1" dirty="0" smtClean="0">
                  <a:solidFill>
                    <a:schemeClr val="accent1"/>
                  </a:solidFill>
                </a:rPr>
                <a:t>Technology</a:t>
              </a:r>
              <a:endParaRPr lang="en-US" sz="900" b="1" dirty="0" smtClean="0">
                <a:solidFill>
                  <a:schemeClr val="accent1"/>
                </a:solidFill>
              </a:endParaRPr>
            </a:p>
            <a:p>
              <a:pPr lvl="0">
                <a:spcAft>
                  <a:spcPts val="200"/>
                </a:spcAft>
              </a:pPr>
              <a:r>
                <a:rPr lang="en-US" sz="900" dirty="0" smtClean="0">
                  <a:solidFill>
                    <a:schemeClr val="bg2"/>
                  </a:solidFill>
                  <a:sym typeface="Wingdings" pitchFamily="2" charset="2"/>
                </a:rPr>
                <a:t></a:t>
              </a:r>
              <a:r>
                <a:rPr lang="en-US" sz="900" dirty="0" smtClean="0">
                  <a:solidFill>
                    <a:schemeClr val="bg2"/>
                  </a:solidFill>
                </a:rPr>
                <a:t>facilitating </a:t>
              </a:r>
              <a:r>
                <a:rPr lang="en-US" sz="900" dirty="0">
                  <a:solidFill>
                    <a:schemeClr val="bg2"/>
                  </a:solidFill>
                </a:rPr>
                <a:t>complex implementation / </a:t>
              </a:r>
              <a:r>
                <a:rPr lang="en-US" sz="900" dirty="0" smtClean="0">
                  <a:solidFill>
                    <a:schemeClr val="bg2"/>
                  </a:solidFill>
                </a:rPr>
                <a:t>systems</a:t>
              </a:r>
              <a:endParaRPr lang="en-US" sz="900" dirty="0">
                <a:solidFill>
                  <a:schemeClr val="bg2"/>
                </a:solidFill>
              </a:endParaRPr>
            </a:p>
            <a:p>
              <a:endParaRPr lang="en-US" sz="800" dirty="0">
                <a:solidFill>
                  <a:schemeClr val="bg2"/>
                </a:solidFill>
              </a:endParaRPr>
            </a:p>
          </p:txBody>
        </p:sp>
        <p:sp>
          <p:nvSpPr>
            <p:cNvPr id="68" name="Rounded Rectangle 67"/>
            <p:cNvSpPr/>
            <p:nvPr/>
          </p:nvSpPr>
          <p:spPr>
            <a:xfrm>
              <a:off x="802958" y="5300257"/>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a:spcAft>
                  <a:spcPts val="200"/>
                </a:spcAft>
              </a:pPr>
              <a:r>
                <a:rPr lang="en-US" sz="1000" b="1" dirty="0">
                  <a:solidFill>
                    <a:schemeClr val="accent1"/>
                  </a:solidFill>
                </a:rPr>
                <a:t>Need for control </a:t>
              </a:r>
              <a:endParaRPr lang="en-US" sz="1000" b="1" dirty="0" smtClean="0">
                <a:solidFill>
                  <a:schemeClr val="accent1"/>
                </a:solidFill>
              </a:endParaRPr>
            </a:p>
            <a:p>
              <a:pPr lvl="0">
                <a:spcAft>
                  <a:spcPts val="200"/>
                </a:spcAft>
              </a:pPr>
              <a:r>
                <a:rPr lang="en-US" sz="900" dirty="0" smtClean="0">
                  <a:solidFill>
                    <a:schemeClr val="bg2"/>
                  </a:solidFill>
                  <a:sym typeface="Wingdings" pitchFamily="2" charset="2"/>
                </a:rPr>
                <a:t></a:t>
              </a:r>
              <a:r>
                <a:rPr lang="en-US" sz="900" dirty="0" smtClean="0">
                  <a:solidFill>
                    <a:schemeClr val="bg2"/>
                  </a:solidFill>
                </a:rPr>
                <a:t>regulatory </a:t>
              </a:r>
              <a:r>
                <a:rPr lang="en-US" sz="900" dirty="0">
                  <a:solidFill>
                    <a:schemeClr val="bg2"/>
                  </a:solidFill>
                </a:rPr>
                <a:t>emphasis and need for </a:t>
              </a:r>
              <a:r>
                <a:rPr lang="en-US" sz="900" dirty="0" smtClean="0">
                  <a:solidFill>
                    <a:schemeClr val="bg2"/>
                  </a:solidFill>
                </a:rPr>
                <a:t>information</a:t>
              </a:r>
              <a:endParaRPr lang="en-US" sz="900" dirty="0">
                <a:solidFill>
                  <a:schemeClr val="bg2"/>
                </a:solidFill>
              </a:endParaRPr>
            </a:p>
            <a:p>
              <a:endParaRPr lang="en-US" sz="800" dirty="0">
                <a:solidFill>
                  <a:schemeClr val="bg2"/>
                </a:solidFill>
              </a:endParaRPr>
            </a:p>
          </p:txBody>
        </p:sp>
        <p:sp>
          <p:nvSpPr>
            <p:cNvPr id="66" name="Rounded Rectangle 65"/>
            <p:cNvSpPr/>
            <p:nvPr/>
          </p:nvSpPr>
          <p:spPr>
            <a:xfrm>
              <a:off x="802958" y="5941925"/>
              <a:ext cx="1835090" cy="548640"/>
            </a:xfrm>
            <a:prstGeom prst="roundRect">
              <a:avLst/>
            </a:prstGeom>
            <a:solidFill>
              <a:schemeClr val="accent2">
                <a:lumMod val="20000"/>
                <a:lumOff val="80000"/>
              </a:schemeClr>
            </a:solidFill>
            <a:ln w="19050">
              <a:solidFill>
                <a:schemeClr val="bg2"/>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tIns="18288"/>
            <a:lstStyle/>
            <a:p>
              <a:pPr lvl="0">
                <a:spcAft>
                  <a:spcPts val="200"/>
                </a:spcAft>
              </a:pPr>
              <a:r>
                <a:rPr lang="en-US" sz="1000" b="1" dirty="0">
                  <a:solidFill>
                    <a:schemeClr val="accent1"/>
                  </a:solidFill>
                </a:rPr>
                <a:t>Experience Treasurer </a:t>
              </a:r>
              <a:endParaRPr lang="en-US" sz="1000" b="1" dirty="0" smtClean="0">
                <a:solidFill>
                  <a:schemeClr val="accent1"/>
                </a:solidFill>
              </a:endParaRPr>
            </a:p>
            <a:p>
              <a:pPr lvl="0">
                <a:spcAft>
                  <a:spcPts val="200"/>
                </a:spcAft>
              </a:pPr>
              <a:r>
                <a:rPr lang="en-US" sz="900" dirty="0" smtClean="0">
                  <a:solidFill>
                    <a:schemeClr val="bg2"/>
                  </a:solidFill>
                  <a:sym typeface="Wingdings" pitchFamily="2" charset="2"/>
                </a:rPr>
                <a:t></a:t>
              </a:r>
              <a:r>
                <a:rPr lang="en-US" sz="900" dirty="0" smtClean="0">
                  <a:solidFill>
                    <a:schemeClr val="bg2"/>
                  </a:solidFill>
                </a:rPr>
                <a:t>style</a:t>
              </a:r>
              <a:r>
                <a:rPr lang="en-US" sz="900" dirty="0">
                  <a:solidFill>
                    <a:schemeClr val="bg2"/>
                  </a:solidFill>
                </a:rPr>
                <a:t>, approach and </a:t>
              </a:r>
              <a:r>
                <a:rPr lang="en-US" sz="900" dirty="0" smtClean="0">
                  <a:solidFill>
                    <a:schemeClr val="bg2"/>
                  </a:solidFill>
                </a:rPr>
                <a:t>background </a:t>
              </a:r>
              <a:r>
                <a:rPr lang="en-US" sz="800" dirty="0">
                  <a:solidFill>
                    <a:schemeClr val="bg2"/>
                  </a:solidFill>
                </a:rPr>
                <a:t>	</a:t>
              </a:r>
            </a:p>
            <a:p>
              <a:endParaRPr lang="en-US" sz="800" dirty="0">
                <a:solidFill>
                  <a:schemeClr val="bg2"/>
                </a:solidFill>
              </a:endParaRPr>
            </a:p>
          </p:txBody>
        </p:sp>
        <p:sp>
          <p:nvSpPr>
            <p:cNvPr id="136" name="Oval 135"/>
            <p:cNvSpPr/>
            <p:nvPr/>
          </p:nvSpPr>
          <p:spPr>
            <a:xfrm>
              <a:off x="2738440" y="3592233"/>
              <a:ext cx="0" cy="0"/>
            </a:xfrm>
            <a:prstGeom prst="ellipse">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US" sz="900" dirty="0" err="1" smtClean="0">
                <a:solidFill>
                  <a:schemeClr val="bg1"/>
                </a:solidFill>
                <a:cs typeface="Arial" panose="020B0604020202020204" pitchFamily="34" charset="0"/>
              </a:endParaRPr>
            </a:p>
          </p:txBody>
        </p:sp>
        <p:sp>
          <p:nvSpPr>
            <p:cNvPr id="232" name="Oval 97"/>
            <p:cNvSpPr>
              <a:spLocks noChangeArrowheads="1"/>
            </p:cNvSpPr>
            <p:nvPr/>
          </p:nvSpPr>
          <p:spPr bwMode="auto">
            <a:xfrm>
              <a:off x="457200" y="1480623"/>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1</a:t>
              </a:r>
            </a:p>
          </p:txBody>
        </p:sp>
        <p:sp>
          <p:nvSpPr>
            <p:cNvPr id="233" name="Oval 97"/>
            <p:cNvSpPr>
              <a:spLocks noChangeArrowheads="1"/>
            </p:cNvSpPr>
            <p:nvPr/>
          </p:nvSpPr>
          <p:spPr bwMode="auto">
            <a:xfrm>
              <a:off x="457200" y="2131368"/>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2</a:t>
              </a:r>
            </a:p>
          </p:txBody>
        </p:sp>
        <p:sp>
          <p:nvSpPr>
            <p:cNvPr id="234" name="Oval 97"/>
            <p:cNvSpPr>
              <a:spLocks noChangeArrowheads="1"/>
            </p:cNvSpPr>
            <p:nvPr/>
          </p:nvSpPr>
          <p:spPr bwMode="auto">
            <a:xfrm>
              <a:off x="457200" y="2801734"/>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3</a:t>
              </a:r>
            </a:p>
          </p:txBody>
        </p:sp>
        <p:sp>
          <p:nvSpPr>
            <p:cNvPr id="235" name="Oval 97"/>
            <p:cNvSpPr>
              <a:spLocks noChangeArrowheads="1"/>
            </p:cNvSpPr>
            <p:nvPr/>
          </p:nvSpPr>
          <p:spPr bwMode="auto">
            <a:xfrm>
              <a:off x="457715" y="3449947"/>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4</a:t>
              </a:r>
            </a:p>
          </p:txBody>
        </p:sp>
        <p:sp>
          <p:nvSpPr>
            <p:cNvPr id="236" name="Oval 97"/>
            <p:cNvSpPr>
              <a:spLocks noChangeArrowheads="1"/>
            </p:cNvSpPr>
            <p:nvPr/>
          </p:nvSpPr>
          <p:spPr bwMode="auto">
            <a:xfrm>
              <a:off x="457200" y="4116304"/>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5</a:t>
              </a:r>
            </a:p>
          </p:txBody>
        </p:sp>
        <p:sp>
          <p:nvSpPr>
            <p:cNvPr id="237" name="Oval 97"/>
            <p:cNvSpPr>
              <a:spLocks noChangeArrowheads="1"/>
            </p:cNvSpPr>
            <p:nvPr/>
          </p:nvSpPr>
          <p:spPr bwMode="auto">
            <a:xfrm>
              <a:off x="457200" y="4776860"/>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6</a:t>
              </a:r>
            </a:p>
          </p:txBody>
        </p:sp>
        <p:sp>
          <p:nvSpPr>
            <p:cNvPr id="238" name="Oval 97"/>
            <p:cNvSpPr>
              <a:spLocks noChangeArrowheads="1"/>
            </p:cNvSpPr>
            <p:nvPr/>
          </p:nvSpPr>
          <p:spPr bwMode="auto">
            <a:xfrm>
              <a:off x="457200" y="5437417"/>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7</a:t>
              </a:r>
            </a:p>
          </p:txBody>
        </p:sp>
        <p:sp>
          <p:nvSpPr>
            <p:cNvPr id="239" name="Oval 97"/>
            <p:cNvSpPr>
              <a:spLocks noChangeArrowheads="1"/>
            </p:cNvSpPr>
            <p:nvPr/>
          </p:nvSpPr>
          <p:spPr bwMode="auto">
            <a:xfrm>
              <a:off x="457200" y="6079085"/>
              <a:ext cx="274320" cy="274320"/>
            </a:xfrm>
            <a:prstGeom prst="ellipse">
              <a:avLst/>
            </a:prstGeom>
            <a:solidFill>
              <a:schemeClr val="accent2">
                <a:lumMod val="20000"/>
                <a:lumOff val="80000"/>
              </a:schemeClr>
            </a:solidFill>
            <a:ln w="19050" algn="ctr">
              <a:solidFill>
                <a:schemeClr val="bg2"/>
              </a:solidFill>
              <a:round/>
              <a:headEnd/>
              <a:tailEnd/>
            </a:ln>
          </p:spPr>
          <p:txBody>
            <a:bodyPr wrap="none" lIns="0" tIns="0" rIns="0" bIns="0" anchor="ctr"/>
            <a:lstStyle>
              <a:lvl1pPr marL="304800" indent="-304800" algn="l" defTabSz="358775">
                <a:buClr>
                  <a:schemeClr val="bg1"/>
                </a:buClr>
                <a:buFont typeface="Times" pitchFamily="18" charset="0"/>
                <a:defRPr sz="1200">
                  <a:solidFill>
                    <a:schemeClr val="tx1"/>
                  </a:solidFill>
                  <a:latin typeface="Arial" pitchFamily="34" charset="0"/>
                  <a:ea typeface="Arial Unicode MS" pitchFamily="34" charset="-128"/>
                  <a:cs typeface="Arial Unicode MS" pitchFamily="34" charset="-128"/>
                </a:defRPr>
              </a:lvl1pPr>
              <a:lvl2pPr marL="742950" indent="-285750" algn="l" defTabSz="358775">
                <a:buChar char="•"/>
                <a:defRPr sz="1200">
                  <a:solidFill>
                    <a:schemeClr val="tx1"/>
                  </a:solidFill>
                  <a:latin typeface="Arial" pitchFamily="34" charset="0"/>
                  <a:ea typeface="Arial Unicode MS" pitchFamily="34" charset="-128"/>
                  <a:cs typeface="Arial Unicode MS" pitchFamily="34" charset="-128"/>
                </a:defRPr>
              </a:lvl2pPr>
              <a:lvl3pPr marL="1143000" indent="-228600" algn="l" defTabSz="358775">
                <a:buFont typeface="Rockwell Std Light" pitchFamily="64" charset="0"/>
                <a:buChar char="-"/>
                <a:defRPr sz="1200">
                  <a:solidFill>
                    <a:schemeClr val="tx1"/>
                  </a:solidFill>
                  <a:latin typeface="Arial" pitchFamily="34" charset="0"/>
                  <a:ea typeface="Arial Unicode MS" pitchFamily="34" charset="-128"/>
                  <a:cs typeface="Arial Unicode MS" pitchFamily="34" charset="-128"/>
                </a:defRPr>
              </a:lvl3pPr>
              <a:lvl4pPr marL="1600200" indent="-228600" algn="l" defTabSz="358775">
                <a:buFont typeface="Arial" pitchFamily="34" charset="0"/>
                <a:buChar char="›"/>
                <a:defRPr sz="1200">
                  <a:solidFill>
                    <a:schemeClr val="tx1"/>
                  </a:solidFill>
                  <a:latin typeface="Arial" pitchFamily="34" charset="0"/>
                  <a:ea typeface="Arial Unicode MS" pitchFamily="34" charset="-128"/>
                  <a:cs typeface="Arial Unicode MS" pitchFamily="34" charset="-128"/>
                </a:defRPr>
              </a:lvl4pPr>
              <a:lvl5pPr marL="2057400" indent="-228600" algn="l" defTabSz="358775">
                <a:buFont typeface="Times" pitchFamily="18" charset="0"/>
                <a:buChar char="-"/>
                <a:defRPr sz="1200">
                  <a:solidFill>
                    <a:schemeClr val="tx1"/>
                  </a:solidFill>
                  <a:latin typeface="Arial" pitchFamily="34" charset="0"/>
                  <a:ea typeface="Arial Unicode MS" pitchFamily="34" charset="-128"/>
                  <a:cs typeface="Arial Unicode MS" pitchFamily="34" charset="-128"/>
                </a:defRPr>
              </a:lvl5pPr>
              <a:lvl6pPr marL="25146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6pPr>
              <a:lvl7pPr marL="29718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7pPr>
              <a:lvl8pPr marL="34290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8pPr>
              <a:lvl9pPr marL="3886200" indent="-228600" defTabSz="358775" eaLnBrk="0" fontAlgn="base" hangingPunct="0">
                <a:spcBef>
                  <a:spcPct val="40000"/>
                </a:spcBef>
                <a:spcAft>
                  <a:spcPct val="0"/>
                </a:spcAft>
                <a:buFont typeface="Times" pitchFamily="18" charset="0"/>
                <a:buChar char="-"/>
                <a:defRPr sz="1200">
                  <a:solidFill>
                    <a:schemeClr val="tx1"/>
                  </a:solidFill>
                  <a:latin typeface="Arial" pitchFamily="34" charset="0"/>
                  <a:ea typeface="Arial Unicode MS" pitchFamily="34" charset="-128"/>
                  <a:cs typeface="Arial Unicode MS" pitchFamily="34" charset="-128"/>
                </a:defRPr>
              </a:lvl9pPr>
            </a:lstStyle>
            <a:p>
              <a:pPr algn="ctr">
                <a:spcBef>
                  <a:spcPct val="40000"/>
                </a:spcBef>
                <a:buClr>
                  <a:srgbClr val="000000"/>
                </a:buClr>
                <a:defRPr/>
              </a:pPr>
              <a:r>
                <a:rPr lang="en-US" altLang="en-US" sz="1100" b="1" kern="0" dirty="0" smtClean="0">
                  <a:solidFill>
                    <a:schemeClr val="bg2"/>
                  </a:solidFill>
                  <a:latin typeface="+mn-lt"/>
                </a:rPr>
                <a:t>8</a:t>
              </a:r>
            </a:p>
          </p:txBody>
        </p:sp>
      </p:grpSp>
      <p:grpSp>
        <p:nvGrpSpPr>
          <p:cNvPr id="228" name="Group 227"/>
          <p:cNvGrpSpPr>
            <a:grpSpLocks noChangeAspect="1"/>
          </p:cNvGrpSpPr>
          <p:nvPr/>
        </p:nvGrpSpPr>
        <p:grpSpPr>
          <a:xfrm>
            <a:off x="3004654" y="3130724"/>
            <a:ext cx="1188720" cy="1184134"/>
            <a:chOff x="3435718" y="2375970"/>
            <a:chExt cx="2279282" cy="2270489"/>
          </a:xfrm>
        </p:grpSpPr>
        <p:pic>
          <p:nvPicPr>
            <p:cNvPr id="307" name="Picture 50" descr="http://commercemondial.com/resources/world.jpeg"/>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3033" t="446" r="14321" b="12433"/>
            <a:stretch/>
          </p:blipFill>
          <p:spPr bwMode="auto">
            <a:xfrm>
              <a:off x="3444511" y="2375970"/>
              <a:ext cx="2270489" cy="2270489"/>
            </a:xfrm>
            <a:prstGeom prst="ellipse">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pic>
          <p:nvPicPr>
            <p:cNvPr id="308" name="Picture 4" descr="https://media.licdn.com/mpr/mpr/AAEAAQAAAAAAAAIBAAAAJGNkZjVkZTk1LWVmZGQtNGIxYS1hMDljLWNlZTJlMTQ5MjYzZQ.jpg"/>
            <p:cNvPicPr>
              <a:picLocks noChangeAspect="1" noChangeArrowheads="1"/>
            </p:cNvPicPr>
            <p:nvPr/>
          </p:nvPicPr>
          <p:blipFill rotWithShape="1">
            <a:blip r:embed="rId4"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l="4595" t="12348" r="35372" b="5346"/>
            <a:stretch/>
          </p:blipFill>
          <p:spPr bwMode="auto">
            <a:xfrm>
              <a:off x="3435718" y="2412847"/>
              <a:ext cx="2270489" cy="2184822"/>
            </a:xfrm>
            <a:prstGeom prst="ellipse">
              <a:avLst/>
            </a:prstGeom>
            <a:noFill/>
            <a:extLst>
              <a:ext uri="{909E8E84-426E-40DD-AFC4-6F175D3DCCD1}">
                <a14:hiddenFill xmlns:a14="http://schemas.microsoft.com/office/drawing/2010/main">
                  <a:solidFill>
                    <a:srgbClr val="FFFFFF"/>
                  </a:solidFill>
                </a14:hiddenFill>
              </a:ext>
            </a:extLst>
          </p:spPr>
        </p:pic>
      </p:grpSp>
      <p:grpSp>
        <p:nvGrpSpPr>
          <p:cNvPr id="274" name="Group 273"/>
          <p:cNvGrpSpPr>
            <a:grpSpLocks noChangeAspect="1"/>
          </p:cNvGrpSpPr>
          <p:nvPr/>
        </p:nvGrpSpPr>
        <p:grpSpPr>
          <a:xfrm>
            <a:off x="4409136" y="1860561"/>
            <a:ext cx="4734858" cy="3549639"/>
            <a:chOff x="4448346" y="1686162"/>
            <a:chExt cx="4924254" cy="3691625"/>
          </a:xfrm>
        </p:grpSpPr>
        <p:cxnSp>
          <p:nvCxnSpPr>
            <p:cNvPr id="1073" name="Straight Arrow Connector 1072"/>
            <p:cNvCxnSpPr/>
            <p:nvPr/>
          </p:nvCxnSpPr>
          <p:spPr>
            <a:xfrm flipV="1">
              <a:off x="5558628" y="1839268"/>
              <a:ext cx="0" cy="3350713"/>
            </a:xfrm>
            <a:prstGeom prst="straightConnector1">
              <a:avLst/>
            </a:prstGeom>
            <a:ln w="28575">
              <a:solidFill>
                <a:srgbClr val="A8A8A8"/>
              </a:solidFill>
              <a:headEnd type="diamo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91" name="Straight Arrow Connector 290"/>
            <p:cNvCxnSpPr/>
            <p:nvPr/>
          </p:nvCxnSpPr>
          <p:spPr>
            <a:xfrm>
              <a:off x="5558628" y="5189981"/>
              <a:ext cx="3346704" cy="0"/>
            </a:xfrm>
            <a:prstGeom prst="straightConnector1">
              <a:avLst/>
            </a:prstGeom>
            <a:ln w="28575">
              <a:solidFill>
                <a:srgbClr val="A8A8A8"/>
              </a:solidFill>
              <a:headEnd type="diamond" w="lg" len="lg"/>
              <a:tailEnd type="triangle" w="lg" len="lg"/>
            </a:ln>
          </p:spPr>
          <p:style>
            <a:lnRef idx="1">
              <a:schemeClr val="accent1"/>
            </a:lnRef>
            <a:fillRef idx="0">
              <a:schemeClr val="accent1"/>
            </a:fillRef>
            <a:effectRef idx="0">
              <a:schemeClr val="accent1"/>
            </a:effectRef>
            <a:fontRef idx="minor">
              <a:schemeClr val="tx1"/>
            </a:fontRef>
          </p:style>
        </p:cxnSp>
        <p:sp>
          <p:nvSpPr>
            <p:cNvPr id="230" name="TextBox 229"/>
            <p:cNvSpPr txBox="1"/>
            <p:nvPr/>
          </p:nvSpPr>
          <p:spPr>
            <a:xfrm>
              <a:off x="5498477" y="5248913"/>
              <a:ext cx="847712" cy="128874"/>
            </a:xfrm>
            <a:prstGeom prst="rect">
              <a:avLst/>
            </a:prstGeom>
            <a:noFill/>
          </p:spPr>
          <p:txBody>
            <a:bodyPr wrap="square" lIns="0" tIns="0" rIns="0" bIns="0" rtlCol="0">
              <a:noAutofit/>
            </a:bodyPr>
            <a:lstStyle/>
            <a:p>
              <a:pPr algn="ctr">
                <a:buClr>
                  <a:srgbClr val="FF6200"/>
                </a:buClr>
              </a:pPr>
              <a:r>
                <a:rPr lang="en-US" sz="900" dirty="0" smtClean="0">
                  <a:solidFill>
                    <a:srgbClr val="333333"/>
                  </a:solidFill>
                  <a:cs typeface="Arial" panose="020B0604020202020204" pitchFamily="34" charset="0"/>
                </a:rPr>
                <a:t>Operational</a:t>
              </a:r>
            </a:p>
          </p:txBody>
        </p:sp>
        <p:sp>
          <p:nvSpPr>
            <p:cNvPr id="312" name="TextBox 311"/>
            <p:cNvSpPr txBox="1"/>
            <p:nvPr/>
          </p:nvSpPr>
          <p:spPr>
            <a:xfrm>
              <a:off x="7620000" y="5248913"/>
              <a:ext cx="847712" cy="128874"/>
            </a:xfrm>
            <a:prstGeom prst="rect">
              <a:avLst/>
            </a:prstGeom>
            <a:noFill/>
          </p:spPr>
          <p:txBody>
            <a:bodyPr wrap="square" lIns="0" tIns="0" rIns="0" bIns="0" rtlCol="0">
              <a:noAutofit/>
            </a:bodyPr>
            <a:lstStyle/>
            <a:p>
              <a:pPr algn="ctr">
                <a:buClr>
                  <a:srgbClr val="FF6200"/>
                </a:buClr>
              </a:pPr>
              <a:r>
                <a:rPr lang="en-US" sz="900" dirty="0" smtClean="0">
                  <a:solidFill>
                    <a:srgbClr val="333333"/>
                  </a:solidFill>
                  <a:cs typeface="Arial" panose="020B0604020202020204" pitchFamily="34" charset="0"/>
                </a:rPr>
                <a:t>Strategic</a:t>
              </a:r>
            </a:p>
          </p:txBody>
        </p:sp>
        <p:sp>
          <p:nvSpPr>
            <p:cNvPr id="313" name="TextBox 312"/>
            <p:cNvSpPr txBox="1"/>
            <p:nvPr/>
          </p:nvSpPr>
          <p:spPr>
            <a:xfrm>
              <a:off x="8799828" y="5121728"/>
              <a:ext cx="572772" cy="136505"/>
            </a:xfrm>
            <a:prstGeom prst="rect">
              <a:avLst/>
            </a:prstGeom>
            <a:noFill/>
          </p:spPr>
          <p:txBody>
            <a:bodyPr wrap="square" lIns="0" tIns="0" rIns="0" bIns="0" rtlCol="0">
              <a:noAutofit/>
            </a:bodyPr>
            <a:lstStyle/>
            <a:p>
              <a:pPr algn="ctr">
                <a:buClr>
                  <a:srgbClr val="FF6200"/>
                </a:buClr>
              </a:pPr>
              <a:r>
                <a:rPr lang="en-US" sz="900" b="1" i="1" dirty="0" smtClean="0">
                  <a:solidFill>
                    <a:srgbClr val="333333"/>
                  </a:solidFill>
                  <a:cs typeface="Arial" panose="020B0604020202020204" pitchFamily="34" charset="0"/>
                </a:rPr>
                <a:t>Role</a:t>
              </a:r>
            </a:p>
          </p:txBody>
        </p:sp>
        <p:sp>
          <p:nvSpPr>
            <p:cNvPr id="314" name="TextBox 313"/>
            <p:cNvSpPr txBox="1"/>
            <p:nvPr/>
          </p:nvSpPr>
          <p:spPr>
            <a:xfrm>
              <a:off x="4542833" y="4494784"/>
              <a:ext cx="955645" cy="399065"/>
            </a:xfrm>
            <a:prstGeom prst="rect">
              <a:avLst/>
            </a:prstGeom>
            <a:noFill/>
          </p:spPr>
          <p:txBody>
            <a:bodyPr wrap="square" lIns="0" tIns="0" rIns="0" bIns="0" rtlCol="0">
              <a:noAutofit/>
            </a:bodyPr>
            <a:lstStyle/>
            <a:p>
              <a:pPr algn="ctr">
                <a:buClr>
                  <a:srgbClr val="FF6200"/>
                </a:buClr>
              </a:pPr>
              <a:r>
                <a:rPr lang="en-US" sz="900" dirty="0">
                  <a:solidFill>
                    <a:srgbClr val="333333"/>
                  </a:solidFill>
                  <a:cs typeface="Arial" panose="020B0604020202020204" pitchFamily="34" charset="0"/>
                </a:rPr>
                <a:t>Controls and</a:t>
              </a:r>
              <a:br>
                <a:rPr lang="en-US" sz="900" dirty="0">
                  <a:solidFill>
                    <a:srgbClr val="333333"/>
                  </a:solidFill>
                  <a:cs typeface="Arial" panose="020B0604020202020204" pitchFamily="34" charset="0"/>
                </a:rPr>
              </a:br>
              <a:r>
                <a:rPr lang="en-US" sz="900" dirty="0" err="1" smtClean="0">
                  <a:solidFill>
                    <a:srgbClr val="333333"/>
                  </a:solidFill>
                  <a:cs typeface="Arial" panose="020B0604020202020204" pitchFamily="34" charset="0"/>
                </a:rPr>
                <a:t>minimising</a:t>
              </a:r>
              <a:r>
                <a:rPr lang="en-US" sz="900" dirty="0" smtClean="0">
                  <a:solidFill>
                    <a:srgbClr val="333333"/>
                  </a:solidFill>
                  <a:cs typeface="Arial" panose="020B0604020202020204" pitchFamily="34" charset="0"/>
                </a:rPr>
                <a:t> costs</a:t>
              </a:r>
              <a:endParaRPr lang="en-US" sz="900" dirty="0">
                <a:solidFill>
                  <a:srgbClr val="333333"/>
                </a:solidFill>
                <a:cs typeface="Arial" panose="020B0604020202020204" pitchFamily="34" charset="0"/>
              </a:endParaRPr>
            </a:p>
          </p:txBody>
        </p:sp>
        <p:sp>
          <p:nvSpPr>
            <p:cNvPr id="315" name="TextBox 314"/>
            <p:cNvSpPr txBox="1"/>
            <p:nvPr/>
          </p:nvSpPr>
          <p:spPr>
            <a:xfrm>
              <a:off x="4617720" y="3246392"/>
              <a:ext cx="847712" cy="128874"/>
            </a:xfrm>
            <a:prstGeom prst="rect">
              <a:avLst/>
            </a:prstGeom>
            <a:noFill/>
          </p:spPr>
          <p:txBody>
            <a:bodyPr wrap="square" lIns="0" tIns="0" rIns="0" bIns="0" rtlCol="0">
              <a:noAutofit/>
            </a:bodyPr>
            <a:lstStyle/>
            <a:p>
              <a:pPr algn="r">
                <a:buClr>
                  <a:srgbClr val="FF6200"/>
                </a:buClr>
              </a:pPr>
              <a:r>
                <a:rPr lang="en-US" sz="900" dirty="0" smtClean="0">
                  <a:solidFill>
                    <a:srgbClr val="333333"/>
                  </a:solidFill>
                  <a:cs typeface="Arial" panose="020B0604020202020204" pitchFamily="34" charset="0"/>
                </a:rPr>
                <a:t>Efficiency</a:t>
              </a:r>
            </a:p>
          </p:txBody>
        </p:sp>
        <p:sp>
          <p:nvSpPr>
            <p:cNvPr id="317" name="TextBox 316"/>
            <p:cNvSpPr txBox="1"/>
            <p:nvPr/>
          </p:nvSpPr>
          <p:spPr>
            <a:xfrm>
              <a:off x="4448346" y="2232266"/>
              <a:ext cx="1072375" cy="399065"/>
            </a:xfrm>
            <a:prstGeom prst="rect">
              <a:avLst/>
            </a:prstGeom>
            <a:noFill/>
          </p:spPr>
          <p:txBody>
            <a:bodyPr wrap="square" lIns="0" tIns="0" rIns="0" bIns="0" rtlCol="0">
              <a:noAutofit/>
            </a:bodyPr>
            <a:lstStyle/>
            <a:p>
              <a:pPr algn="ctr">
                <a:buClr>
                  <a:srgbClr val="FF6200"/>
                </a:buClr>
              </a:pPr>
              <a:r>
                <a:rPr lang="en-US" sz="900" dirty="0" err="1">
                  <a:solidFill>
                    <a:srgbClr val="333333"/>
                  </a:solidFill>
                  <a:cs typeface="Arial" panose="020B0604020202020204" pitchFamily="34" charset="0"/>
                </a:rPr>
                <a:t>Maximising</a:t>
              </a:r>
              <a:r>
                <a:rPr lang="en-US" sz="900" dirty="0">
                  <a:solidFill>
                    <a:srgbClr val="333333"/>
                  </a:solidFill>
                  <a:cs typeface="Arial" panose="020B0604020202020204" pitchFamily="34" charset="0"/>
                </a:rPr>
                <a:t> </a:t>
              </a:r>
              <a:br>
                <a:rPr lang="en-US" sz="900" dirty="0">
                  <a:solidFill>
                    <a:srgbClr val="333333"/>
                  </a:solidFill>
                  <a:cs typeface="Arial" panose="020B0604020202020204" pitchFamily="34" charset="0"/>
                </a:rPr>
              </a:br>
              <a:r>
                <a:rPr lang="en-US" sz="900" dirty="0" smtClean="0">
                  <a:solidFill>
                    <a:srgbClr val="333333"/>
                  </a:solidFill>
                  <a:cs typeface="Arial" panose="020B0604020202020204" pitchFamily="34" charset="0"/>
                </a:rPr>
                <a:t>shareholder value</a:t>
              </a:r>
              <a:endParaRPr lang="en-US" sz="900" dirty="0">
                <a:solidFill>
                  <a:srgbClr val="333333"/>
                </a:solidFill>
                <a:cs typeface="Arial" panose="020B0604020202020204" pitchFamily="34" charset="0"/>
              </a:endParaRPr>
            </a:p>
          </p:txBody>
        </p:sp>
        <p:sp>
          <p:nvSpPr>
            <p:cNvPr id="318" name="TextBox 317"/>
            <p:cNvSpPr txBox="1"/>
            <p:nvPr/>
          </p:nvSpPr>
          <p:spPr>
            <a:xfrm>
              <a:off x="5272658" y="1686162"/>
              <a:ext cx="572772" cy="136505"/>
            </a:xfrm>
            <a:prstGeom prst="rect">
              <a:avLst/>
            </a:prstGeom>
            <a:noFill/>
          </p:spPr>
          <p:txBody>
            <a:bodyPr wrap="square" lIns="0" tIns="0" rIns="0" bIns="0" rtlCol="0">
              <a:noAutofit/>
            </a:bodyPr>
            <a:lstStyle/>
            <a:p>
              <a:pPr algn="ctr">
                <a:buClr>
                  <a:srgbClr val="FF6200"/>
                </a:buClr>
              </a:pPr>
              <a:r>
                <a:rPr lang="en-US" sz="900" b="1" i="1" dirty="0" smtClean="0">
                  <a:solidFill>
                    <a:srgbClr val="333333"/>
                  </a:solidFill>
                  <a:cs typeface="Arial" panose="020B0604020202020204" pitchFamily="34" charset="0"/>
                </a:rPr>
                <a:t>Objectives</a:t>
              </a:r>
            </a:p>
          </p:txBody>
        </p:sp>
        <p:grpSp>
          <p:nvGrpSpPr>
            <p:cNvPr id="243" name="Group 242"/>
            <p:cNvGrpSpPr>
              <a:grpSpLocks noChangeAspect="1"/>
            </p:cNvGrpSpPr>
            <p:nvPr/>
          </p:nvGrpSpPr>
          <p:grpSpPr>
            <a:xfrm>
              <a:off x="5638801" y="2067571"/>
              <a:ext cx="2941320" cy="3037829"/>
              <a:chOff x="5744778" y="1957704"/>
              <a:chExt cx="3034640" cy="3134211"/>
            </a:xfrm>
          </p:grpSpPr>
          <p:sp>
            <p:nvSpPr>
              <p:cNvPr id="241" name="Rounded Rectangle 240"/>
              <p:cNvSpPr/>
              <p:nvPr/>
            </p:nvSpPr>
            <p:spPr>
              <a:xfrm>
                <a:off x="5925612" y="3815695"/>
                <a:ext cx="2087130" cy="1129348"/>
              </a:xfrm>
              <a:prstGeom prst="roundRect">
                <a:avLst>
                  <a:gd name="adj" fmla="val 4501"/>
                </a:avLst>
              </a:prstGeom>
              <a:no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US" sz="900" dirty="0" err="1" smtClean="0">
                  <a:solidFill>
                    <a:schemeClr val="bg1"/>
                  </a:solidFill>
                  <a:cs typeface="Arial" panose="020B0604020202020204" pitchFamily="34" charset="0"/>
                </a:endParaRPr>
              </a:p>
            </p:txBody>
          </p:sp>
          <p:sp>
            <p:nvSpPr>
              <p:cNvPr id="322" name="Rounded Rectangle 321"/>
              <p:cNvSpPr/>
              <p:nvPr/>
            </p:nvSpPr>
            <p:spPr>
              <a:xfrm>
                <a:off x="6881088" y="2505393"/>
                <a:ext cx="1805712" cy="1129348"/>
              </a:xfrm>
              <a:prstGeom prst="roundRect">
                <a:avLst>
                  <a:gd name="adj" fmla="val 4501"/>
                </a:avLst>
              </a:prstGeom>
              <a:no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p>
                <a:pPr algn="ctr">
                  <a:buClr>
                    <a:srgbClr val="FF6200"/>
                  </a:buClr>
                </a:pPr>
                <a:endParaRPr lang="en-US" sz="900" dirty="0" err="1" smtClean="0">
                  <a:solidFill>
                    <a:schemeClr val="bg1"/>
                  </a:solidFill>
                  <a:cs typeface="Arial" panose="020B0604020202020204" pitchFamily="34" charset="0"/>
                </a:endParaRPr>
              </a:p>
            </p:txBody>
          </p:sp>
          <p:sp>
            <p:nvSpPr>
              <p:cNvPr id="271" name="Rounded Rectangle 270"/>
              <p:cNvSpPr/>
              <p:nvPr/>
            </p:nvSpPr>
            <p:spPr>
              <a:xfrm>
                <a:off x="5987249" y="4522422"/>
                <a:ext cx="1377078" cy="319828"/>
              </a:xfrm>
              <a:prstGeom prst="roundRect">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lstStyle/>
              <a:p>
                <a:pPr lvl="0" algn="ctr"/>
                <a:r>
                  <a:rPr lang="en-US" sz="900" b="1" dirty="0">
                    <a:cs typeface="Arial" charset="0"/>
                  </a:rPr>
                  <a:t>Transactional and risk focus </a:t>
                </a:r>
                <a:r>
                  <a:rPr lang="en-US" sz="900" b="1" dirty="0" smtClean="0">
                    <a:cs typeface="Arial" charset="0"/>
                  </a:rPr>
                  <a:t>treasury</a:t>
                </a:r>
                <a:endParaRPr lang="en-US" sz="900" b="1" dirty="0"/>
              </a:p>
            </p:txBody>
          </p:sp>
          <p:sp>
            <p:nvSpPr>
              <p:cNvPr id="269" name="Rounded Rectangle 268"/>
              <p:cNvSpPr/>
              <p:nvPr/>
            </p:nvSpPr>
            <p:spPr>
              <a:xfrm>
                <a:off x="6535442" y="3933739"/>
                <a:ext cx="1377078" cy="319828"/>
              </a:xfrm>
              <a:prstGeom prst="roundRect">
                <a:avLst/>
              </a:prstGeom>
              <a:solidFill>
                <a:schemeClr val="accent3"/>
              </a:solidFill>
            </p:spPr>
            <p:style>
              <a:lnRef idx="2">
                <a:schemeClr val="lt1">
                  <a:hueOff val="0"/>
                  <a:satOff val="0"/>
                  <a:lumOff val="0"/>
                  <a:alphaOff val="0"/>
                </a:schemeClr>
              </a:lnRef>
              <a:fillRef idx="1">
                <a:schemeClr val="accent4">
                  <a:hueOff val="2372741"/>
                  <a:satOff val="12585"/>
                  <a:lumOff val="-9347"/>
                  <a:alphaOff val="0"/>
                </a:schemeClr>
              </a:fillRef>
              <a:effectRef idx="0">
                <a:schemeClr val="accent4">
                  <a:hueOff val="2372741"/>
                  <a:satOff val="12585"/>
                  <a:lumOff val="-9347"/>
                  <a:alphaOff val="0"/>
                </a:schemeClr>
              </a:effectRef>
              <a:fontRef idx="minor">
                <a:schemeClr val="lt1"/>
              </a:fontRef>
            </p:style>
            <p:txBody>
              <a:bodyPr anchor="ctr"/>
              <a:lstStyle/>
              <a:p>
                <a:pPr lvl="0" algn="ctr"/>
                <a:r>
                  <a:rPr lang="en-US" sz="900" b="1" dirty="0">
                    <a:cs typeface="Arial" charset="0"/>
                  </a:rPr>
                  <a:t>Efficient and</a:t>
                </a:r>
                <a:br>
                  <a:rPr lang="en-US" sz="900" b="1" dirty="0">
                    <a:cs typeface="Arial" charset="0"/>
                  </a:rPr>
                </a:br>
                <a:r>
                  <a:rPr lang="en-US" sz="900" b="1" dirty="0">
                    <a:cs typeface="Arial" charset="0"/>
                  </a:rPr>
                  <a:t>effective processes </a:t>
                </a:r>
                <a:endParaRPr lang="en-US" sz="900" b="1" dirty="0"/>
              </a:p>
            </p:txBody>
          </p:sp>
          <p:sp>
            <p:nvSpPr>
              <p:cNvPr id="267" name="Rounded Rectangle 266"/>
              <p:cNvSpPr/>
              <p:nvPr/>
            </p:nvSpPr>
            <p:spPr>
              <a:xfrm>
                <a:off x="6987437" y="3232860"/>
                <a:ext cx="1377078" cy="319828"/>
              </a:xfrm>
              <a:prstGeom prst="roundRect">
                <a:avLst/>
              </a:prstGeom>
              <a:solidFill>
                <a:schemeClr val="accent6"/>
              </a:solidFill>
            </p:spPr>
            <p:style>
              <a:lnRef idx="2">
                <a:schemeClr val="lt1">
                  <a:hueOff val="0"/>
                  <a:satOff val="0"/>
                  <a:lumOff val="0"/>
                  <a:alphaOff val="0"/>
                </a:schemeClr>
              </a:lnRef>
              <a:fillRef idx="1">
                <a:schemeClr val="accent4">
                  <a:hueOff val="4745482"/>
                  <a:satOff val="25170"/>
                  <a:lumOff val="-18693"/>
                  <a:alphaOff val="0"/>
                </a:schemeClr>
              </a:fillRef>
              <a:effectRef idx="0">
                <a:schemeClr val="accent4">
                  <a:hueOff val="4745482"/>
                  <a:satOff val="25170"/>
                  <a:lumOff val="-18693"/>
                  <a:alphaOff val="0"/>
                </a:schemeClr>
              </a:effectRef>
              <a:fontRef idx="minor">
                <a:schemeClr val="lt1"/>
              </a:fontRef>
            </p:style>
            <p:txBody>
              <a:bodyPr anchor="ctr"/>
              <a:lstStyle/>
              <a:p>
                <a:pPr lvl="0" algn="ctr"/>
                <a:r>
                  <a:rPr lang="en-US" sz="900" b="1" dirty="0">
                    <a:cs typeface="Arial" charset="0"/>
                  </a:rPr>
                  <a:t>Working Capital</a:t>
                </a:r>
                <a:br>
                  <a:rPr lang="en-US" sz="900" b="1" dirty="0">
                    <a:cs typeface="Arial" charset="0"/>
                  </a:rPr>
                </a:br>
                <a:r>
                  <a:rPr lang="en-US" sz="900" b="1" dirty="0" smtClean="0">
                    <a:cs typeface="Arial" charset="0"/>
                  </a:rPr>
                  <a:t>management</a:t>
                </a:r>
                <a:endParaRPr lang="en-US" sz="900" b="1" dirty="0"/>
              </a:p>
            </p:txBody>
          </p:sp>
          <p:sp>
            <p:nvSpPr>
              <p:cNvPr id="265" name="Rounded Rectangle 264"/>
              <p:cNvSpPr/>
              <p:nvPr/>
            </p:nvSpPr>
            <p:spPr>
              <a:xfrm>
                <a:off x="7226633" y="2560958"/>
                <a:ext cx="1377078" cy="319828"/>
              </a:xfrm>
              <a:prstGeom prst="roundRect">
                <a:avLst/>
              </a:prstGeom>
              <a:solidFill>
                <a:schemeClr val="accent5"/>
              </a:solidFill>
            </p:spPr>
            <p:style>
              <a:lnRef idx="2">
                <a:schemeClr val="lt1">
                  <a:hueOff val="0"/>
                  <a:satOff val="0"/>
                  <a:lumOff val="0"/>
                  <a:alphaOff val="0"/>
                </a:schemeClr>
              </a:lnRef>
              <a:fillRef idx="1">
                <a:schemeClr val="accent4">
                  <a:hueOff val="7118222"/>
                  <a:satOff val="37755"/>
                  <a:lumOff val="-28040"/>
                  <a:alphaOff val="0"/>
                </a:schemeClr>
              </a:fillRef>
              <a:effectRef idx="0">
                <a:schemeClr val="accent4">
                  <a:hueOff val="7118222"/>
                  <a:satOff val="37755"/>
                  <a:lumOff val="-28040"/>
                  <a:alphaOff val="0"/>
                </a:schemeClr>
              </a:effectRef>
              <a:fontRef idx="minor">
                <a:schemeClr val="lt1"/>
              </a:fontRef>
            </p:style>
            <p:txBody>
              <a:bodyPr anchor="ctr"/>
              <a:lstStyle/>
              <a:p>
                <a:pPr lvl="0" algn="ctr"/>
                <a:r>
                  <a:rPr lang="en-US" sz="900" b="1" dirty="0">
                    <a:cs typeface="Arial" charset="0"/>
                  </a:rPr>
                  <a:t>Business </a:t>
                </a:r>
                <a:r>
                  <a:rPr lang="en-US" sz="900" b="1" dirty="0" smtClean="0">
                    <a:cs typeface="Arial" charset="0"/>
                  </a:rPr>
                  <a:t>advisor</a:t>
                </a:r>
                <a:endParaRPr lang="en-US" sz="900" b="1" dirty="0"/>
              </a:p>
            </p:txBody>
          </p:sp>
          <p:sp>
            <p:nvSpPr>
              <p:cNvPr id="244" name="Oval 243"/>
              <p:cNvSpPr/>
              <p:nvPr/>
            </p:nvSpPr>
            <p:spPr>
              <a:xfrm>
                <a:off x="7785241" y="2916056"/>
                <a:ext cx="55400" cy="55400"/>
              </a:xfrm>
              <a:prstGeom prst="ellipse">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45" name="Oval 244"/>
              <p:cNvSpPr/>
              <p:nvPr/>
            </p:nvSpPr>
            <p:spPr>
              <a:xfrm>
                <a:off x="7742975" y="3014022"/>
                <a:ext cx="55400" cy="55400"/>
              </a:xfrm>
              <a:prstGeom prst="ellipse">
                <a:avLst/>
              </a:prstGeom>
            </p:spPr>
            <p:style>
              <a:lnRef idx="2">
                <a:schemeClr val="accent4">
                  <a:hueOff val="593185"/>
                  <a:satOff val="3146"/>
                  <a:lumOff val="-2337"/>
                  <a:alphaOff val="0"/>
                </a:schemeClr>
              </a:lnRef>
              <a:fillRef idx="1">
                <a:schemeClr val="accent4">
                  <a:hueOff val="593185"/>
                  <a:satOff val="3146"/>
                  <a:lumOff val="-2337"/>
                  <a:alphaOff val="0"/>
                </a:schemeClr>
              </a:fillRef>
              <a:effectRef idx="0">
                <a:schemeClr val="accent4">
                  <a:hueOff val="593185"/>
                  <a:satOff val="3146"/>
                  <a:lumOff val="-2337"/>
                  <a:alphaOff val="0"/>
                </a:schemeClr>
              </a:effectRef>
              <a:fontRef idx="minor">
                <a:schemeClr val="lt1"/>
              </a:fontRef>
            </p:style>
          </p:sp>
          <p:sp>
            <p:nvSpPr>
              <p:cNvPr id="246" name="Oval 245"/>
              <p:cNvSpPr/>
              <p:nvPr/>
            </p:nvSpPr>
            <p:spPr>
              <a:xfrm>
                <a:off x="7691052" y="3139758"/>
                <a:ext cx="55400" cy="55400"/>
              </a:xfrm>
              <a:prstGeom prst="ellipse">
                <a:avLst/>
              </a:prstGeom>
            </p:spPr>
            <p:style>
              <a:lnRef idx="2">
                <a:schemeClr val="accent4">
                  <a:hueOff val="1186370"/>
                  <a:satOff val="6293"/>
                  <a:lumOff val="-4673"/>
                  <a:alphaOff val="0"/>
                </a:schemeClr>
              </a:lnRef>
              <a:fillRef idx="1">
                <a:schemeClr val="accent4">
                  <a:hueOff val="1186370"/>
                  <a:satOff val="6293"/>
                  <a:lumOff val="-4673"/>
                  <a:alphaOff val="0"/>
                </a:schemeClr>
              </a:fillRef>
              <a:effectRef idx="0">
                <a:schemeClr val="accent4">
                  <a:hueOff val="1186370"/>
                  <a:satOff val="6293"/>
                  <a:lumOff val="-4673"/>
                  <a:alphaOff val="0"/>
                </a:schemeClr>
              </a:effectRef>
              <a:fontRef idx="minor">
                <a:schemeClr val="lt1"/>
              </a:fontRef>
            </p:style>
          </p:sp>
          <p:sp>
            <p:nvSpPr>
              <p:cNvPr id="247" name="Oval 246"/>
              <p:cNvSpPr/>
              <p:nvPr/>
            </p:nvSpPr>
            <p:spPr>
              <a:xfrm>
                <a:off x="7406753" y="3660046"/>
                <a:ext cx="55400" cy="55400"/>
              </a:xfrm>
              <a:prstGeom prst="ellipse">
                <a:avLst/>
              </a:prstGeom>
            </p:spPr>
            <p:style>
              <a:lnRef idx="2">
                <a:schemeClr val="accent4">
                  <a:hueOff val="1779556"/>
                  <a:satOff val="9439"/>
                  <a:lumOff val="-7010"/>
                  <a:alphaOff val="0"/>
                </a:schemeClr>
              </a:lnRef>
              <a:fillRef idx="1">
                <a:schemeClr val="accent4">
                  <a:hueOff val="1779556"/>
                  <a:satOff val="9439"/>
                  <a:lumOff val="-7010"/>
                  <a:alphaOff val="0"/>
                </a:schemeClr>
              </a:fillRef>
              <a:effectRef idx="0">
                <a:schemeClr val="accent4">
                  <a:hueOff val="1779556"/>
                  <a:satOff val="9439"/>
                  <a:lumOff val="-7010"/>
                  <a:alphaOff val="0"/>
                </a:schemeClr>
              </a:effectRef>
              <a:fontRef idx="minor">
                <a:schemeClr val="lt1"/>
              </a:fontRef>
            </p:style>
          </p:sp>
          <p:sp>
            <p:nvSpPr>
              <p:cNvPr id="248" name="Oval 247"/>
              <p:cNvSpPr/>
              <p:nvPr/>
            </p:nvSpPr>
            <p:spPr>
              <a:xfrm>
                <a:off x="7914523" y="2439973"/>
                <a:ext cx="55400" cy="55400"/>
              </a:xfrm>
              <a:prstGeom prst="ellipse">
                <a:avLst/>
              </a:prstGeom>
            </p:spPr>
            <p:style>
              <a:lnRef idx="2">
                <a:schemeClr val="accent4">
                  <a:hueOff val="2372741"/>
                  <a:satOff val="12585"/>
                  <a:lumOff val="-9347"/>
                  <a:alphaOff val="0"/>
                </a:schemeClr>
              </a:lnRef>
              <a:fillRef idx="1">
                <a:schemeClr val="accent4">
                  <a:hueOff val="2372741"/>
                  <a:satOff val="12585"/>
                  <a:lumOff val="-9347"/>
                  <a:alphaOff val="0"/>
                </a:schemeClr>
              </a:fillRef>
              <a:effectRef idx="0">
                <a:schemeClr val="accent4">
                  <a:hueOff val="2372741"/>
                  <a:satOff val="12585"/>
                  <a:lumOff val="-9347"/>
                  <a:alphaOff val="0"/>
                </a:schemeClr>
              </a:effectRef>
              <a:fontRef idx="minor">
                <a:schemeClr val="lt1"/>
              </a:fontRef>
            </p:style>
          </p:sp>
          <p:sp>
            <p:nvSpPr>
              <p:cNvPr id="249" name="Oval 248"/>
              <p:cNvSpPr/>
              <p:nvPr/>
            </p:nvSpPr>
            <p:spPr>
              <a:xfrm>
                <a:off x="7928107" y="2322236"/>
                <a:ext cx="55400" cy="55400"/>
              </a:xfrm>
              <a:prstGeom prst="ellipse">
                <a:avLst/>
              </a:prstGeom>
            </p:spPr>
            <p:style>
              <a:lnRef idx="2">
                <a:schemeClr val="accent4">
                  <a:hueOff val="2965926"/>
                  <a:satOff val="15731"/>
                  <a:lumOff val="-11683"/>
                  <a:alphaOff val="0"/>
                </a:schemeClr>
              </a:lnRef>
              <a:fillRef idx="1">
                <a:schemeClr val="accent4">
                  <a:hueOff val="2965926"/>
                  <a:satOff val="15731"/>
                  <a:lumOff val="-11683"/>
                  <a:alphaOff val="0"/>
                </a:schemeClr>
              </a:fillRef>
              <a:effectRef idx="0">
                <a:schemeClr val="accent4">
                  <a:hueOff val="2965926"/>
                  <a:satOff val="15731"/>
                  <a:lumOff val="-11683"/>
                  <a:alphaOff val="0"/>
                </a:schemeClr>
              </a:effectRef>
              <a:fontRef idx="minor">
                <a:schemeClr val="lt1"/>
              </a:fontRef>
            </p:style>
          </p:sp>
          <p:sp>
            <p:nvSpPr>
              <p:cNvPr id="250" name="Oval 249"/>
              <p:cNvSpPr/>
              <p:nvPr/>
            </p:nvSpPr>
            <p:spPr>
              <a:xfrm>
                <a:off x="7799435" y="2069723"/>
                <a:ext cx="55400" cy="55400"/>
              </a:xfrm>
              <a:prstGeom prst="ellipse">
                <a:avLst/>
              </a:prstGeom>
            </p:spPr>
            <p:style>
              <a:lnRef idx="2">
                <a:schemeClr val="accent4">
                  <a:hueOff val="3559111"/>
                  <a:satOff val="18878"/>
                  <a:lumOff val="-14020"/>
                  <a:alphaOff val="0"/>
                </a:schemeClr>
              </a:lnRef>
              <a:fillRef idx="1">
                <a:schemeClr val="accent4">
                  <a:hueOff val="3559111"/>
                  <a:satOff val="18878"/>
                  <a:lumOff val="-14020"/>
                  <a:alphaOff val="0"/>
                </a:schemeClr>
              </a:fillRef>
              <a:effectRef idx="0">
                <a:schemeClr val="accent4">
                  <a:hueOff val="3559111"/>
                  <a:satOff val="18878"/>
                  <a:lumOff val="-14020"/>
                  <a:alphaOff val="0"/>
                </a:schemeClr>
              </a:effectRef>
              <a:fontRef idx="minor">
                <a:schemeClr val="lt1"/>
              </a:fontRef>
            </p:style>
          </p:sp>
          <p:sp>
            <p:nvSpPr>
              <p:cNvPr id="251" name="Oval 250"/>
              <p:cNvSpPr/>
              <p:nvPr/>
            </p:nvSpPr>
            <p:spPr>
              <a:xfrm>
                <a:off x="7878389" y="2013713"/>
                <a:ext cx="55400" cy="55400"/>
              </a:xfrm>
              <a:prstGeom prst="ellipse">
                <a:avLst/>
              </a:prstGeom>
            </p:spPr>
            <p:style>
              <a:lnRef idx="2">
                <a:schemeClr val="accent4">
                  <a:hueOff val="4152296"/>
                  <a:satOff val="22024"/>
                  <a:lumOff val="-16357"/>
                  <a:alphaOff val="0"/>
                </a:schemeClr>
              </a:lnRef>
              <a:fillRef idx="1">
                <a:schemeClr val="accent4">
                  <a:hueOff val="4152296"/>
                  <a:satOff val="22024"/>
                  <a:lumOff val="-16357"/>
                  <a:alphaOff val="0"/>
                </a:schemeClr>
              </a:fillRef>
              <a:effectRef idx="0">
                <a:schemeClr val="accent4">
                  <a:hueOff val="4152296"/>
                  <a:satOff val="22024"/>
                  <a:lumOff val="-16357"/>
                  <a:alphaOff val="0"/>
                </a:schemeClr>
              </a:effectRef>
              <a:fontRef idx="minor">
                <a:schemeClr val="lt1"/>
              </a:fontRef>
            </p:style>
          </p:sp>
          <p:sp>
            <p:nvSpPr>
              <p:cNvPr id="252" name="Oval 251"/>
              <p:cNvSpPr/>
              <p:nvPr/>
            </p:nvSpPr>
            <p:spPr>
              <a:xfrm>
                <a:off x="7957342" y="1957704"/>
                <a:ext cx="55400" cy="55400"/>
              </a:xfrm>
              <a:prstGeom prst="ellipse">
                <a:avLst/>
              </a:prstGeom>
            </p:spPr>
            <p:style>
              <a:lnRef idx="2">
                <a:schemeClr val="accent4">
                  <a:hueOff val="4745482"/>
                  <a:satOff val="25170"/>
                  <a:lumOff val="-18693"/>
                  <a:alphaOff val="0"/>
                </a:schemeClr>
              </a:lnRef>
              <a:fillRef idx="1">
                <a:schemeClr val="accent4">
                  <a:hueOff val="4745482"/>
                  <a:satOff val="25170"/>
                  <a:lumOff val="-18693"/>
                  <a:alphaOff val="0"/>
                </a:schemeClr>
              </a:fillRef>
              <a:effectRef idx="0">
                <a:schemeClr val="accent4">
                  <a:hueOff val="4745482"/>
                  <a:satOff val="25170"/>
                  <a:lumOff val="-18693"/>
                  <a:alphaOff val="0"/>
                </a:schemeClr>
              </a:effectRef>
              <a:fontRef idx="minor">
                <a:schemeClr val="lt1"/>
              </a:fontRef>
            </p:style>
          </p:sp>
          <p:sp>
            <p:nvSpPr>
              <p:cNvPr id="253" name="Oval 252"/>
              <p:cNvSpPr/>
              <p:nvPr/>
            </p:nvSpPr>
            <p:spPr>
              <a:xfrm>
                <a:off x="8036295" y="2013713"/>
                <a:ext cx="55400" cy="55400"/>
              </a:xfrm>
              <a:prstGeom prst="ellipse">
                <a:avLst/>
              </a:prstGeom>
            </p:spPr>
            <p:style>
              <a:lnRef idx="2">
                <a:schemeClr val="accent4">
                  <a:hueOff val="5338667"/>
                  <a:satOff val="28316"/>
                  <a:lumOff val="-21030"/>
                  <a:alphaOff val="0"/>
                </a:schemeClr>
              </a:lnRef>
              <a:fillRef idx="1">
                <a:schemeClr val="accent4">
                  <a:hueOff val="5338667"/>
                  <a:satOff val="28316"/>
                  <a:lumOff val="-21030"/>
                  <a:alphaOff val="0"/>
                </a:schemeClr>
              </a:fillRef>
              <a:effectRef idx="0">
                <a:schemeClr val="accent4">
                  <a:hueOff val="5338667"/>
                  <a:satOff val="28316"/>
                  <a:lumOff val="-21030"/>
                  <a:alphaOff val="0"/>
                </a:schemeClr>
              </a:effectRef>
              <a:fontRef idx="minor">
                <a:schemeClr val="lt1"/>
              </a:fontRef>
            </p:style>
          </p:sp>
          <p:sp>
            <p:nvSpPr>
              <p:cNvPr id="254" name="Oval 253"/>
              <p:cNvSpPr/>
              <p:nvPr/>
            </p:nvSpPr>
            <p:spPr>
              <a:xfrm>
                <a:off x="8115580" y="2069723"/>
                <a:ext cx="55400" cy="55400"/>
              </a:xfrm>
              <a:prstGeom prst="ellipse">
                <a:avLst/>
              </a:prstGeom>
            </p:spPr>
            <p:style>
              <a:lnRef idx="2">
                <a:schemeClr val="accent4">
                  <a:hueOff val="5931852"/>
                  <a:satOff val="31462"/>
                  <a:lumOff val="-23367"/>
                  <a:alphaOff val="0"/>
                </a:schemeClr>
              </a:lnRef>
              <a:fillRef idx="1">
                <a:schemeClr val="accent4">
                  <a:hueOff val="5931852"/>
                  <a:satOff val="31462"/>
                  <a:lumOff val="-23367"/>
                  <a:alphaOff val="0"/>
                </a:schemeClr>
              </a:fillRef>
              <a:effectRef idx="0">
                <a:schemeClr val="accent4">
                  <a:hueOff val="5931852"/>
                  <a:satOff val="31462"/>
                  <a:lumOff val="-23367"/>
                  <a:alphaOff val="0"/>
                </a:schemeClr>
              </a:effectRef>
              <a:fontRef idx="minor">
                <a:schemeClr val="lt1"/>
              </a:fontRef>
            </p:style>
          </p:sp>
          <p:sp>
            <p:nvSpPr>
              <p:cNvPr id="255" name="Oval 254"/>
              <p:cNvSpPr/>
              <p:nvPr/>
            </p:nvSpPr>
            <p:spPr>
              <a:xfrm>
                <a:off x="7951455" y="2076004"/>
                <a:ext cx="55400" cy="55400"/>
              </a:xfrm>
              <a:prstGeom prst="ellipse">
                <a:avLst/>
              </a:prstGeom>
            </p:spPr>
            <p:style>
              <a:lnRef idx="2">
                <a:schemeClr val="accent4">
                  <a:hueOff val="6525037"/>
                  <a:satOff val="34609"/>
                  <a:lumOff val="-25703"/>
                  <a:alphaOff val="0"/>
                </a:schemeClr>
              </a:lnRef>
              <a:fillRef idx="1">
                <a:schemeClr val="accent4">
                  <a:hueOff val="6525037"/>
                  <a:satOff val="34609"/>
                  <a:lumOff val="-25703"/>
                  <a:alphaOff val="0"/>
                </a:schemeClr>
              </a:fillRef>
              <a:effectRef idx="0">
                <a:schemeClr val="accent4">
                  <a:hueOff val="6525037"/>
                  <a:satOff val="34609"/>
                  <a:lumOff val="-25703"/>
                  <a:alphaOff val="0"/>
                </a:schemeClr>
              </a:effectRef>
              <a:fontRef idx="minor">
                <a:schemeClr val="lt1"/>
              </a:fontRef>
            </p:style>
          </p:sp>
          <p:sp>
            <p:nvSpPr>
              <p:cNvPr id="256" name="Oval 255"/>
              <p:cNvSpPr/>
              <p:nvPr/>
            </p:nvSpPr>
            <p:spPr>
              <a:xfrm>
                <a:off x="7945568" y="2194304"/>
                <a:ext cx="55400" cy="55400"/>
              </a:xfrm>
              <a:prstGeom prst="ellipse">
                <a:avLst/>
              </a:prstGeom>
            </p:spPr>
            <p:style>
              <a:lnRef idx="2">
                <a:schemeClr val="accent4">
                  <a:hueOff val="7118222"/>
                  <a:satOff val="37755"/>
                  <a:lumOff val="-28040"/>
                  <a:alphaOff val="0"/>
                </a:schemeClr>
              </a:lnRef>
              <a:fillRef idx="1">
                <a:schemeClr val="accent4">
                  <a:hueOff val="7118222"/>
                  <a:satOff val="37755"/>
                  <a:lumOff val="-28040"/>
                  <a:alphaOff val="0"/>
                </a:schemeClr>
              </a:fillRef>
              <a:effectRef idx="0">
                <a:schemeClr val="accent4">
                  <a:hueOff val="7118222"/>
                  <a:satOff val="37755"/>
                  <a:lumOff val="-28040"/>
                  <a:alphaOff val="0"/>
                </a:schemeClr>
              </a:effectRef>
              <a:fontRef idx="minor">
                <a:schemeClr val="lt1"/>
              </a:fontRef>
            </p:style>
          </p:sp>
          <p:sp>
            <p:nvSpPr>
              <p:cNvPr id="275" name="Oval 274"/>
              <p:cNvSpPr/>
              <p:nvPr/>
            </p:nvSpPr>
            <p:spPr>
              <a:xfrm>
                <a:off x="7265469" y="3848424"/>
                <a:ext cx="55400" cy="55400"/>
              </a:xfrm>
              <a:prstGeom prst="ellipse">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76" name="Oval 275"/>
              <p:cNvSpPr/>
              <p:nvPr/>
            </p:nvSpPr>
            <p:spPr>
              <a:xfrm>
                <a:off x="6881089" y="4268810"/>
                <a:ext cx="55400" cy="55400"/>
              </a:xfrm>
              <a:prstGeom prst="ellipse">
                <a:avLst/>
              </a:prstGeom>
            </p:spPr>
            <p:style>
              <a:lnRef idx="2">
                <a:schemeClr val="accent4">
                  <a:hueOff val="2372741"/>
                  <a:satOff val="12585"/>
                  <a:lumOff val="-9347"/>
                  <a:alphaOff val="0"/>
                </a:schemeClr>
              </a:lnRef>
              <a:fillRef idx="1">
                <a:schemeClr val="accent4">
                  <a:hueOff val="2372741"/>
                  <a:satOff val="12585"/>
                  <a:lumOff val="-9347"/>
                  <a:alphaOff val="0"/>
                </a:schemeClr>
              </a:fillRef>
              <a:effectRef idx="0">
                <a:schemeClr val="accent4">
                  <a:hueOff val="2372741"/>
                  <a:satOff val="12585"/>
                  <a:lumOff val="-9347"/>
                  <a:alphaOff val="0"/>
                </a:schemeClr>
              </a:effectRef>
              <a:fontRef idx="minor">
                <a:schemeClr val="lt1"/>
              </a:fontRef>
            </p:style>
          </p:sp>
          <p:sp>
            <p:nvSpPr>
              <p:cNvPr id="277" name="Oval 276"/>
              <p:cNvSpPr/>
              <p:nvPr/>
            </p:nvSpPr>
            <p:spPr>
              <a:xfrm>
                <a:off x="6798674" y="4345338"/>
                <a:ext cx="55400" cy="55400"/>
              </a:xfrm>
              <a:prstGeom prst="ellipse">
                <a:avLst/>
              </a:prstGeom>
            </p:spPr>
            <p:style>
              <a:lnRef idx="2">
                <a:schemeClr val="accent4">
                  <a:hueOff val="2965926"/>
                  <a:satOff val="15731"/>
                  <a:lumOff val="-11683"/>
                  <a:alphaOff val="0"/>
                </a:schemeClr>
              </a:lnRef>
              <a:fillRef idx="1">
                <a:schemeClr val="accent4">
                  <a:hueOff val="2965926"/>
                  <a:satOff val="15731"/>
                  <a:lumOff val="-11683"/>
                  <a:alphaOff val="0"/>
                </a:schemeClr>
              </a:fillRef>
              <a:effectRef idx="0">
                <a:schemeClr val="accent4">
                  <a:hueOff val="2965926"/>
                  <a:satOff val="15731"/>
                  <a:lumOff val="-11683"/>
                  <a:alphaOff val="0"/>
                </a:schemeClr>
              </a:effectRef>
              <a:fontRef idx="minor">
                <a:schemeClr val="lt1"/>
              </a:fontRef>
            </p:style>
          </p:sp>
          <p:sp>
            <p:nvSpPr>
              <p:cNvPr id="278" name="Oval 277"/>
              <p:cNvSpPr/>
              <p:nvPr/>
            </p:nvSpPr>
            <p:spPr>
              <a:xfrm>
                <a:off x="6702066" y="4439528"/>
                <a:ext cx="55400" cy="55400"/>
              </a:xfrm>
              <a:prstGeom prst="ellipse">
                <a:avLst/>
              </a:prstGeom>
            </p:spPr>
            <p:style>
              <a:lnRef idx="2">
                <a:schemeClr val="accent4">
                  <a:hueOff val="7118222"/>
                  <a:satOff val="37755"/>
                  <a:lumOff val="-28040"/>
                  <a:alphaOff val="0"/>
                </a:schemeClr>
              </a:lnRef>
              <a:fillRef idx="1">
                <a:schemeClr val="accent4">
                  <a:hueOff val="7118222"/>
                  <a:satOff val="37755"/>
                  <a:lumOff val="-28040"/>
                  <a:alphaOff val="0"/>
                </a:schemeClr>
              </a:fillRef>
              <a:effectRef idx="0">
                <a:schemeClr val="accent4">
                  <a:hueOff val="7118222"/>
                  <a:satOff val="37755"/>
                  <a:lumOff val="-28040"/>
                  <a:alphaOff val="0"/>
                </a:schemeClr>
              </a:effectRef>
              <a:fontRef idx="minor">
                <a:schemeClr val="lt1"/>
              </a:fontRef>
            </p:style>
          </p:sp>
          <p:sp>
            <p:nvSpPr>
              <p:cNvPr id="279" name="Oval 278"/>
              <p:cNvSpPr/>
              <p:nvPr/>
            </p:nvSpPr>
            <p:spPr>
              <a:xfrm>
                <a:off x="7344416" y="3748348"/>
                <a:ext cx="55400" cy="55400"/>
              </a:xfrm>
              <a:prstGeom prst="ellipse">
                <a:avLst/>
              </a:prstGeom>
            </p:spPr>
            <p:style>
              <a:lnRef idx="2">
                <a:schemeClr val="accent4">
                  <a:hueOff val="593185"/>
                  <a:satOff val="3146"/>
                  <a:lumOff val="-2337"/>
                  <a:alphaOff val="0"/>
                </a:schemeClr>
              </a:lnRef>
              <a:fillRef idx="1">
                <a:schemeClr val="accent4">
                  <a:hueOff val="593185"/>
                  <a:satOff val="3146"/>
                  <a:lumOff val="-2337"/>
                  <a:alphaOff val="0"/>
                </a:schemeClr>
              </a:fillRef>
              <a:effectRef idx="0">
                <a:schemeClr val="accent4">
                  <a:hueOff val="593185"/>
                  <a:satOff val="3146"/>
                  <a:lumOff val="-2337"/>
                  <a:alphaOff val="0"/>
                </a:schemeClr>
              </a:effectRef>
              <a:fontRef idx="minor">
                <a:schemeClr val="lt1"/>
              </a:fontRef>
            </p:style>
          </p:sp>
          <p:sp>
            <p:nvSpPr>
              <p:cNvPr id="280" name="Oval 279"/>
              <p:cNvSpPr/>
              <p:nvPr/>
            </p:nvSpPr>
            <p:spPr>
              <a:xfrm>
                <a:off x="5744778" y="5036515"/>
                <a:ext cx="55400" cy="55400"/>
              </a:xfrm>
              <a:prstGeom prst="ellipse">
                <a:avLst/>
              </a:prstGeom>
            </p:spPr>
            <p:style>
              <a:lnRef idx="2">
                <a:schemeClr val="accent4">
                  <a:hueOff val="3559111"/>
                  <a:satOff val="18878"/>
                  <a:lumOff val="-14020"/>
                  <a:alphaOff val="0"/>
                </a:schemeClr>
              </a:lnRef>
              <a:fillRef idx="1">
                <a:schemeClr val="accent4">
                  <a:hueOff val="3559111"/>
                  <a:satOff val="18878"/>
                  <a:lumOff val="-14020"/>
                  <a:alphaOff val="0"/>
                </a:schemeClr>
              </a:fillRef>
              <a:effectRef idx="0">
                <a:schemeClr val="accent4">
                  <a:hueOff val="3559111"/>
                  <a:satOff val="18878"/>
                  <a:lumOff val="-14020"/>
                  <a:alphaOff val="0"/>
                </a:schemeClr>
              </a:effectRef>
              <a:fontRef idx="minor">
                <a:schemeClr val="lt1"/>
              </a:fontRef>
            </p:style>
          </p:sp>
          <p:sp>
            <p:nvSpPr>
              <p:cNvPr id="281" name="Oval 280"/>
              <p:cNvSpPr/>
              <p:nvPr/>
            </p:nvSpPr>
            <p:spPr>
              <a:xfrm>
                <a:off x="5870212" y="4984439"/>
                <a:ext cx="55400" cy="55400"/>
              </a:xfrm>
              <a:prstGeom prst="ellipse">
                <a:avLst/>
              </a:prstGeom>
            </p:spPr>
            <p:style>
              <a:lnRef idx="2">
                <a:schemeClr val="accent4">
                  <a:hueOff val="4152296"/>
                  <a:satOff val="22024"/>
                  <a:lumOff val="-16357"/>
                  <a:alphaOff val="0"/>
                </a:schemeClr>
              </a:lnRef>
              <a:fillRef idx="1">
                <a:schemeClr val="accent4">
                  <a:hueOff val="4152296"/>
                  <a:satOff val="22024"/>
                  <a:lumOff val="-16357"/>
                  <a:alphaOff val="0"/>
                </a:schemeClr>
              </a:fillRef>
              <a:effectRef idx="0">
                <a:schemeClr val="accent4">
                  <a:hueOff val="4152296"/>
                  <a:satOff val="22024"/>
                  <a:lumOff val="-16357"/>
                  <a:alphaOff val="0"/>
                </a:schemeClr>
              </a:effectRef>
              <a:fontRef idx="minor">
                <a:schemeClr val="lt1"/>
              </a:fontRef>
            </p:style>
          </p:sp>
          <p:sp>
            <p:nvSpPr>
              <p:cNvPr id="282" name="Oval 281"/>
              <p:cNvSpPr/>
              <p:nvPr/>
            </p:nvSpPr>
            <p:spPr>
              <a:xfrm>
                <a:off x="5989760" y="4945042"/>
                <a:ext cx="55400" cy="55400"/>
              </a:xfrm>
              <a:prstGeom prst="ellipse">
                <a:avLst/>
              </a:prstGeom>
            </p:spPr>
            <p:style>
              <a:lnRef idx="2">
                <a:schemeClr val="accent4">
                  <a:hueOff val="5338667"/>
                  <a:satOff val="28316"/>
                  <a:lumOff val="-21030"/>
                  <a:alphaOff val="0"/>
                </a:schemeClr>
              </a:lnRef>
              <a:fillRef idx="1">
                <a:schemeClr val="accent4">
                  <a:hueOff val="5338667"/>
                  <a:satOff val="28316"/>
                  <a:lumOff val="-21030"/>
                  <a:alphaOff val="0"/>
                </a:schemeClr>
              </a:fillRef>
              <a:effectRef idx="0">
                <a:schemeClr val="accent4">
                  <a:hueOff val="5338667"/>
                  <a:satOff val="28316"/>
                  <a:lumOff val="-21030"/>
                  <a:alphaOff val="0"/>
                </a:schemeClr>
              </a:effectRef>
              <a:fontRef idx="minor">
                <a:schemeClr val="lt1"/>
              </a:fontRef>
            </p:style>
          </p:sp>
          <p:sp>
            <p:nvSpPr>
              <p:cNvPr id="283" name="Oval 282"/>
              <p:cNvSpPr/>
              <p:nvPr/>
            </p:nvSpPr>
            <p:spPr>
              <a:xfrm>
                <a:off x="6092254" y="4879382"/>
                <a:ext cx="55400" cy="55400"/>
              </a:xfrm>
              <a:prstGeom prst="ellipse">
                <a:avLst/>
              </a:prstGeom>
            </p:spPr>
            <p:style>
              <a:lnRef idx="2">
                <a:schemeClr val="accent4">
                  <a:hueOff val="5931852"/>
                  <a:satOff val="31462"/>
                  <a:lumOff val="-23367"/>
                  <a:alphaOff val="0"/>
                </a:schemeClr>
              </a:lnRef>
              <a:fillRef idx="1">
                <a:schemeClr val="accent4">
                  <a:hueOff val="5931852"/>
                  <a:satOff val="31462"/>
                  <a:lumOff val="-23367"/>
                  <a:alphaOff val="0"/>
                </a:schemeClr>
              </a:fillRef>
              <a:effectRef idx="0">
                <a:schemeClr val="accent4">
                  <a:hueOff val="5931852"/>
                  <a:satOff val="31462"/>
                  <a:lumOff val="-23367"/>
                  <a:alphaOff val="0"/>
                </a:schemeClr>
              </a:effectRef>
              <a:fontRef idx="minor">
                <a:schemeClr val="lt1"/>
              </a:fontRef>
            </p:style>
          </p:sp>
          <p:sp>
            <p:nvSpPr>
              <p:cNvPr id="323" name="Oval 322"/>
              <p:cNvSpPr/>
              <p:nvPr/>
            </p:nvSpPr>
            <p:spPr>
              <a:xfrm>
                <a:off x="7459980" y="3566160"/>
                <a:ext cx="55400" cy="55400"/>
              </a:xfrm>
              <a:prstGeom prst="ellipse">
                <a:avLst/>
              </a:prstGeom>
            </p:spPr>
            <p:style>
              <a:lnRef idx="2">
                <a:schemeClr val="accent4">
                  <a:hueOff val="1186370"/>
                  <a:satOff val="6293"/>
                  <a:lumOff val="-4673"/>
                  <a:alphaOff val="0"/>
                </a:schemeClr>
              </a:lnRef>
              <a:fillRef idx="1">
                <a:schemeClr val="accent4">
                  <a:hueOff val="1186370"/>
                  <a:satOff val="6293"/>
                  <a:lumOff val="-4673"/>
                  <a:alphaOff val="0"/>
                </a:schemeClr>
              </a:fillRef>
              <a:effectRef idx="0">
                <a:schemeClr val="accent4">
                  <a:hueOff val="1186370"/>
                  <a:satOff val="6293"/>
                  <a:lumOff val="-4673"/>
                  <a:alphaOff val="0"/>
                </a:schemeClr>
              </a:effectRef>
              <a:fontRef idx="minor">
                <a:schemeClr val="lt1"/>
              </a:fontRef>
            </p:style>
          </p:sp>
          <p:sp>
            <p:nvSpPr>
              <p:cNvPr id="325" name="TextBox 324"/>
              <p:cNvSpPr txBox="1"/>
              <p:nvPr/>
            </p:nvSpPr>
            <p:spPr>
              <a:xfrm>
                <a:off x="6081260" y="2505393"/>
                <a:ext cx="847712" cy="313952"/>
              </a:xfrm>
              <a:prstGeom prst="rect">
                <a:avLst/>
              </a:prstGeom>
              <a:noFill/>
            </p:spPr>
            <p:txBody>
              <a:bodyPr wrap="square" lIns="0" tIns="0" rIns="0" bIns="0" rtlCol="0" anchor="ctr">
                <a:noAutofit/>
              </a:bodyPr>
              <a:lstStyle>
                <a:defPPr>
                  <a:defRPr lang="en-US"/>
                </a:defPPr>
                <a:lvl1pPr algn="ctr">
                  <a:buClr>
                    <a:srgbClr val="FF6200"/>
                  </a:buClr>
                  <a:defRPr sz="800" b="1">
                    <a:solidFill>
                      <a:schemeClr val="accent1"/>
                    </a:solidFill>
                    <a:cs typeface="Arial" panose="020B0604020202020204" pitchFamily="34" charset="0"/>
                  </a:defRPr>
                </a:lvl1pPr>
              </a:lstStyle>
              <a:p>
                <a:r>
                  <a:rPr lang="en-US" sz="900" dirty="0" err="1"/>
                  <a:t>Optimised</a:t>
                </a:r>
                <a:r>
                  <a:rPr lang="en-US" sz="900" dirty="0"/>
                  <a:t/>
                </a:r>
                <a:br>
                  <a:rPr lang="en-US" sz="900" dirty="0"/>
                </a:br>
                <a:r>
                  <a:rPr lang="en-US" sz="900" dirty="0"/>
                  <a:t>Cash &amp; Risk</a:t>
                </a:r>
              </a:p>
            </p:txBody>
          </p:sp>
          <p:sp>
            <p:nvSpPr>
              <p:cNvPr id="326" name="TextBox 325"/>
              <p:cNvSpPr txBox="1"/>
              <p:nvPr/>
            </p:nvSpPr>
            <p:spPr>
              <a:xfrm>
                <a:off x="7931706" y="4631091"/>
                <a:ext cx="847712" cy="313952"/>
              </a:xfrm>
              <a:prstGeom prst="rect">
                <a:avLst/>
              </a:prstGeom>
              <a:noFill/>
            </p:spPr>
            <p:txBody>
              <a:bodyPr wrap="square" lIns="0" tIns="0" rIns="0" bIns="0" rtlCol="0" anchor="ctr">
                <a:noAutofit/>
              </a:bodyPr>
              <a:lstStyle/>
              <a:p>
                <a:pPr algn="ctr">
                  <a:buClr>
                    <a:srgbClr val="FF6200"/>
                  </a:buClr>
                </a:pPr>
                <a:r>
                  <a:rPr lang="en-US" sz="900" b="1" dirty="0">
                    <a:solidFill>
                      <a:schemeClr val="accent1"/>
                    </a:solidFill>
                    <a:cs typeface="Arial" panose="020B0604020202020204" pitchFamily="34" charset="0"/>
                  </a:rPr>
                  <a:t>Visibility &amp;</a:t>
                </a:r>
                <a:br>
                  <a:rPr lang="en-US" sz="900" b="1" dirty="0">
                    <a:solidFill>
                      <a:schemeClr val="accent1"/>
                    </a:solidFill>
                    <a:cs typeface="Arial" panose="020B0604020202020204" pitchFamily="34" charset="0"/>
                  </a:rPr>
                </a:br>
                <a:r>
                  <a:rPr lang="en-US" sz="900" b="1" dirty="0">
                    <a:solidFill>
                      <a:schemeClr val="accent1"/>
                    </a:solidFill>
                    <a:cs typeface="Arial" panose="020B0604020202020204" pitchFamily="34" charset="0"/>
                  </a:rPr>
                  <a:t>Control</a:t>
                </a:r>
              </a:p>
            </p:txBody>
          </p:sp>
        </p:grpSp>
        <p:sp>
          <p:nvSpPr>
            <p:cNvPr id="327" name="TextBox 326"/>
            <p:cNvSpPr txBox="1"/>
            <p:nvPr/>
          </p:nvSpPr>
          <p:spPr>
            <a:xfrm>
              <a:off x="6904446" y="1890525"/>
              <a:ext cx="1811451" cy="153888"/>
            </a:xfrm>
            <a:prstGeom prst="rect">
              <a:avLst/>
            </a:prstGeom>
            <a:noFill/>
          </p:spPr>
          <p:txBody>
            <a:bodyPr vert="horz" wrap="square" lIns="0" tIns="0" rIns="0" bIns="0" rtlCol="0" anchor="ctr">
              <a:spAutoFit/>
            </a:bodyPr>
            <a:lstStyle/>
            <a:p>
              <a:pPr algn="ctr"/>
              <a:r>
                <a:rPr lang="en-US" sz="1000" b="1" dirty="0" smtClean="0">
                  <a:solidFill>
                    <a:schemeClr val="accent1"/>
                  </a:solidFill>
                </a:rPr>
                <a:t>Influencing business</a:t>
              </a:r>
              <a:r>
                <a:rPr lang="en-US" sz="1000" b="1" dirty="0">
                  <a:solidFill>
                    <a:schemeClr val="accent1"/>
                  </a:solidFill>
                </a:rPr>
                <a:t> </a:t>
              </a:r>
              <a:r>
                <a:rPr lang="en-US" sz="1000" b="1" dirty="0" smtClean="0">
                  <a:solidFill>
                    <a:schemeClr val="accent1"/>
                  </a:solidFill>
                </a:rPr>
                <a:t>strategy</a:t>
              </a:r>
              <a:endParaRPr lang="en-US" sz="1000" b="1" dirty="0">
                <a:solidFill>
                  <a:schemeClr val="accent1"/>
                </a:solidFill>
              </a:endParaRPr>
            </a:p>
          </p:txBody>
        </p:sp>
      </p:grpSp>
      <p:sp>
        <p:nvSpPr>
          <p:cNvPr id="71" name="Title 1"/>
          <p:cNvSpPr txBox="1">
            <a:spLocks/>
          </p:cNvSpPr>
          <p:nvPr/>
        </p:nvSpPr>
        <p:spPr bwMode="gray">
          <a:xfrm>
            <a:off x="523249" y="578426"/>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smtClean="0">
                <a:effectLst>
                  <a:reflection blurRad="63500" stA="25000" endPos="40000" dist="12700" dir="5400000" sy="-100000" algn="bl" rotWithShape="0"/>
                </a:effectLst>
              </a:rPr>
              <a:t>The role of Treasury is changing</a:t>
            </a:r>
            <a:endParaRPr lang="en-GB" dirty="0">
              <a:effectLst>
                <a:reflection blurRad="63500" stA="25000" endPos="40000" dist="12700" dir="5400000" sy="-100000" algn="bl" rotWithShape="0"/>
              </a:effectLst>
            </a:endParaRPr>
          </a:p>
        </p:txBody>
      </p:sp>
    </p:spTree>
    <p:extLst>
      <p:ext uri="{BB962C8B-B14F-4D97-AF65-F5344CB8AC3E}">
        <p14:creationId xmlns:p14="http://schemas.microsoft.com/office/powerpoint/2010/main" val="28233759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4"/>
          <p:cNvSpPr>
            <a:spLocks noGrp="1"/>
          </p:cNvSpPr>
          <p:nvPr>
            <p:ph type="sldNum" sz="quarter" idx="11"/>
          </p:nvPr>
        </p:nvSpPr>
        <p:spPr>
          <a:prstGeom prst="rect">
            <a:avLst/>
          </a:prstGeom>
        </p:spPr>
        <p:txBody>
          <a:bodyPr/>
          <a:lstStyle/>
          <a:p>
            <a:pPr>
              <a:defRPr/>
            </a:pPr>
            <a:fld id="{2F0D249E-4539-4389-BFED-C99876879B70}" type="slidenum">
              <a:rPr lang="en-GB">
                <a:solidFill>
                  <a:srgbClr val="000000"/>
                </a:solidFill>
              </a:rPr>
              <a:pPr>
                <a:defRPr/>
              </a:pPr>
              <a:t>9</a:t>
            </a:fld>
            <a:endParaRPr lang="en-GB" dirty="0">
              <a:solidFill>
                <a:srgbClr val="000000"/>
              </a:solidFill>
            </a:endParaRPr>
          </a:p>
        </p:txBody>
      </p:sp>
      <p:sp>
        <p:nvSpPr>
          <p:cNvPr id="15" name="Title 1"/>
          <p:cNvSpPr txBox="1">
            <a:spLocks/>
          </p:cNvSpPr>
          <p:nvPr/>
        </p:nvSpPr>
        <p:spPr bwMode="gray">
          <a:xfrm>
            <a:off x="473579" y="528184"/>
            <a:ext cx="8474400" cy="345600"/>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1800" b="0" kern="1200" baseline="0">
                <a:solidFill>
                  <a:schemeClr val="tx2"/>
                </a:solidFill>
                <a:latin typeface="+mj-lt"/>
                <a:ea typeface="+mj-ea"/>
                <a:cs typeface="ING Me" panose="02000506040000020004" pitchFamily="2" charset="0"/>
              </a:defRPr>
            </a:lvl1pPr>
          </a:lstStyle>
          <a:p>
            <a:r>
              <a:rPr lang="en-GB" dirty="0" smtClean="0">
                <a:effectLst>
                  <a:reflection blurRad="63500" stA="25000" endPos="40000" dist="12700" dir="5400000" sy="-100000" algn="bl" rotWithShape="0"/>
                </a:effectLst>
              </a:rPr>
              <a:t>Typical treasury and working capital improvement areas</a:t>
            </a:r>
            <a:endParaRPr lang="en-GB" dirty="0">
              <a:effectLst>
                <a:reflection blurRad="63500" stA="25000" endPos="40000" dist="12700" dir="5400000" sy="-100000" algn="bl" rotWithShape="0"/>
              </a:effectLst>
            </a:endParaRPr>
          </a:p>
        </p:txBody>
      </p:sp>
      <p:sp>
        <p:nvSpPr>
          <p:cNvPr id="7" name="Rectangle 6"/>
          <p:cNvSpPr/>
          <p:nvPr/>
        </p:nvSpPr>
        <p:spPr>
          <a:xfrm>
            <a:off x="2951190" y="1171146"/>
            <a:ext cx="3302629" cy="5153454"/>
          </a:xfrm>
          <a:prstGeom prst="rect">
            <a:avLst/>
          </a:prstGeom>
          <a:ln w="19050">
            <a:solidFill>
              <a:srgbClr val="FF6600"/>
            </a:solidFill>
            <a:prstDash val="dash"/>
          </a:ln>
        </p:spPr>
        <p:txBody>
          <a:bodyPr wrap="square">
            <a:noAutofit/>
          </a:bodyPr>
          <a:lstStyle/>
          <a:p>
            <a:pPr algn="ctr">
              <a:defRPr/>
            </a:pPr>
            <a:r>
              <a:rPr lang="en-GB" sz="1100" kern="0" dirty="0">
                <a:solidFill>
                  <a:srgbClr val="FF6600"/>
                </a:solidFill>
                <a:ea typeface="Arial Unicode MS"/>
                <a:cs typeface="Arial Unicode MS"/>
              </a:rPr>
              <a:t>Value Chain</a:t>
            </a:r>
            <a:endParaRPr lang="en-US" sz="1100" kern="0" dirty="0">
              <a:solidFill>
                <a:srgbClr val="FF6600"/>
              </a:solidFill>
            </a:endParaRPr>
          </a:p>
        </p:txBody>
      </p:sp>
      <p:sp>
        <p:nvSpPr>
          <p:cNvPr id="8" name="Rectangle 7"/>
          <p:cNvSpPr/>
          <p:nvPr/>
        </p:nvSpPr>
        <p:spPr>
          <a:xfrm>
            <a:off x="681232" y="1171620"/>
            <a:ext cx="1654620" cy="261610"/>
          </a:xfrm>
          <a:prstGeom prst="rect">
            <a:avLst/>
          </a:prstGeom>
        </p:spPr>
        <p:txBody>
          <a:bodyPr wrap="none">
            <a:spAutoFit/>
          </a:bodyPr>
          <a:lstStyle/>
          <a:p>
            <a:r>
              <a:rPr lang="en-GB" sz="1100" dirty="0">
                <a:solidFill>
                  <a:srgbClr val="FF6600"/>
                </a:solidFill>
                <a:ea typeface="Arial Unicode MS"/>
                <a:cs typeface="Arial Unicode MS"/>
              </a:rPr>
              <a:t>Internal optimisations </a:t>
            </a:r>
            <a:endParaRPr lang="en-US" sz="1100" dirty="0">
              <a:solidFill>
                <a:srgbClr val="FF6600"/>
              </a:solidFill>
            </a:endParaRPr>
          </a:p>
        </p:txBody>
      </p:sp>
      <p:sp>
        <p:nvSpPr>
          <p:cNvPr id="9" name="Right Brace 8"/>
          <p:cNvSpPr/>
          <p:nvPr/>
        </p:nvSpPr>
        <p:spPr bwMode="auto">
          <a:xfrm>
            <a:off x="2468391" y="1496202"/>
            <a:ext cx="438150" cy="4754880"/>
          </a:xfrm>
          <a:prstGeom prst="rightBrace">
            <a:avLst>
              <a:gd name="adj1" fmla="val 176989"/>
              <a:gd name="adj2" fmla="val 50000"/>
            </a:avLst>
          </a:prstGeom>
          <a:noFill/>
          <a:ln w="12700" cap="flat" cmpd="sng" algn="ctr">
            <a:solidFill>
              <a:srgbClr val="FF6600"/>
            </a:solidFill>
            <a:prstDash val="solid"/>
            <a:round/>
            <a:headEnd type="diamond" w="med" len="med"/>
            <a:tailEnd type="diamond"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10" name="Text Box 17"/>
          <p:cNvSpPr txBox="1">
            <a:spLocks noChangeArrowheads="1"/>
          </p:cNvSpPr>
          <p:nvPr/>
        </p:nvSpPr>
        <p:spPr bwMode="auto">
          <a:xfrm>
            <a:off x="4733926" y="6004902"/>
            <a:ext cx="1500844" cy="252594"/>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6350"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Ins="0">
            <a:noAutofit/>
          </a:bodyPr>
          <a:lstStyle>
            <a:lvl1pPr marL="179388" indent="-179388" defTabSz="358775">
              <a:defRPr sz="1000" baseline="-25000">
                <a:solidFill>
                  <a:schemeClr val="tx1"/>
                </a:solidFill>
                <a:latin typeface="Arial" pitchFamily="34" charset="0"/>
                <a:ea typeface="Arial Unicode MS" pitchFamily="34" charset="-128"/>
                <a:cs typeface="Arial Unicode MS" pitchFamily="34" charset="-128"/>
              </a:defRPr>
            </a:lvl1pPr>
            <a:lvl2pPr marL="742950" indent="-285750" defTabSz="358775">
              <a:defRPr sz="1000" baseline="-25000">
                <a:solidFill>
                  <a:schemeClr val="tx1"/>
                </a:solidFill>
                <a:latin typeface="Arial" pitchFamily="34" charset="0"/>
                <a:ea typeface="Arial Unicode MS" pitchFamily="34" charset="-128"/>
                <a:cs typeface="Arial Unicode MS" pitchFamily="34" charset="-128"/>
              </a:defRPr>
            </a:lvl2pPr>
            <a:lvl3pPr marL="1143000" indent="-228600" defTabSz="358775">
              <a:defRPr sz="1000" baseline="-25000">
                <a:solidFill>
                  <a:schemeClr val="tx1"/>
                </a:solidFill>
                <a:latin typeface="Arial" pitchFamily="34" charset="0"/>
                <a:ea typeface="Arial Unicode MS" pitchFamily="34" charset="-128"/>
                <a:cs typeface="Arial Unicode MS" pitchFamily="34" charset="-128"/>
              </a:defRPr>
            </a:lvl3pPr>
            <a:lvl4pPr marL="1600200" indent="-228600" defTabSz="358775">
              <a:defRPr sz="1000" baseline="-25000">
                <a:solidFill>
                  <a:schemeClr val="tx1"/>
                </a:solidFill>
                <a:latin typeface="Arial" pitchFamily="34" charset="0"/>
                <a:ea typeface="Arial Unicode MS" pitchFamily="34" charset="-128"/>
                <a:cs typeface="Arial Unicode MS" pitchFamily="34" charset="-128"/>
              </a:defRPr>
            </a:lvl4pPr>
            <a:lvl5pPr marL="2057400" indent="-228600" defTabSz="358775">
              <a:defRPr sz="1000" baseline="-25000">
                <a:solidFill>
                  <a:schemeClr val="tx1"/>
                </a:solidFill>
                <a:latin typeface="Arial" pitchFamily="34" charset="0"/>
                <a:ea typeface="Arial Unicode MS" pitchFamily="34" charset="-128"/>
                <a:cs typeface="Arial Unicode MS" pitchFamily="34" charset="-128"/>
              </a:defRPr>
            </a:lvl5pPr>
            <a:lvl6pPr marL="25146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6pPr>
            <a:lvl7pPr marL="29718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7pPr>
            <a:lvl8pPr marL="34290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8pPr>
            <a:lvl9pPr marL="38862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9pPr>
          </a:lstStyle>
          <a:p>
            <a:pPr algn="ctr" fontAlgn="base">
              <a:spcBef>
                <a:spcPct val="0"/>
              </a:spcBef>
              <a:spcAft>
                <a:spcPct val="0"/>
              </a:spcAft>
              <a:defRPr/>
            </a:pPr>
            <a:r>
              <a:rPr lang="en-GB" b="1" kern="0" baseline="0" dirty="0" smtClean="0">
                <a:solidFill>
                  <a:schemeClr val="accent5"/>
                </a:solidFill>
                <a:latin typeface="+mn-lt"/>
                <a:ea typeface="Geneva" pitchFamily="64" charset="-128"/>
              </a:rPr>
              <a:t>Financial supply chain</a:t>
            </a:r>
            <a:endParaRPr lang="en-GB" b="1" kern="0" baseline="0" dirty="0">
              <a:solidFill>
                <a:schemeClr val="accent5"/>
              </a:solidFill>
              <a:latin typeface="+mn-lt"/>
              <a:ea typeface="Geneva" pitchFamily="64" charset="-128"/>
            </a:endParaRPr>
          </a:p>
        </p:txBody>
      </p:sp>
      <p:sp>
        <p:nvSpPr>
          <p:cNvPr id="11" name="Text Box 17"/>
          <p:cNvSpPr txBox="1">
            <a:spLocks noChangeArrowheads="1"/>
          </p:cNvSpPr>
          <p:nvPr/>
        </p:nvSpPr>
        <p:spPr bwMode="auto">
          <a:xfrm>
            <a:off x="2928074" y="6009908"/>
            <a:ext cx="1638301" cy="252594"/>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6350"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Ins="0">
            <a:noAutofit/>
          </a:bodyPr>
          <a:lstStyle>
            <a:lvl1pPr marL="179388" indent="-179388" defTabSz="358775">
              <a:defRPr sz="1000" baseline="-25000">
                <a:solidFill>
                  <a:schemeClr val="tx1"/>
                </a:solidFill>
                <a:latin typeface="Arial" pitchFamily="34" charset="0"/>
                <a:ea typeface="Arial Unicode MS" pitchFamily="34" charset="-128"/>
                <a:cs typeface="Arial Unicode MS" pitchFamily="34" charset="-128"/>
              </a:defRPr>
            </a:lvl1pPr>
            <a:lvl2pPr marL="742950" indent="-285750" defTabSz="358775">
              <a:defRPr sz="1000" baseline="-25000">
                <a:solidFill>
                  <a:schemeClr val="tx1"/>
                </a:solidFill>
                <a:latin typeface="Arial" pitchFamily="34" charset="0"/>
                <a:ea typeface="Arial Unicode MS" pitchFamily="34" charset="-128"/>
                <a:cs typeface="Arial Unicode MS" pitchFamily="34" charset="-128"/>
              </a:defRPr>
            </a:lvl2pPr>
            <a:lvl3pPr marL="1143000" indent="-228600" defTabSz="358775">
              <a:defRPr sz="1000" baseline="-25000">
                <a:solidFill>
                  <a:schemeClr val="tx1"/>
                </a:solidFill>
                <a:latin typeface="Arial" pitchFamily="34" charset="0"/>
                <a:ea typeface="Arial Unicode MS" pitchFamily="34" charset="-128"/>
                <a:cs typeface="Arial Unicode MS" pitchFamily="34" charset="-128"/>
              </a:defRPr>
            </a:lvl3pPr>
            <a:lvl4pPr marL="1600200" indent="-228600" defTabSz="358775">
              <a:defRPr sz="1000" baseline="-25000">
                <a:solidFill>
                  <a:schemeClr val="tx1"/>
                </a:solidFill>
                <a:latin typeface="Arial" pitchFamily="34" charset="0"/>
                <a:ea typeface="Arial Unicode MS" pitchFamily="34" charset="-128"/>
                <a:cs typeface="Arial Unicode MS" pitchFamily="34" charset="-128"/>
              </a:defRPr>
            </a:lvl4pPr>
            <a:lvl5pPr marL="2057400" indent="-228600" defTabSz="358775">
              <a:defRPr sz="1000" baseline="-25000">
                <a:solidFill>
                  <a:schemeClr val="tx1"/>
                </a:solidFill>
                <a:latin typeface="Arial" pitchFamily="34" charset="0"/>
                <a:ea typeface="Arial Unicode MS" pitchFamily="34" charset="-128"/>
                <a:cs typeface="Arial Unicode MS" pitchFamily="34" charset="-128"/>
              </a:defRPr>
            </a:lvl5pPr>
            <a:lvl6pPr marL="25146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6pPr>
            <a:lvl7pPr marL="29718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7pPr>
            <a:lvl8pPr marL="34290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8pPr>
            <a:lvl9pPr marL="3886200" indent="-228600" algn="ctr" defTabSz="358775" eaLnBrk="0" fontAlgn="base" hangingPunct="0">
              <a:spcBef>
                <a:spcPct val="40000"/>
              </a:spcBef>
              <a:spcAft>
                <a:spcPct val="0"/>
              </a:spcAft>
              <a:defRPr sz="1000" baseline="-25000">
                <a:solidFill>
                  <a:schemeClr val="tx1"/>
                </a:solidFill>
                <a:latin typeface="Arial" pitchFamily="34" charset="0"/>
                <a:ea typeface="Arial Unicode MS" pitchFamily="34" charset="-128"/>
                <a:cs typeface="Arial Unicode MS" pitchFamily="34" charset="-128"/>
              </a:defRPr>
            </a:lvl9pPr>
          </a:lstStyle>
          <a:p>
            <a:pPr fontAlgn="base">
              <a:spcBef>
                <a:spcPct val="0"/>
              </a:spcBef>
              <a:spcAft>
                <a:spcPct val="0"/>
              </a:spcAft>
              <a:defRPr/>
            </a:pPr>
            <a:r>
              <a:rPr lang="en-GB" b="1" kern="0" baseline="0" dirty="0" smtClean="0">
                <a:solidFill>
                  <a:schemeClr val="accent4"/>
                </a:solidFill>
                <a:latin typeface="+mn-lt"/>
                <a:ea typeface="Geneva" pitchFamily="64" charset="-128"/>
              </a:rPr>
              <a:t>Physical supply chain</a:t>
            </a:r>
            <a:endParaRPr lang="en-GB" b="1" kern="0" baseline="0" dirty="0">
              <a:solidFill>
                <a:schemeClr val="accent4"/>
              </a:solidFill>
              <a:latin typeface="+mn-lt"/>
              <a:ea typeface="Geneva" pitchFamily="64" charset="-128"/>
            </a:endParaRPr>
          </a:p>
        </p:txBody>
      </p:sp>
      <p:sp>
        <p:nvSpPr>
          <p:cNvPr id="14" name="Rectangle 13"/>
          <p:cNvSpPr/>
          <p:nvPr/>
        </p:nvSpPr>
        <p:spPr>
          <a:xfrm>
            <a:off x="3144787" y="2436168"/>
            <a:ext cx="970137" cy="246221"/>
          </a:xfrm>
          <a:prstGeom prst="rect">
            <a:avLst/>
          </a:prstGeom>
        </p:spPr>
        <p:txBody>
          <a:bodyPr wrap="none">
            <a:spAutoFit/>
          </a:bodyPr>
          <a:lstStyle/>
          <a:p>
            <a:pPr algn="ctr" fontAlgn="base">
              <a:spcBef>
                <a:spcPct val="50000"/>
              </a:spcBef>
              <a:spcAft>
                <a:spcPct val="0"/>
              </a:spcAft>
            </a:pPr>
            <a:r>
              <a:rPr lang="en-US" sz="1000" b="1" dirty="0">
                <a:solidFill>
                  <a:schemeClr val="accent4"/>
                </a:solidFill>
              </a:rPr>
              <a:t>Raw material</a:t>
            </a:r>
          </a:p>
        </p:txBody>
      </p:sp>
      <p:cxnSp>
        <p:nvCxnSpPr>
          <p:cNvPr id="16" name="Elbow Connector 15"/>
          <p:cNvCxnSpPr>
            <a:stCxn id="36" idx="1"/>
            <a:endCxn id="14" idx="0"/>
          </p:cNvCxnSpPr>
          <p:nvPr/>
        </p:nvCxnSpPr>
        <p:spPr bwMode="auto">
          <a:xfrm rot="10800000" flipV="1">
            <a:off x="3629857" y="1958630"/>
            <a:ext cx="691473" cy="477537"/>
          </a:xfrm>
          <a:prstGeom prst="bentConnector2">
            <a:avLst/>
          </a:prstGeom>
          <a:solidFill>
            <a:srgbClr val="FF6600"/>
          </a:solidFill>
          <a:ln w="19050" cap="flat" cmpd="sng" algn="ctr">
            <a:solidFill>
              <a:schemeClr val="accent4"/>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Elbow Connector 16"/>
          <p:cNvCxnSpPr>
            <a:stCxn id="36" idx="3"/>
            <a:endCxn id="20" idx="0"/>
          </p:cNvCxnSpPr>
          <p:nvPr/>
        </p:nvCxnSpPr>
        <p:spPr bwMode="auto">
          <a:xfrm>
            <a:off x="4883680" y="1958631"/>
            <a:ext cx="700799" cy="451375"/>
          </a:xfrm>
          <a:prstGeom prst="bentConnector2">
            <a:avLst/>
          </a:prstGeom>
          <a:solidFill>
            <a:srgbClr val="FF6600"/>
          </a:solidFill>
          <a:ln w="19050" cap="flat" cmpd="sng" algn="ctr">
            <a:solidFill>
              <a:schemeClr val="accent5"/>
            </a:solidFill>
            <a:prstDash val="solid"/>
            <a:round/>
            <a:headEnd type="stealth"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8" name="Group 17"/>
          <p:cNvGrpSpPr/>
          <p:nvPr/>
        </p:nvGrpSpPr>
        <p:grpSpPr>
          <a:xfrm>
            <a:off x="5225246" y="2410006"/>
            <a:ext cx="718466" cy="683788"/>
            <a:chOff x="4909892" y="2180067"/>
            <a:chExt cx="718466" cy="683788"/>
          </a:xfrm>
        </p:grpSpPr>
        <p:sp>
          <p:nvSpPr>
            <p:cNvPr id="20" name="Rectangle 19"/>
            <p:cNvSpPr/>
            <p:nvPr/>
          </p:nvSpPr>
          <p:spPr>
            <a:xfrm>
              <a:off x="4909892" y="2180067"/>
              <a:ext cx="718466" cy="246221"/>
            </a:xfrm>
            <a:prstGeom prst="rect">
              <a:avLst/>
            </a:prstGeom>
          </p:spPr>
          <p:txBody>
            <a:bodyPr wrap="none">
              <a:spAutoFit/>
            </a:bodyPr>
            <a:lstStyle/>
            <a:p>
              <a:pPr algn="ctr" fontAlgn="base">
                <a:spcBef>
                  <a:spcPct val="50000"/>
                </a:spcBef>
                <a:spcAft>
                  <a:spcPct val="0"/>
                </a:spcAft>
                <a:defRPr/>
              </a:pPr>
              <a:r>
                <a:rPr lang="en-US" sz="1000" b="1" kern="0" dirty="0">
                  <a:solidFill>
                    <a:schemeClr val="accent5"/>
                  </a:solidFill>
                </a:rPr>
                <a:t>Payables</a:t>
              </a:r>
            </a:p>
          </p:txBody>
        </p:sp>
        <p:pic>
          <p:nvPicPr>
            <p:cNvPr id="21" name="Picture 24" descr="https://cdn1.iconfinder.com/data/icons/money-currency-extras/512/Hand_Bills-512.png"/>
            <p:cNvPicPr>
              <a:picLocks noChangeAspect="1" noChangeArrowheads="1"/>
            </p:cNvPicPr>
            <p:nvPr/>
          </p:nvPicPr>
          <p:blipFill rotWithShape="1">
            <a:blip r:embed="rId2" cstate="print">
              <a:grayscl/>
              <a:extLst>
                <a:ext uri="{BEBA8EAE-BF5A-486C-A8C5-ECC9F3942E4B}">
                  <a14:imgProps xmlns:a14="http://schemas.microsoft.com/office/drawing/2010/main">
                    <a14:imgLayer r:embed="rId3">
                      <a14:imgEffect>
                        <a14:backgroundRemoval t="9961" b="89844" l="4297" r="96484">
                          <a14:foregroundMark x1="15430" y1="61133" x2="15430" y2="61133"/>
                          <a14:foregroundMark x1="14648" y1="60547" x2="51367" y2="77734"/>
                          <a14:foregroundMark x1="7617" y1="66992" x2="57813" y2="82227"/>
                          <a14:foregroundMark x1="4297" y1="71094" x2="4297" y2="63867"/>
                          <a14:foregroundMark x1="77734" y1="59375" x2="86133" y2="54492"/>
                          <a14:foregroundMark x1="92773" y1="62500" x2="93359" y2="58594"/>
                          <a14:foregroundMark x1="96289" y1="60352" x2="96484" y2="58984"/>
                          <a14:foregroundMark x1="72852" y1="54297" x2="79492" y2="51367"/>
                          <a14:foregroundMark x1="28711" y1="39844" x2="50391" y2="44531"/>
                          <a14:foregroundMark x1="35547" y1="25586" x2="47461" y2="32227"/>
                          <a14:foregroundMark x1="30859" y1="34180" x2="47656" y2="38281"/>
                          <a14:backgroundMark x1="44336" y1="41797" x2="45508" y2="40430"/>
                        </a14:backgroundRemoval>
                      </a14:imgEffect>
                    </a14:imgLayer>
                  </a14:imgProps>
                </a:ext>
                <a:ext uri="{28A0092B-C50C-407E-A947-70E740481C1C}">
                  <a14:useLocalDpi xmlns:a14="http://schemas.microsoft.com/office/drawing/2010/main" val="0"/>
                </a:ext>
              </a:extLst>
            </a:blip>
            <a:srcRect t="10910"/>
            <a:stretch/>
          </p:blipFill>
          <p:spPr bwMode="auto">
            <a:xfrm>
              <a:off x="4977205" y="2343710"/>
              <a:ext cx="583841" cy="52014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 name="Group 21"/>
          <p:cNvGrpSpPr/>
          <p:nvPr/>
        </p:nvGrpSpPr>
        <p:grpSpPr>
          <a:xfrm>
            <a:off x="5160542" y="4465542"/>
            <a:ext cx="880370" cy="690038"/>
            <a:chOff x="4828942" y="4504338"/>
            <a:chExt cx="880370" cy="690038"/>
          </a:xfrm>
        </p:grpSpPr>
        <p:pic>
          <p:nvPicPr>
            <p:cNvPr id="23" name="Picture 26" descr="https://cdn2.iconfinder.com/data/icons/finance/512/Money_Fist-128.png"/>
            <p:cNvPicPr>
              <a:picLocks noChangeAspect="1" noChangeArrowheads="1"/>
            </p:cNvPicPr>
            <p:nvPr/>
          </p:nvPicPr>
          <p:blipFill>
            <a:blip r:embed="rId4" cstate="print">
              <a:grayscl/>
              <a:extLst>
                <a:ext uri="{BEBA8EAE-BF5A-486C-A8C5-ECC9F3942E4B}">
                  <a14:imgProps xmlns:a14="http://schemas.microsoft.com/office/drawing/2010/main">
                    <a14:imgLayer r:embed="rId5">
                      <a14:imgEffect>
                        <a14:backgroundRemoval t="9375" b="92188" l="9375" r="89844">
                          <a14:foregroundMark x1="33594" y1="22656" x2="44531" y2="38281"/>
                          <a14:foregroundMark x1="46875" y1="13281" x2="62500" y2="13281"/>
                          <a14:foregroundMark x1="73438" y1="21875" x2="67188" y2="35156"/>
                          <a14:foregroundMark x1="69531" y1="91406" x2="77344" y2="90625"/>
                          <a14:foregroundMark x1="50000" y1="92188" x2="57031" y2="91406"/>
                          <a14:foregroundMark x1="67188" y1="61719" x2="77344" y2="60938"/>
                          <a14:foregroundMark x1="66406" y1="72656" x2="81250" y2="71875"/>
                          <a14:foregroundMark x1="67969" y1="80469" x2="80469" y2="80469"/>
                          <a14:backgroundMark x1="53125" y1="39844" x2="55469" y2="39844"/>
                          <a14:backgroundMark x1="47656" y1="44531" x2="50000" y2="41406"/>
                          <a14:backgroundMark x1="65625" y1="42188" x2="68750" y2="43750"/>
                          <a14:backgroundMark x1="28125" y1="55469" x2="45313" y2="45313"/>
                          <a14:backgroundMark x1="53125" y1="26563" x2="56250" y2="21875"/>
                          <a14:backgroundMark x1="64063" y1="29688" x2="63281" y2="35156"/>
                          <a14:backgroundMark x1="35938" y1="14063" x2="43750" y2="24219"/>
                          <a14:backgroundMark x1="44531" y1="27344" x2="46875" y2="35156"/>
                          <a14:backgroundMark x1="64844" y1="86719" x2="75781" y2="85938"/>
                          <a14:backgroundMark x1="73438" y1="76563" x2="86719" y2="76563"/>
                          <a14:backgroundMark x1="60938" y1="75781" x2="64844" y2="76563"/>
                          <a14:backgroundMark x1="67188" y1="66406" x2="80469" y2="67188"/>
                          <a14:backgroundMark x1="62500" y1="57813" x2="71094" y2="57813"/>
                          <a14:backgroundMark x1="62500" y1="58594" x2="63281" y2="65625"/>
                          <a14:backgroundMark x1="62500" y1="78125" x2="60938" y2="79688"/>
                        </a14:backgroundRemoval>
                      </a14:imgEffect>
                    </a14:imgLayer>
                  </a14:imgProps>
                </a:ext>
                <a:ext uri="{28A0092B-C50C-407E-A947-70E740481C1C}">
                  <a14:useLocalDpi xmlns:a14="http://schemas.microsoft.com/office/drawing/2010/main" val="0"/>
                </a:ext>
              </a:extLst>
            </a:blip>
            <a:srcRect/>
            <a:stretch>
              <a:fillRect/>
            </a:stretch>
          </p:blipFill>
          <p:spPr bwMode="auto">
            <a:xfrm>
              <a:off x="5008080" y="4672283"/>
              <a:ext cx="522092" cy="522093"/>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4828942" y="4504338"/>
              <a:ext cx="880370" cy="246221"/>
            </a:xfrm>
            <a:prstGeom prst="rect">
              <a:avLst/>
            </a:prstGeom>
          </p:spPr>
          <p:txBody>
            <a:bodyPr wrap="none">
              <a:spAutoFit/>
            </a:bodyPr>
            <a:lstStyle/>
            <a:p>
              <a:pPr algn="ctr" fontAlgn="base">
                <a:spcBef>
                  <a:spcPct val="50000"/>
                </a:spcBef>
                <a:spcAft>
                  <a:spcPct val="0"/>
                </a:spcAft>
                <a:defRPr/>
              </a:pPr>
              <a:r>
                <a:rPr lang="en-US" sz="1000" b="1" kern="0" dirty="0">
                  <a:solidFill>
                    <a:schemeClr val="accent5"/>
                  </a:solidFill>
                </a:rPr>
                <a:t>Receivables</a:t>
              </a:r>
            </a:p>
          </p:txBody>
        </p:sp>
      </p:grpSp>
      <p:cxnSp>
        <p:nvCxnSpPr>
          <p:cNvPr id="25" name="Elbow Connector 24"/>
          <p:cNvCxnSpPr>
            <a:stCxn id="39" idx="3"/>
            <a:endCxn id="23" idx="2"/>
          </p:cNvCxnSpPr>
          <p:nvPr/>
        </p:nvCxnSpPr>
        <p:spPr bwMode="auto">
          <a:xfrm flipV="1">
            <a:off x="4943995" y="5155580"/>
            <a:ext cx="656731" cy="634542"/>
          </a:xfrm>
          <a:prstGeom prst="bentConnector2">
            <a:avLst/>
          </a:prstGeom>
          <a:solidFill>
            <a:srgbClr val="FF6600"/>
          </a:solidFill>
          <a:ln w="19050" cap="flat" cmpd="sng" algn="ctr">
            <a:solidFill>
              <a:schemeClr val="accent5"/>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Elbow Connector 25"/>
          <p:cNvCxnSpPr>
            <a:stCxn id="39" idx="1"/>
          </p:cNvCxnSpPr>
          <p:nvPr/>
        </p:nvCxnSpPr>
        <p:spPr bwMode="auto">
          <a:xfrm rot="10800000">
            <a:off x="3631185" y="4793144"/>
            <a:ext cx="629830" cy="996979"/>
          </a:xfrm>
          <a:prstGeom prst="bentConnector2">
            <a:avLst/>
          </a:prstGeom>
          <a:solidFill>
            <a:srgbClr val="FF6600"/>
          </a:solidFill>
          <a:ln w="19050" cap="flat" cmpd="sng" algn="ctr">
            <a:solidFill>
              <a:schemeClr val="accent4"/>
            </a:solidFill>
            <a:prstDash val="solid"/>
            <a:round/>
            <a:headEnd type="stealth"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Rectangle 26"/>
          <p:cNvSpPr/>
          <p:nvPr/>
        </p:nvSpPr>
        <p:spPr>
          <a:xfrm>
            <a:off x="3113524" y="4502612"/>
            <a:ext cx="1064715" cy="246221"/>
          </a:xfrm>
          <a:prstGeom prst="rect">
            <a:avLst/>
          </a:prstGeom>
        </p:spPr>
        <p:txBody>
          <a:bodyPr wrap="none">
            <a:spAutoFit/>
          </a:bodyPr>
          <a:lstStyle/>
          <a:p>
            <a:pPr algn="ctr" fontAlgn="base">
              <a:spcAft>
                <a:spcPct val="0"/>
              </a:spcAft>
            </a:pPr>
            <a:r>
              <a:rPr lang="en-US" sz="1000" b="1" dirty="0">
                <a:solidFill>
                  <a:schemeClr val="accent4"/>
                </a:solidFill>
              </a:rPr>
              <a:t>Finished goods</a:t>
            </a:r>
          </a:p>
        </p:txBody>
      </p:sp>
      <p:pic>
        <p:nvPicPr>
          <p:cNvPr id="28" name="Picture 39" descr="http://icons.iconarchive.com/icons/custom-icon-design/pretty-office-11/512/cash-icon.png"/>
          <p:cNvPicPr>
            <a:picLocks noChangeAspect="1" noChangeArrowheads="1"/>
          </p:cNvPicPr>
          <p:nvPr/>
        </p:nvPicPr>
        <p:blipFill>
          <a:blip r:embed="rId6" cstate="print">
            <a:grayscl/>
            <a:extLst>
              <a:ext uri="{28A0092B-C50C-407E-A947-70E740481C1C}">
                <a14:useLocalDpi xmlns:a14="http://schemas.microsoft.com/office/drawing/2010/main" val="0"/>
              </a:ext>
            </a:extLst>
          </a:blip>
          <a:srcRect/>
          <a:stretch>
            <a:fillRect/>
          </a:stretch>
        </p:blipFill>
        <p:spPr bwMode="auto">
          <a:xfrm>
            <a:off x="5374402" y="3587671"/>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5348574" y="3440923"/>
            <a:ext cx="468398" cy="246221"/>
          </a:xfrm>
          <a:prstGeom prst="rect">
            <a:avLst/>
          </a:prstGeom>
        </p:spPr>
        <p:txBody>
          <a:bodyPr wrap="none">
            <a:spAutoFit/>
          </a:bodyPr>
          <a:lstStyle/>
          <a:p>
            <a:pPr algn="ctr" fontAlgn="base">
              <a:spcBef>
                <a:spcPct val="50000"/>
              </a:spcBef>
              <a:spcAft>
                <a:spcPct val="0"/>
              </a:spcAft>
              <a:defRPr/>
            </a:pPr>
            <a:r>
              <a:rPr lang="en-US" sz="1000" b="1" kern="0" dirty="0">
                <a:solidFill>
                  <a:schemeClr val="accent5"/>
                </a:solidFill>
              </a:rPr>
              <a:t>Cash</a:t>
            </a:r>
          </a:p>
        </p:txBody>
      </p:sp>
      <p:sp>
        <p:nvSpPr>
          <p:cNvPr id="30" name="Rectangle 29"/>
          <p:cNvSpPr/>
          <p:nvPr/>
        </p:nvSpPr>
        <p:spPr>
          <a:xfrm>
            <a:off x="3041547" y="3240602"/>
            <a:ext cx="1175322" cy="246221"/>
          </a:xfrm>
          <a:prstGeom prst="rect">
            <a:avLst/>
          </a:prstGeom>
        </p:spPr>
        <p:txBody>
          <a:bodyPr wrap="none">
            <a:spAutoFit/>
          </a:bodyPr>
          <a:lstStyle/>
          <a:p>
            <a:pPr algn="ctr" fontAlgn="base">
              <a:spcBef>
                <a:spcPct val="50000"/>
              </a:spcBef>
              <a:spcAft>
                <a:spcPct val="0"/>
              </a:spcAft>
            </a:pPr>
            <a:r>
              <a:rPr lang="en-US" sz="1000" b="1" dirty="0">
                <a:solidFill>
                  <a:schemeClr val="accent4"/>
                </a:solidFill>
              </a:rPr>
              <a:t>Work in progress</a:t>
            </a:r>
          </a:p>
        </p:txBody>
      </p:sp>
      <p:cxnSp>
        <p:nvCxnSpPr>
          <p:cNvPr id="31" name="Straight Arrow Connector 30"/>
          <p:cNvCxnSpPr>
            <a:stCxn id="14" idx="2"/>
            <a:endCxn id="30" idx="0"/>
          </p:cNvCxnSpPr>
          <p:nvPr/>
        </p:nvCxnSpPr>
        <p:spPr bwMode="auto">
          <a:xfrm flipH="1">
            <a:off x="3629208" y="2682389"/>
            <a:ext cx="648" cy="558213"/>
          </a:xfrm>
          <a:prstGeom prst="straightConnector1">
            <a:avLst/>
          </a:prstGeom>
          <a:solidFill>
            <a:srgbClr val="FF6600"/>
          </a:solidFill>
          <a:ln w="19050" cap="flat" cmpd="sng" algn="ctr">
            <a:solidFill>
              <a:schemeClr val="accent4"/>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p:cNvCxnSpPr/>
          <p:nvPr/>
        </p:nvCxnSpPr>
        <p:spPr bwMode="auto">
          <a:xfrm flipH="1">
            <a:off x="3629208" y="4080316"/>
            <a:ext cx="3939" cy="421881"/>
          </a:xfrm>
          <a:prstGeom prst="straightConnector1">
            <a:avLst/>
          </a:prstGeom>
          <a:solidFill>
            <a:srgbClr val="FF6600"/>
          </a:solidFill>
          <a:ln w="19050" cap="flat" cmpd="sng" algn="ctr">
            <a:solidFill>
              <a:schemeClr val="accent4"/>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Arrow Connector 32"/>
          <p:cNvCxnSpPr>
            <a:stCxn id="24" idx="0"/>
            <a:endCxn id="28" idx="2"/>
          </p:cNvCxnSpPr>
          <p:nvPr/>
        </p:nvCxnSpPr>
        <p:spPr bwMode="auto">
          <a:xfrm flipV="1">
            <a:off x="5600727" y="4044871"/>
            <a:ext cx="2275" cy="420671"/>
          </a:xfrm>
          <a:prstGeom prst="straightConnector1">
            <a:avLst/>
          </a:prstGeom>
          <a:solidFill>
            <a:srgbClr val="FF6600"/>
          </a:solidFill>
          <a:ln w="19050" cap="flat" cmpd="sng" algn="ctr">
            <a:solidFill>
              <a:schemeClr val="accent5"/>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a:stCxn id="29" idx="0"/>
            <a:endCxn id="21" idx="2"/>
          </p:cNvCxnSpPr>
          <p:nvPr/>
        </p:nvCxnSpPr>
        <p:spPr bwMode="auto">
          <a:xfrm flipV="1">
            <a:off x="5582773" y="3093794"/>
            <a:ext cx="1707" cy="347129"/>
          </a:xfrm>
          <a:prstGeom prst="straightConnector1">
            <a:avLst/>
          </a:prstGeom>
          <a:solidFill>
            <a:srgbClr val="FF6600"/>
          </a:solidFill>
          <a:ln w="19050" cap="flat" cmpd="sng" algn="ctr">
            <a:solidFill>
              <a:schemeClr val="accent5"/>
            </a:solidFill>
            <a:prstDash val="solid"/>
            <a:round/>
            <a:headEnd type="oval" w="sm" len="sm"/>
            <a:tailEnd type="stealth"/>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5" name="Group 34"/>
          <p:cNvGrpSpPr/>
          <p:nvPr/>
        </p:nvGrpSpPr>
        <p:grpSpPr>
          <a:xfrm>
            <a:off x="4176073" y="1526670"/>
            <a:ext cx="852862" cy="709251"/>
            <a:chOff x="3556822" y="1354349"/>
            <a:chExt cx="852862" cy="709251"/>
          </a:xfrm>
        </p:grpSpPr>
        <p:pic>
          <p:nvPicPr>
            <p:cNvPr id="36" name="Picture 6" descr="https://encrypted-tbn2.gstatic.com/images?q=tbn:ANd9GcR-KDWYjt7kD4bUwdfGa5RisN567dP0Q7yrQtXUGU-77j6nB5iV"/>
            <p:cNvPicPr>
              <a:picLocks noChangeAspect="1" noChangeArrowheads="1"/>
            </p:cNvPicPr>
            <p:nvPr/>
          </p:nvPicPr>
          <p:blipFill rotWithShape="1">
            <a:blip r:embed="rId7" cstate="print">
              <a:grayscl/>
              <a:extLst>
                <a:ext uri="{BEBA8EAE-BF5A-486C-A8C5-ECC9F3942E4B}">
                  <a14:imgProps xmlns:a14="http://schemas.microsoft.com/office/drawing/2010/main">
                    <a14:imgLayer r:embed="rId8">
                      <a14:imgEffect>
                        <a14:backgroundRemoval t="9804" b="94118" l="0" r="100000">
                          <a14:foregroundMark x1="62255" y1="40686" x2="62255" y2="40686"/>
                          <a14:foregroundMark x1="71569" y1="19118" x2="71569" y2="19118"/>
                        </a14:backgroundRemoval>
                      </a14:imgEffect>
                    </a14:imgLayer>
                  </a14:imgProps>
                </a:ext>
                <a:ext uri="{28A0092B-C50C-407E-A947-70E740481C1C}">
                  <a14:useLocalDpi xmlns:a14="http://schemas.microsoft.com/office/drawing/2010/main" val="0"/>
                </a:ext>
              </a:extLst>
            </a:blip>
            <a:srcRect t="6429" b="-1"/>
            <a:stretch/>
          </p:blipFill>
          <p:spPr bwMode="auto">
            <a:xfrm>
              <a:off x="3702078" y="1509020"/>
              <a:ext cx="562351" cy="554580"/>
            </a:xfrm>
            <a:prstGeom prst="rect">
              <a:avLst/>
            </a:prstGeom>
            <a:noFill/>
            <a:extLst>
              <a:ext uri="{909E8E84-426E-40DD-AFC4-6F175D3DCCD1}">
                <a14:hiddenFill xmlns:a14="http://schemas.microsoft.com/office/drawing/2010/main">
                  <a:solidFill>
                    <a:srgbClr val="FFFFFF"/>
                  </a:solidFill>
                </a14:hiddenFill>
              </a:ext>
            </a:extLst>
          </p:spPr>
        </p:pic>
        <p:sp>
          <p:nvSpPr>
            <p:cNvPr id="37" name="TextBox 36"/>
            <p:cNvSpPr txBox="1"/>
            <p:nvPr/>
          </p:nvSpPr>
          <p:spPr>
            <a:xfrm>
              <a:off x="3556822" y="1354349"/>
              <a:ext cx="852862" cy="230832"/>
            </a:xfrm>
            <a:prstGeom prst="rect">
              <a:avLst/>
            </a:prstGeom>
            <a:noFill/>
          </p:spPr>
          <p:txBody>
            <a:bodyPr wrap="square" rtlCol="0">
              <a:spAutoFit/>
            </a:bodyPr>
            <a:lstStyle/>
            <a:p>
              <a:pPr algn="ctr" fontAlgn="base">
                <a:spcBef>
                  <a:spcPct val="50000"/>
                </a:spcBef>
                <a:spcAft>
                  <a:spcPct val="0"/>
                </a:spcAft>
                <a:defRPr/>
              </a:pPr>
              <a:r>
                <a:rPr lang="en-US" sz="900" b="1" kern="0" dirty="0">
                  <a:solidFill>
                    <a:schemeClr val="bg2">
                      <a:lumMod val="50000"/>
                    </a:schemeClr>
                  </a:solidFill>
                </a:rPr>
                <a:t>Suppliers</a:t>
              </a:r>
            </a:p>
          </p:txBody>
        </p:sp>
      </p:grpSp>
      <p:grpSp>
        <p:nvGrpSpPr>
          <p:cNvPr id="38" name="Group 37"/>
          <p:cNvGrpSpPr/>
          <p:nvPr/>
        </p:nvGrpSpPr>
        <p:grpSpPr>
          <a:xfrm>
            <a:off x="4176074" y="5310402"/>
            <a:ext cx="852862" cy="821210"/>
            <a:chOff x="4006183" y="5270576"/>
            <a:chExt cx="852862" cy="821210"/>
          </a:xfrm>
        </p:grpSpPr>
        <p:pic>
          <p:nvPicPr>
            <p:cNvPr id="39" name="Picture 18" descr="http://cdn2.hubspot.net/hub/171726/file-352237927-png/webicons/Closing_Customers.png?t=1429621672233"/>
            <p:cNvPicPr>
              <a:picLocks noChangeAspect="1" noChangeArrowheads="1"/>
            </p:cNvPicPr>
            <p:nvPr/>
          </p:nvPicPr>
          <p:blipFill>
            <a:blip r:embed="rId9" cstate="print">
              <a:grayscl/>
              <a:extLst>
                <a:ext uri="{28A0092B-C50C-407E-A947-70E740481C1C}">
                  <a14:useLocalDpi xmlns:a14="http://schemas.microsoft.com/office/drawing/2010/main" val="0"/>
                </a:ext>
              </a:extLst>
            </a:blip>
            <a:srcRect/>
            <a:stretch>
              <a:fillRect/>
            </a:stretch>
          </p:blipFill>
          <p:spPr bwMode="auto">
            <a:xfrm>
              <a:off x="4091124" y="5408806"/>
              <a:ext cx="682980" cy="682980"/>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p:cNvSpPr txBox="1"/>
            <p:nvPr/>
          </p:nvSpPr>
          <p:spPr>
            <a:xfrm>
              <a:off x="4006183" y="5270576"/>
              <a:ext cx="852862" cy="230832"/>
            </a:xfrm>
            <a:prstGeom prst="rect">
              <a:avLst/>
            </a:prstGeom>
            <a:noFill/>
          </p:spPr>
          <p:txBody>
            <a:bodyPr wrap="square" rtlCol="0">
              <a:spAutoFit/>
            </a:bodyPr>
            <a:lstStyle/>
            <a:p>
              <a:pPr algn="ctr" fontAlgn="base">
                <a:spcBef>
                  <a:spcPct val="50000"/>
                </a:spcBef>
                <a:spcAft>
                  <a:spcPct val="0"/>
                </a:spcAft>
              </a:pPr>
              <a:r>
                <a:rPr lang="en-US" sz="900" b="1" dirty="0">
                  <a:solidFill>
                    <a:schemeClr val="bg2">
                      <a:lumMod val="50000"/>
                    </a:schemeClr>
                  </a:solidFill>
                </a:rPr>
                <a:t>Customers</a:t>
              </a:r>
            </a:p>
          </p:txBody>
        </p:sp>
      </p:grpSp>
      <p:sp>
        <p:nvSpPr>
          <p:cNvPr id="41" name="Rectangle 40"/>
          <p:cNvSpPr/>
          <p:nvPr/>
        </p:nvSpPr>
        <p:spPr>
          <a:xfrm>
            <a:off x="7215666" y="1171575"/>
            <a:ext cx="1348446" cy="261610"/>
          </a:xfrm>
          <a:prstGeom prst="rect">
            <a:avLst/>
          </a:prstGeom>
        </p:spPr>
        <p:txBody>
          <a:bodyPr wrap="none">
            <a:spAutoFit/>
          </a:bodyPr>
          <a:lstStyle/>
          <a:p>
            <a:r>
              <a:rPr lang="en-GB" sz="1100" dirty="0">
                <a:solidFill>
                  <a:srgbClr val="FF6600"/>
                </a:solidFill>
                <a:ea typeface="Arial Unicode MS"/>
                <a:cs typeface="Arial Unicode MS"/>
              </a:rPr>
              <a:t>External solutions</a:t>
            </a:r>
            <a:endParaRPr lang="en-US" sz="1100" dirty="0">
              <a:solidFill>
                <a:srgbClr val="FF6600"/>
              </a:solidFill>
            </a:endParaRPr>
          </a:p>
        </p:txBody>
      </p:sp>
      <p:sp>
        <p:nvSpPr>
          <p:cNvPr id="42" name="Rounded Rectangle 41"/>
          <p:cNvSpPr/>
          <p:nvPr/>
        </p:nvSpPr>
        <p:spPr>
          <a:xfrm>
            <a:off x="1454592" y="2404201"/>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A/P process improvement</a:t>
            </a:r>
          </a:p>
        </p:txBody>
      </p:sp>
      <p:sp>
        <p:nvSpPr>
          <p:cNvPr id="43" name="Rounded Rectangle 42"/>
          <p:cNvSpPr/>
          <p:nvPr/>
        </p:nvSpPr>
        <p:spPr>
          <a:xfrm>
            <a:off x="1454592" y="3169122"/>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Inventory management</a:t>
            </a:r>
          </a:p>
        </p:txBody>
      </p:sp>
      <p:sp>
        <p:nvSpPr>
          <p:cNvPr id="44" name="Rounded Rectangle 43"/>
          <p:cNvSpPr/>
          <p:nvPr/>
        </p:nvSpPr>
        <p:spPr>
          <a:xfrm>
            <a:off x="1454594" y="3931122"/>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Incentives alignment</a:t>
            </a:r>
          </a:p>
        </p:txBody>
      </p:sp>
      <p:sp>
        <p:nvSpPr>
          <p:cNvPr id="45" name="Rounded Rectangle 44"/>
          <p:cNvSpPr/>
          <p:nvPr/>
        </p:nvSpPr>
        <p:spPr>
          <a:xfrm>
            <a:off x="1454593" y="4690201"/>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A/R process improvement</a:t>
            </a:r>
          </a:p>
        </p:txBody>
      </p:sp>
      <p:sp>
        <p:nvSpPr>
          <p:cNvPr id="46" name="Rounded Rectangle 45"/>
          <p:cNvSpPr/>
          <p:nvPr/>
        </p:nvSpPr>
        <p:spPr>
          <a:xfrm>
            <a:off x="1454593" y="5447058"/>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smtClean="0">
                <a:solidFill>
                  <a:srgbClr val="808080"/>
                </a:solidFill>
                <a:ea typeface="Arial Unicode MS"/>
                <a:cs typeface="Arial Unicode MS"/>
              </a:rPr>
              <a:t>Centralise </a:t>
            </a:r>
            <a:r>
              <a:rPr lang="en-GB" sz="1000" b="1" kern="0" dirty="0">
                <a:solidFill>
                  <a:srgbClr val="808080"/>
                </a:solidFill>
                <a:ea typeface="Arial Unicode MS"/>
                <a:cs typeface="Arial Unicode MS"/>
              </a:rPr>
              <a:t>treasury</a:t>
            </a:r>
          </a:p>
        </p:txBody>
      </p:sp>
      <p:sp>
        <p:nvSpPr>
          <p:cNvPr id="47" name="Rounded Rectangle 46"/>
          <p:cNvSpPr/>
          <p:nvPr/>
        </p:nvSpPr>
        <p:spPr>
          <a:xfrm>
            <a:off x="1454592" y="1607302"/>
            <a:ext cx="1028891" cy="685800"/>
          </a:xfrm>
          <a:prstGeom prst="roundRect">
            <a:avLst/>
          </a:prstGeom>
          <a:solidFill>
            <a:srgbClr val="FFFFFF"/>
          </a:solidFill>
          <a:ln w="12700" cap="flat" cmpd="sng" algn="ctr">
            <a:solidFill>
              <a:schemeClr val="accent2"/>
            </a:solidFill>
            <a:prstDash val="solid"/>
          </a:ln>
          <a:effectLst/>
        </p:spPr>
        <p:txBody>
          <a:bodyPr lIns="0" tIns="0" rIns="0" bIns="0" rtlCol="0" anchor="ctr"/>
          <a:lstStyle/>
          <a:p>
            <a:pPr algn="ctr" fontAlgn="base">
              <a:spcAft>
                <a:spcPts val="200"/>
              </a:spcAft>
              <a:defRPr/>
            </a:pPr>
            <a:r>
              <a:rPr lang="en-GB" sz="1000" b="1" kern="0" dirty="0">
                <a:solidFill>
                  <a:srgbClr val="808080"/>
                </a:solidFill>
                <a:ea typeface="Arial Unicode MS"/>
                <a:cs typeface="Arial Unicode MS"/>
              </a:rPr>
              <a:t>Rationalise purchasing</a:t>
            </a:r>
          </a:p>
        </p:txBody>
      </p:sp>
      <p:grpSp>
        <p:nvGrpSpPr>
          <p:cNvPr id="49" name="Group 48"/>
          <p:cNvGrpSpPr/>
          <p:nvPr/>
        </p:nvGrpSpPr>
        <p:grpSpPr>
          <a:xfrm>
            <a:off x="678670" y="2407122"/>
            <a:ext cx="731520" cy="685800"/>
            <a:chOff x="230995" y="2667000"/>
            <a:chExt cx="731520" cy="685800"/>
          </a:xfrm>
        </p:grpSpPr>
        <p:sp>
          <p:nvSpPr>
            <p:cNvPr id="50" name="Rounded Rectangle 49"/>
            <p:cNvSpPr/>
            <p:nvPr/>
          </p:nvSpPr>
          <p:spPr>
            <a:xfrm>
              <a:off x="230995" y="2667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51" name="Picture 4" descr="https://cdn4.iconfinder.com/data/icons/pretty_office_3/256/Sales-by-Payment-Method-rep.png"/>
            <p:cNvPicPr>
              <a:picLocks noChangeAspect="1" noChangeArrowheads="1"/>
            </p:cNvPicPr>
            <p:nvPr/>
          </p:nvPicPr>
          <p:blipFill rotWithShape="1">
            <a:blip r:embed="rId10" cstate="print">
              <a:grayscl/>
              <a:extLst>
                <a:ext uri="{28A0092B-C50C-407E-A947-70E740481C1C}">
                  <a14:useLocalDpi xmlns:a14="http://schemas.microsoft.com/office/drawing/2010/main" val="0"/>
                </a:ext>
              </a:extLst>
            </a:blip>
            <a:srcRect l="12890" r="12890" b="8125"/>
            <a:stretch/>
          </p:blipFill>
          <p:spPr bwMode="auto">
            <a:xfrm>
              <a:off x="421012" y="2778379"/>
              <a:ext cx="369335" cy="457200"/>
            </a:xfrm>
            <a:prstGeom prst="roundRect">
              <a:avLst/>
            </a:prstGeom>
            <a:noFill/>
            <a:extLst>
              <a:ext uri="{909E8E84-426E-40DD-AFC4-6F175D3DCCD1}">
                <a14:hiddenFill xmlns:a14="http://schemas.microsoft.com/office/drawing/2010/main">
                  <a:solidFill>
                    <a:srgbClr val="FFFFFF"/>
                  </a:solidFill>
                </a14:hiddenFill>
              </a:ext>
            </a:extLst>
          </p:spPr>
        </p:pic>
      </p:grpSp>
      <p:grpSp>
        <p:nvGrpSpPr>
          <p:cNvPr id="52" name="Group 51"/>
          <p:cNvGrpSpPr/>
          <p:nvPr/>
        </p:nvGrpSpPr>
        <p:grpSpPr>
          <a:xfrm>
            <a:off x="678670" y="3169122"/>
            <a:ext cx="731520" cy="685800"/>
            <a:chOff x="230995" y="3429000"/>
            <a:chExt cx="731520" cy="685800"/>
          </a:xfrm>
        </p:grpSpPr>
        <p:sp>
          <p:nvSpPr>
            <p:cNvPr id="53" name="Rounded Rectangle 52"/>
            <p:cNvSpPr/>
            <p:nvPr/>
          </p:nvSpPr>
          <p:spPr>
            <a:xfrm>
              <a:off x="230995" y="3429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54" name="Picture 7"/>
            <p:cNvPicPr>
              <a:picLocks noChangeAspect="1" noChangeArrowheads="1"/>
            </p:cNvPicPr>
            <p:nvPr/>
          </p:nvPicPr>
          <p:blipFill>
            <a:blip r:embed="rId11"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364827" y="3543360"/>
              <a:ext cx="481705"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5" name="Group 54"/>
          <p:cNvGrpSpPr/>
          <p:nvPr/>
        </p:nvGrpSpPr>
        <p:grpSpPr>
          <a:xfrm>
            <a:off x="678670" y="1613399"/>
            <a:ext cx="731520" cy="685800"/>
            <a:chOff x="230995" y="1905000"/>
            <a:chExt cx="731520" cy="685800"/>
          </a:xfrm>
        </p:grpSpPr>
        <p:sp>
          <p:nvSpPr>
            <p:cNvPr id="56" name="Rounded Rectangle 55"/>
            <p:cNvSpPr/>
            <p:nvPr/>
          </p:nvSpPr>
          <p:spPr>
            <a:xfrm>
              <a:off x="230995" y="1905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57" name="Picture 9" descr="http://www.mediabistro.com/alltwitter/files/2012/08/shopping-cart-icon.png"/>
            <p:cNvPicPr>
              <a:picLocks noChangeAspect="1" noChangeArrowheads="1"/>
            </p:cNvPicPr>
            <p:nvPr/>
          </p:nvPicPr>
          <p:blipFill>
            <a:blip r:embed="rId1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a:stretch>
              <a:fillRect/>
            </a:stretch>
          </p:blipFill>
          <p:spPr bwMode="auto">
            <a:xfrm>
              <a:off x="377079" y="1997435"/>
              <a:ext cx="457200" cy="457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8" name="Group 57"/>
          <p:cNvGrpSpPr/>
          <p:nvPr/>
        </p:nvGrpSpPr>
        <p:grpSpPr>
          <a:xfrm>
            <a:off x="678670" y="3931122"/>
            <a:ext cx="731520" cy="685800"/>
            <a:chOff x="230995" y="4191000"/>
            <a:chExt cx="731520" cy="685800"/>
          </a:xfrm>
        </p:grpSpPr>
        <p:sp>
          <p:nvSpPr>
            <p:cNvPr id="59" name="Rounded Rectangle 58"/>
            <p:cNvSpPr/>
            <p:nvPr/>
          </p:nvSpPr>
          <p:spPr>
            <a:xfrm>
              <a:off x="230995" y="4191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60" name="Picture 11" descr="http://beta.geostrategies.com/wp-content/uploads/2013/09/brain2.png"/>
            <p:cNvPicPr>
              <a:picLocks noChangeAspect="1" noChangeArrowheads="1"/>
            </p:cNvPicPr>
            <p:nvPr/>
          </p:nvPicPr>
          <p:blipFill rotWithShape="1">
            <a:blip r:embed="rId13" cstate="print">
              <a:grayscl/>
              <a:extLst>
                <a:ext uri="{28A0092B-C50C-407E-A947-70E740481C1C}">
                  <a14:useLocalDpi xmlns:a14="http://schemas.microsoft.com/office/drawing/2010/main" val="0"/>
                </a:ext>
              </a:extLst>
            </a:blip>
            <a:srcRect l="24238" t="6663" r="26389" b="7072"/>
            <a:stretch/>
          </p:blipFill>
          <p:spPr bwMode="auto">
            <a:xfrm flipH="1">
              <a:off x="401642" y="4305300"/>
              <a:ext cx="408075" cy="457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1" name="Group 60"/>
          <p:cNvGrpSpPr/>
          <p:nvPr/>
        </p:nvGrpSpPr>
        <p:grpSpPr>
          <a:xfrm>
            <a:off x="678670" y="4693122"/>
            <a:ext cx="731520" cy="685800"/>
            <a:chOff x="230995" y="4953000"/>
            <a:chExt cx="731520" cy="685800"/>
          </a:xfrm>
        </p:grpSpPr>
        <p:sp>
          <p:nvSpPr>
            <p:cNvPr id="62" name="Rounded Rectangle 61"/>
            <p:cNvSpPr/>
            <p:nvPr/>
          </p:nvSpPr>
          <p:spPr>
            <a:xfrm>
              <a:off x="230995" y="4953000"/>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pic>
          <p:nvPicPr>
            <p:cNvPr id="63" name="Picture 13" descr="http://files.softicons.com/download/business-icons/desktop-business-icons-by-aha-soft/png/256x256/money.png"/>
            <p:cNvPicPr>
              <a:picLocks noChangeAspect="1" noChangeArrowheads="1"/>
            </p:cNvPicPr>
            <p:nvPr/>
          </p:nvPicPr>
          <p:blipFill>
            <a:blip r:embed="rId14" cstate="print">
              <a:grayscl/>
              <a:extLst>
                <a:ext uri="{28A0092B-C50C-407E-A947-70E740481C1C}">
                  <a14:useLocalDpi xmlns:a14="http://schemas.microsoft.com/office/drawing/2010/main" val="0"/>
                </a:ext>
              </a:extLst>
            </a:blip>
            <a:srcRect/>
            <a:stretch>
              <a:fillRect/>
            </a:stretch>
          </p:blipFill>
          <p:spPr bwMode="auto">
            <a:xfrm>
              <a:off x="377079" y="5057365"/>
              <a:ext cx="457200" cy="457200"/>
            </a:xfrm>
            <a:prstGeom prst="rect">
              <a:avLst/>
            </a:prstGeom>
            <a:noFill/>
            <a:extLst>
              <a:ext uri="{909E8E84-426E-40DD-AFC4-6F175D3DCCD1}">
                <a14:hiddenFill xmlns:a14="http://schemas.microsoft.com/office/drawing/2010/main">
                  <a:solidFill>
                    <a:srgbClr val="FFFFFF"/>
                  </a:solidFill>
                </a14:hiddenFill>
              </a:ext>
            </a:extLst>
          </p:spPr>
        </p:pic>
      </p:grpSp>
      <p:sp>
        <p:nvSpPr>
          <p:cNvPr id="64" name="Rounded Rectangle 63"/>
          <p:cNvSpPr/>
          <p:nvPr/>
        </p:nvSpPr>
        <p:spPr>
          <a:xfrm>
            <a:off x="678670" y="5447058"/>
            <a:ext cx="731520" cy="685800"/>
          </a:xfrm>
          <a:prstGeom prst="roundRect">
            <a:avLst/>
          </a:prstGeom>
          <a:solidFill>
            <a:srgbClr val="FFFFFF"/>
          </a:solidFill>
          <a:ln w="19050" cap="flat" cmpd="sng" algn="ctr">
            <a:solidFill>
              <a:schemeClr val="accent2"/>
            </a:solidFill>
            <a:prstDash val="solid"/>
          </a:ln>
          <a:effectLst/>
        </p:spPr>
        <p:txBody>
          <a:bodyPr lIns="0" tIns="0" rIns="0" bIns="0" rtlCol="0" anchor="ctr"/>
          <a:lstStyle/>
          <a:p>
            <a:pPr algn="ctr">
              <a:defRPr/>
            </a:pPr>
            <a:endParaRPr lang="en-US" sz="800" kern="0" dirty="0">
              <a:solidFill>
                <a:srgbClr val="FFFFFF"/>
              </a:solidFill>
            </a:endParaRPr>
          </a:p>
        </p:txBody>
      </p:sp>
      <p:grpSp>
        <p:nvGrpSpPr>
          <p:cNvPr id="65" name="Group 64"/>
          <p:cNvGrpSpPr/>
          <p:nvPr/>
        </p:nvGrpSpPr>
        <p:grpSpPr>
          <a:xfrm>
            <a:off x="730192" y="5496824"/>
            <a:ext cx="632058" cy="603707"/>
            <a:chOff x="577792" y="5230673"/>
            <a:chExt cx="632058" cy="603707"/>
          </a:xfrm>
        </p:grpSpPr>
        <p:pic>
          <p:nvPicPr>
            <p:cNvPr id="66" name="Picture 41" descr="http://www.ibom.biz/images/bank-building-icon.jpg"/>
            <p:cNvPicPr>
              <a:picLocks noChangeAspect="1" noChangeArrowheads="1"/>
            </p:cNvPicPr>
            <p:nvPr/>
          </p:nvPicPr>
          <p:blipFill rotWithShape="1">
            <a:blip r:embed="rId15"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l="11216" t="6145" r="9985" b="9098"/>
            <a:stretch/>
          </p:blipFill>
          <p:spPr bwMode="auto">
            <a:xfrm>
              <a:off x="746280" y="5381033"/>
              <a:ext cx="274320" cy="236048"/>
            </a:xfrm>
            <a:prstGeom prst="rect">
              <a:avLst/>
            </a:prstGeom>
            <a:noFill/>
            <a:extLst>
              <a:ext uri="{909E8E84-426E-40DD-AFC4-6F175D3DCCD1}">
                <a14:hiddenFill xmlns:a14="http://schemas.microsoft.com/office/drawing/2010/main">
                  <a:solidFill>
                    <a:srgbClr val="FFFFFF"/>
                  </a:solidFill>
                </a14:hiddenFill>
              </a:ext>
            </a:extLst>
          </p:spPr>
        </p:pic>
        <p:grpSp>
          <p:nvGrpSpPr>
            <p:cNvPr id="67" name="Group 66"/>
            <p:cNvGrpSpPr/>
            <p:nvPr/>
          </p:nvGrpSpPr>
          <p:grpSpPr>
            <a:xfrm>
              <a:off x="577792" y="5230673"/>
              <a:ext cx="212032" cy="234454"/>
              <a:chOff x="577792" y="5306873"/>
              <a:chExt cx="212032" cy="234454"/>
            </a:xfrm>
          </p:grpSpPr>
          <p:sp>
            <p:nvSpPr>
              <p:cNvPr id="77" name="Right Arrow 76"/>
              <p:cNvSpPr/>
              <p:nvPr/>
            </p:nvSpPr>
            <p:spPr bwMode="auto">
              <a:xfrm rot="2746660">
                <a:off x="570538" y="5314127"/>
                <a:ext cx="226540" cy="212032"/>
              </a:xfrm>
              <a:prstGeom prst="rightArrow">
                <a:avLst/>
              </a:prstGeom>
              <a:solidFill>
                <a:schemeClr val="bg2">
                  <a:lumMod val="20000"/>
                  <a:lumOff val="80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8" name="TextBox 77"/>
              <p:cNvSpPr txBox="1"/>
              <p:nvPr/>
            </p:nvSpPr>
            <p:spPr>
              <a:xfrm>
                <a:off x="618191" y="5325883"/>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nvGrpSpPr>
            <p:cNvPr id="68" name="Group 67"/>
            <p:cNvGrpSpPr/>
            <p:nvPr/>
          </p:nvGrpSpPr>
          <p:grpSpPr>
            <a:xfrm>
              <a:off x="577812" y="5594103"/>
              <a:ext cx="212032" cy="240277"/>
              <a:chOff x="577812" y="5670303"/>
              <a:chExt cx="212032" cy="240277"/>
            </a:xfrm>
          </p:grpSpPr>
          <p:sp>
            <p:nvSpPr>
              <p:cNvPr id="75" name="Right Arrow 74"/>
              <p:cNvSpPr/>
              <p:nvPr/>
            </p:nvSpPr>
            <p:spPr bwMode="auto">
              <a:xfrm rot="18844273">
                <a:off x="570558" y="5691294"/>
                <a:ext cx="226540" cy="212032"/>
              </a:xfrm>
              <a:prstGeom prst="rightArrow">
                <a:avLst/>
              </a:prstGeom>
              <a:solidFill>
                <a:schemeClr val="bg1">
                  <a:lumMod val="50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6" name="TextBox 75"/>
              <p:cNvSpPr txBox="1"/>
              <p:nvPr/>
            </p:nvSpPr>
            <p:spPr>
              <a:xfrm>
                <a:off x="622195" y="5670303"/>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nvGrpSpPr>
            <p:cNvPr id="69" name="Group 68"/>
            <p:cNvGrpSpPr/>
            <p:nvPr/>
          </p:nvGrpSpPr>
          <p:grpSpPr>
            <a:xfrm>
              <a:off x="990563" y="5600453"/>
              <a:ext cx="212032" cy="233927"/>
              <a:chOff x="990563" y="5676653"/>
              <a:chExt cx="212032" cy="233927"/>
            </a:xfrm>
          </p:grpSpPr>
          <p:sp>
            <p:nvSpPr>
              <p:cNvPr id="73" name="Right Arrow 72"/>
              <p:cNvSpPr/>
              <p:nvPr/>
            </p:nvSpPr>
            <p:spPr bwMode="auto">
              <a:xfrm rot="13683002">
                <a:off x="983309" y="5691294"/>
                <a:ext cx="226540" cy="212032"/>
              </a:xfrm>
              <a:prstGeom prst="rightArrow">
                <a:avLst/>
              </a:prstGeom>
              <a:solidFill>
                <a:schemeClr val="bg2">
                  <a:lumMod val="75000"/>
                </a:schemeClr>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4" name="TextBox 73"/>
              <p:cNvSpPr txBox="1"/>
              <p:nvPr/>
            </p:nvSpPr>
            <p:spPr>
              <a:xfrm>
                <a:off x="1015473" y="5676653"/>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nvGrpSpPr>
            <p:cNvPr id="70" name="Group 69"/>
            <p:cNvGrpSpPr/>
            <p:nvPr/>
          </p:nvGrpSpPr>
          <p:grpSpPr>
            <a:xfrm>
              <a:off x="983310" y="5238810"/>
              <a:ext cx="226540" cy="228011"/>
              <a:chOff x="983310" y="5315010"/>
              <a:chExt cx="226540" cy="228011"/>
            </a:xfrm>
          </p:grpSpPr>
          <p:sp>
            <p:nvSpPr>
              <p:cNvPr id="71" name="Right Arrow 70"/>
              <p:cNvSpPr/>
              <p:nvPr/>
            </p:nvSpPr>
            <p:spPr bwMode="auto">
              <a:xfrm rot="8359292">
                <a:off x="983310" y="5315010"/>
                <a:ext cx="226540" cy="212032"/>
              </a:xfrm>
              <a:prstGeom prst="rightArrow">
                <a:avLst/>
              </a:prstGeom>
              <a:solidFill>
                <a:schemeClr val="accent2"/>
              </a:solidFill>
              <a:ln w="9525" cap="flat" cmpd="sng" algn="ctr">
                <a:no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noAutofit/>
              </a:bodyPr>
              <a:lstStyle/>
              <a:p>
                <a:pPr algn="ctr" fontAlgn="base">
                  <a:spcBef>
                    <a:spcPct val="50000"/>
                  </a:spcBef>
                  <a:spcAft>
                    <a:spcPct val="0"/>
                  </a:spcAft>
                  <a:defRPr/>
                </a:pPr>
                <a:endParaRPr lang="en-US" b="1" kern="0" dirty="0">
                  <a:solidFill>
                    <a:srgbClr val="000000"/>
                  </a:solidFill>
                </a:endParaRPr>
              </a:p>
            </p:txBody>
          </p:sp>
          <p:sp>
            <p:nvSpPr>
              <p:cNvPr id="72" name="TextBox 71"/>
              <p:cNvSpPr txBox="1"/>
              <p:nvPr/>
            </p:nvSpPr>
            <p:spPr>
              <a:xfrm>
                <a:off x="1006119" y="5327577"/>
                <a:ext cx="154976" cy="215444"/>
              </a:xfrm>
              <a:prstGeom prst="rect">
                <a:avLst/>
              </a:prstGeom>
              <a:noFill/>
            </p:spPr>
            <p:txBody>
              <a:bodyPr wrap="square" rtlCol="0">
                <a:spAutoFit/>
              </a:bodyPr>
              <a:lstStyle/>
              <a:p>
                <a:pPr algn="ctr" fontAlgn="base">
                  <a:spcBef>
                    <a:spcPct val="50000"/>
                  </a:spcBef>
                  <a:spcAft>
                    <a:spcPct val="0"/>
                  </a:spcAft>
                  <a:defRPr/>
                </a:pPr>
                <a:r>
                  <a:rPr lang="en-US" sz="800" kern="0" dirty="0">
                    <a:solidFill>
                      <a:srgbClr val="FFFFFF"/>
                    </a:solidFill>
                  </a:rPr>
                  <a:t>£</a:t>
                </a:r>
              </a:p>
            </p:txBody>
          </p:sp>
        </p:grpSp>
      </p:grpSp>
      <p:pic>
        <p:nvPicPr>
          <p:cNvPr id="79" name="Picture 43" descr="http://www.elemica.com/wp-content/uploads/2013/04/supply-chain.png"/>
          <p:cNvPicPr>
            <a:picLocks noChangeAspect="1" noChangeArrowheads="1"/>
          </p:cNvPicPr>
          <p:nvPr/>
        </p:nvPicPr>
        <p:blipFill>
          <a:blip r:embed="rId16" cstate="print">
            <a:duotone>
              <a:schemeClr val="bg2">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025149" y="1496091"/>
            <a:ext cx="682417" cy="545934"/>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79"/>
          <p:cNvSpPr/>
          <p:nvPr/>
        </p:nvSpPr>
        <p:spPr>
          <a:xfrm>
            <a:off x="7707568" y="1584392"/>
            <a:ext cx="1221721" cy="400110"/>
          </a:xfrm>
          <a:prstGeom prst="rect">
            <a:avLst/>
          </a:prstGeom>
        </p:spPr>
        <p:txBody>
          <a:bodyPr wrap="square">
            <a:spAutoFit/>
          </a:bodyPr>
          <a:lstStyle/>
          <a:p>
            <a:pPr fontAlgn="base">
              <a:spcBef>
                <a:spcPct val="50000"/>
              </a:spcBef>
              <a:spcAft>
                <a:spcPct val="0"/>
              </a:spcAft>
              <a:defRPr/>
            </a:pPr>
            <a:r>
              <a:rPr lang="en-US" sz="1000" b="1" kern="0" dirty="0" smtClean="0">
                <a:solidFill>
                  <a:srgbClr val="808080"/>
                </a:solidFill>
              </a:rPr>
              <a:t>Supply Chain Finance</a:t>
            </a:r>
            <a:endParaRPr lang="en-US" sz="1000" b="1" kern="0" dirty="0">
              <a:solidFill>
                <a:srgbClr val="808080"/>
              </a:solidFill>
            </a:endParaRPr>
          </a:p>
        </p:txBody>
      </p:sp>
      <p:sp>
        <p:nvSpPr>
          <p:cNvPr id="81" name="Pentagon 80"/>
          <p:cNvSpPr/>
          <p:nvPr/>
        </p:nvSpPr>
        <p:spPr bwMode="auto">
          <a:xfrm rot="10800000">
            <a:off x="6381751" y="1444556"/>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defRPr/>
            </a:pPr>
            <a:endParaRPr lang="en-US" b="1" kern="0" dirty="0">
              <a:solidFill>
                <a:srgbClr val="000000"/>
              </a:solidFill>
            </a:endParaRPr>
          </a:p>
        </p:txBody>
      </p:sp>
      <p:sp>
        <p:nvSpPr>
          <p:cNvPr id="82" name="Rectangle 81"/>
          <p:cNvSpPr/>
          <p:nvPr/>
        </p:nvSpPr>
        <p:spPr>
          <a:xfrm>
            <a:off x="7764246" y="5736921"/>
            <a:ext cx="1221721" cy="400110"/>
          </a:xfrm>
          <a:prstGeom prst="rect">
            <a:avLst/>
          </a:prstGeom>
        </p:spPr>
        <p:txBody>
          <a:bodyPr wrap="square">
            <a:spAutoFit/>
          </a:bodyPr>
          <a:lstStyle/>
          <a:p>
            <a:pPr fontAlgn="base">
              <a:spcBef>
                <a:spcPct val="50000"/>
              </a:spcBef>
              <a:spcAft>
                <a:spcPct val="0"/>
              </a:spcAft>
            </a:pPr>
            <a:r>
              <a:rPr lang="en-US" sz="1000" b="1" dirty="0" smtClean="0">
                <a:solidFill>
                  <a:srgbClr val="808080"/>
                </a:solidFill>
              </a:rPr>
              <a:t>Receivable-based </a:t>
            </a:r>
            <a:r>
              <a:rPr lang="en-US" sz="1000" b="1" dirty="0">
                <a:solidFill>
                  <a:srgbClr val="808080"/>
                </a:solidFill>
              </a:rPr>
              <a:t>finance</a:t>
            </a:r>
          </a:p>
        </p:txBody>
      </p:sp>
      <p:sp>
        <p:nvSpPr>
          <p:cNvPr id="83" name="Pentagon 82"/>
          <p:cNvSpPr/>
          <p:nvPr/>
        </p:nvSpPr>
        <p:spPr bwMode="auto">
          <a:xfrm rot="10800000">
            <a:off x="6390798" y="5601548"/>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84" name="Picture 45" descr="http://www.karolia.com/Site/images/AR.png"/>
          <p:cNvPicPr>
            <a:picLocks noChangeAspect="1" noChangeArrowheads="1"/>
          </p:cNvPicPr>
          <p:nvPr/>
        </p:nvPicPr>
        <p:blipFill>
          <a:blip r:embed="rId18" cstate="print">
            <a:grayscl/>
            <a:extLst>
              <a:ext uri="{28A0092B-C50C-407E-A947-70E740481C1C}">
                <a14:useLocalDpi xmlns:a14="http://schemas.microsoft.com/office/drawing/2010/main" val="0"/>
              </a:ext>
            </a:extLst>
          </a:blip>
          <a:srcRect/>
          <a:stretch>
            <a:fillRect/>
          </a:stretch>
        </p:blipFill>
        <p:spPr bwMode="auto">
          <a:xfrm>
            <a:off x="7151175" y="5692987"/>
            <a:ext cx="457200" cy="457200"/>
          </a:xfrm>
          <a:prstGeom prst="rect">
            <a:avLst/>
          </a:prstGeom>
          <a:noFill/>
          <a:extLst>
            <a:ext uri="{909E8E84-426E-40DD-AFC4-6F175D3DCCD1}">
              <a14:hiddenFill xmlns:a14="http://schemas.microsoft.com/office/drawing/2010/main">
                <a:solidFill>
                  <a:srgbClr val="FFFFFF"/>
                </a:solidFill>
              </a14:hiddenFill>
            </a:ext>
          </a:extLst>
        </p:spPr>
      </p:pic>
      <p:sp>
        <p:nvSpPr>
          <p:cNvPr id="85" name="Rectangle 84"/>
          <p:cNvSpPr/>
          <p:nvPr/>
        </p:nvSpPr>
        <p:spPr>
          <a:xfrm>
            <a:off x="7750829" y="2966040"/>
            <a:ext cx="1221721" cy="400110"/>
          </a:xfrm>
          <a:prstGeom prst="rect">
            <a:avLst/>
          </a:prstGeom>
        </p:spPr>
        <p:txBody>
          <a:bodyPr wrap="square">
            <a:spAutoFit/>
          </a:bodyPr>
          <a:lstStyle/>
          <a:p>
            <a:pPr fontAlgn="base">
              <a:spcBef>
                <a:spcPct val="50000"/>
              </a:spcBef>
              <a:spcAft>
                <a:spcPct val="0"/>
              </a:spcAft>
            </a:pPr>
            <a:r>
              <a:rPr lang="en-US" sz="1000" b="1" dirty="0" smtClean="0">
                <a:solidFill>
                  <a:srgbClr val="808080"/>
                </a:solidFill>
              </a:rPr>
              <a:t>L/C’s &amp; </a:t>
            </a:r>
            <a:r>
              <a:rPr lang="en-US" sz="1000" b="1" dirty="0">
                <a:solidFill>
                  <a:srgbClr val="808080"/>
                </a:solidFill>
              </a:rPr>
              <a:t>guarantees</a:t>
            </a:r>
          </a:p>
        </p:txBody>
      </p:sp>
      <p:sp>
        <p:nvSpPr>
          <p:cNvPr id="86" name="Pentagon 85"/>
          <p:cNvSpPr/>
          <p:nvPr/>
        </p:nvSpPr>
        <p:spPr bwMode="auto">
          <a:xfrm rot="10800000">
            <a:off x="6377380" y="2830666"/>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87" name="Picture 47" descr="http://www.cfdt-carrefour-herouville.fr/images/contrat.png"/>
          <p:cNvPicPr>
            <a:picLocks noChangeAspect="1" noChangeArrowheads="1"/>
          </p:cNvPicPr>
          <p:nvPr/>
        </p:nvPicPr>
        <p:blipFill>
          <a:blip r:embed="rId19" cstate="print">
            <a:grayscl/>
            <a:extLst>
              <a:ext uri="{28A0092B-C50C-407E-A947-70E740481C1C}">
                <a14:useLocalDpi xmlns:a14="http://schemas.microsoft.com/office/drawing/2010/main" val="0"/>
              </a:ext>
            </a:extLst>
          </a:blip>
          <a:srcRect/>
          <a:stretch>
            <a:fillRect/>
          </a:stretch>
        </p:blipFill>
        <p:spPr bwMode="auto">
          <a:xfrm>
            <a:off x="7092037" y="2879194"/>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88" name="Rectangle 87"/>
          <p:cNvSpPr/>
          <p:nvPr/>
        </p:nvSpPr>
        <p:spPr>
          <a:xfrm>
            <a:off x="7750829" y="3658297"/>
            <a:ext cx="1221721" cy="400110"/>
          </a:xfrm>
          <a:prstGeom prst="rect">
            <a:avLst/>
          </a:prstGeom>
        </p:spPr>
        <p:txBody>
          <a:bodyPr wrap="square">
            <a:spAutoFit/>
          </a:bodyPr>
          <a:lstStyle/>
          <a:p>
            <a:pPr fontAlgn="base">
              <a:spcBef>
                <a:spcPct val="50000"/>
              </a:spcBef>
              <a:spcAft>
                <a:spcPct val="0"/>
              </a:spcAft>
            </a:pPr>
            <a:r>
              <a:rPr lang="en-US" sz="1000" b="1" dirty="0">
                <a:solidFill>
                  <a:srgbClr val="808080"/>
                </a:solidFill>
              </a:rPr>
              <a:t>Payment &amp; cash Management</a:t>
            </a:r>
          </a:p>
        </p:txBody>
      </p:sp>
      <p:sp>
        <p:nvSpPr>
          <p:cNvPr id="89" name="Pentagon 88"/>
          <p:cNvSpPr/>
          <p:nvPr/>
        </p:nvSpPr>
        <p:spPr bwMode="auto">
          <a:xfrm rot="10800000">
            <a:off x="6377380" y="3522923"/>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0" name="Picture 49" descr="https://cdn2.iconfinder.com/data/icons/large-shop-icons/512/Payment_card_credit_pay_cash.png"/>
          <p:cNvPicPr>
            <a:picLocks noChangeAspect="1" noChangeArrowheads="1"/>
          </p:cNvPicPr>
          <p:nvPr/>
        </p:nvPicPr>
        <p:blipFill>
          <a:blip r:embed="rId20" cstate="print">
            <a:grayscl/>
            <a:extLst>
              <a:ext uri="{BEBA8EAE-BF5A-486C-A8C5-ECC9F3942E4B}">
                <a14:imgProps xmlns:a14="http://schemas.microsoft.com/office/drawing/2010/main">
                  <a14:imgLayer r:embed="rId21">
                    <a14:imgEffect>
                      <a14:backgroundRemoval t="8594" b="93750" l="4688" r="96094">
                        <a14:foregroundMark x1="47070" y1="8789" x2="47070" y2="8789"/>
                        <a14:foregroundMark x1="10156" y1="63867" x2="10156" y2="77930"/>
                        <a14:foregroundMark x1="22656" y1="87891" x2="67969" y2="88086"/>
                        <a14:foregroundMark x1="96094" y1="67383" x2="95508" y2="78516"/>
                        <a14:foregroundMark x1="44531" y1="93750" x2="60742" y2="93750"/>
                        <a14:foregroundMark x1="4688" y1="66016" x2="5273" y2="81641"/>
                      </a14:backgroundRemoval>
                    </a14:imgEffect>
                  </a14:imgLayer>
                </a14:imgProps>
              </a:ext>
              <a:ext uri="{28A0092B-C50C-407E-A947-70E740481C1C}">
                <a14:useLocalDpi xmlns:a14="http://schemas.microsoft.com/office/drawing/2010/main" val="0"/>
              </a:ext>
            </a:extLst>
          </a:blip>
          <a:srcRect/>
          <a:stretch>
            <a:fillRect/>
          </a:stretch>
        </p:blipFill>
        <p:spPr bwMode="auto">
          <a:xfrm>
            <a:off x="7092037" y="3588117"/>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91" name="Rectangle 90"/>
          <p:cNvSpPr/>
          <p:nvPr/>
        </p:nvSpPr>
        <p:spPr>
          <a:xfrm>
            <a:off x="7764246" y="4418516"/>
            <a:ext cx="1221721" cy="400110"/>
          </a:xfrm>
          <a:prstGeom prst="rect">
            <a:avLst/>
          </a:prstGeom>
        </p:spPr>
        <p:txBody>
          <a:bodyPr wrap="square">
            <a:spAutoFit/>
          </a:bodyPr>
          <a:lstStyle/>
          <a:p>
            <a:pPr fontAlgn="base">
              <a:spcBef>
                <a:spcPct val="50000"/>
              </a:spcBef>
              <a:spcAft>
                <a:spcPct val="0"/>
              </a:spcAft>
            </a:pPr>
            <a:r>
              <a:rPr lang="en-US" sz="1000" b="1" dirty="0">
                <a:solidFill>
                  <a:srgbClr val="808080"/>
                </a:solidFill>
              </a:rPr>
              <a:t>Risk management</a:t>
            </a:r>
          </a:p>
        </p:txBody>
      </p:sp>
      <p:sp>
        <p:nvSpPr>
          <p:cNvPr id="92" name="Pentagon 91"/>
          <p:cNvSpPr/>
          <p:nvPr/>
        </p:nvSpPr>
        <p:spPr bwMode="auto">
          <a:xfrm rot="10800000">
            <a:off x="6373007" y="4213892"/>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3" name="Picture 51" descr="http://media.dailyfx.com/illustrations/2013/08/29/Identifying_Your_Trading_Risk_Through_Intra-Trade_Drawdowns_body_Picture_2.png"/>
          <p:cNvPicPr>
            <a:picLocks noChangeAspect="1" noChangeArrowheads="1"/>
          </p:cNvPicPr>
          <p:nvPr/>
        </p:nvPicPr>
        <p:blipFill rotWithShape="1">
          <a:blip r:embed="rId22" cstate="print">
            <a:clrChange>
              <a:clrFrom>
                <a:srgbClr val="FFFFFF"/>
              </a:clrFrom>
              <a:clrTo>
                <a:srgbClr val="FFFFFF">
                  <a:alpha val="0"/>
                </a:srgbClr>
              </a:clrTo>
            </a:clrChange>
            <a:grayscl/>
            <a:extLst>
              <a:ext uri="{28A0092B-C50C-407E-A947-70E740481C1C}">
                <a14:useLocalDpi xmlns:a14="http://schemas.microsoft.com/office/drawing/2010/main" val="0"/>
              </a:ext>
            </a:extLst>
          </a:blip>
          <a:srcRect l="18179" r="25743"/>
          <a:stretch/>
        </p:blipFill>
        <p:spPr bwMode="auto">
          <a:xfrm>
            <a:off x="7092037" y="4296798"/>
            <a:ext cx="548640" cy="473503"/>
          </a:xfrm>
          <a:prstGeom prst="rect">
            <a:avLst/>
          </a:prstGeom>
          <a:noFill/>
          <a:extLst>
            <a:ext uri="{909E8E84-426E-40DD-AFC4-6F175D3DCCD1}">
              <a14:hiddenFill xmlns:a14="http://schemas.microsoft.com/office/drawing/2010/main">
                <a:solidFill>
                  <a:srgbClr val="FFFFFF"/>
                </a:solidFill>
              </a14:hiddenFill>
            </a:ext>
          </a:extLst>
        </p:spPr>
      </p:pic>
      <p:sp>
        <p:nvSpPr>
          <p:cNvPr id="94" name="Rectangle 93"/>
          <p:cNvSpPr/>
          <p:nvPr/>
        </p:nvSpPr>
        <p:spPr>
          <a:xfrm>
            <a:off x="7746457" y="5045348"/>
            <a:ext cx="1221721" cy="400110"/>
          </a:xfrm>
          <a:prstGeom prst="rect">
            <a:avLst/>
          </a:prstGeom>
        </p:spPr>
        <p:txBody>
          <a:bodyPr wrap="square">
            <a:spAutoFit/>
          </a:bodyPr>
          <a:lstStyle/>
          <a:p>
            <a:pPr fontAlgn="base">
              <a:spcBef>
                <a:spcPct val="50000"/>
              </a:spcBef>
              <a:spcAft>
                <a:spcPct val="0"/>
              </a:spcAft>
            </a:pPr>
            <a:r>
              <a:rPr lang="en-US" sz="1000" b="1" dirty="0">
                <a:solidFill>
                  <a:srgbClr val="808080"/>
                </a:solidFill>
              </a:rPr>
              <a:t>Liquidity management</a:t>
            </a:r>
          </a:p>
        </p:txBody>
      </p:sp>
      <p:sp>
        <p:nvSpPr>
          <p:cNvPr id="95" name="Pentagon 94"/>
          <p:cNvSpPr/>
          <p:nvPr/>
        </p:nvSpPr>
        <p:spPr bwMode="auto">
          <a:xfrm rot="10800000">
            <a:off x="6373008" y="4909974"/>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6" name="Picture 55" descr="http://www.4xtrades.com/images/liquidity-risk-200x200.png"/>
          <p:cNvPicPr>
            <a:picLocks noChangeAspect="1" noChangeArrowheads="1"/>
          </p:cNvPicPr>
          <p:nvPr/>
        </p:nvPicPr>
        <p:blipFill>
          <a:blip r:embed="rId23" cstate="print">
            <a:grayscl/>
            <a:extLst>
              <a:ext uri="{28A0092B-C50C-407E-A947-70E740481C1C}">
                <a14:useLocalDpi xmlns:a14="http://schemas.microsoft.com/office/drawing/2010/main" val="0"/>
              </a:ext>
            </a:extLst>
          </a:blip>
          <a:srcRect/>
          <a:stretch>
            <a:fillRect/>
          </a:stretch>
        </p:blipFill>
        <p:spPr bwMode="auto">
          <a:xfrm>
            <a:off x="7105455" y="4955694"/>
            <a:ext cx="548640" cy="548640"/>
          </a:xfrm>
          <a:prstGeom prst="rect">
            <a:avLst/>
          </a:prstGeom>
          <a:noFill/>
          <a:extLst>
            <a:ext uri="{909E8E84-426E-40DD-AFC4-6F175D3DCCD1}">
              <a14:hiddenFill xmlns:a14="http://schemas.microsoft.com/office/drawing/2010/main">
                <a:solidFill>
                  <a:srgbClr val="FFFFFF"/>
                </a:solidFill>
              </a14:hiddenFill>
            </a:ext>
          </a:extLst>
        </p:spPr>
      </p:pic>
      <p:sp>
        <p:nvSpPr>
          <p:cNvPr id="97" name="Rectangle 96"/>
          <p:cNvSpPr/>
          <p:nvPr/>
        </p:nvSpPr>
        <p:spPr>
          <a:xfrm>
            <a:off x="7750829" y="2343157"/>
            <a:ext cx="1221721" cy="246221"/>
          </a:xfrm>
          <a:prstGeom prst="rect">
            <a:avLst/>
          </a:prstGeom>
        </p:spPr>
        <p:txBody>
          <a:bodyPr wrap="square">
            <a:spAutoFit/>
          </a:bodyPr>
          <a:lstStyle/>
          <a:p>
            <a:pPr fontAlgn="base">
              <a:spcBef>
                <a:spcPct val="50000"/>
              </a:spcBef>
              <a:spcAft>
                <a:spcPct val="0"/>
              </a:spcAft>
            </a:pPr>
            <a:r>
              <a:rPr lang="en-US" sz="1000" b="1" dirty="0">
                <a:solidFill>
                  <a:srgbClr val="808080"/>
                </a:solidFill>
              </a:rPr>
              <a:t>Cards solutions</a:t>
            </a:r>
          </a:p>
        </p:txBody>
      </p:sp>
      <p:sp>
        <p:nvSpPr>
          <p:cNvPr id="98" name="Pentagon 97"/>
          <p:cNvSpPr/>
          <p:nvPr/>
        </p:nvSpPr>
        <p:spPr bwMode="auto">
          <a:xfrm rot="10800000">
            <a:off x="6370820" y="2138533"/>
            <a:ext cx="2590798" cy="640080"/>
          </a:xfrm>
          <a:prstGeom prst="homePlate">
            <a:avLst>
              <a:gd name="adj" fmla="val 82678"/>
            </a:avLst>
          </a:prstGeom>
          <a:noFill/>
          <a:ln w="12700" cap="flat" cmpd="sng" algn="ctr">
            <a:solidFill>
              <a:schemeClr val="accent2"/>
            </a:solidFill>
            <a:prstDash val="solid"/>
            <a:round/>
            <a:headEnd type="none" w="med" len="med"/>
            <a:tailEnd type="none" w="med" len="med"/>
          </a:ln>
          <a:effectLst/>
          <a:extLst/>
        </p:spPr>
        <p:txBody>
          <a:bodyPr vert="horz" wrap="square" lIns="180000" tIns="180000" rIns="180000" bIns="180000" numCol="1" rtlCol="0" anchor="ctr" anchorCtr="0" compatLnSpc="1">
            <a:prstTxWarp prst="textNoShape">
              <a:avLst/>
            </a:prstTxWarp>
            <a:spAutoFit/>
          </a:bodyPr>
          <a:lstStyle/>
          <a:p>
            <a:pPr algn="ctr" fontAlgn="base">
              <a:spcBef>
                <a:spcPct val="50000"/>
              </a:spcBef>
              <a:spcAft>
                <a:spcPct val="0"/>
              </a:spcAft>
            </a:pPr>
            <a:endParaRPr lang="en-US" b="1" dirty="0">
              <a:solidFill>
                <a:srgbClr val="000000"/>
              </a:solidFill>
            </a:endParaRPr>
          </a:p>
        </p:txBody>
      </p:sp>
      <p:pic>
        <p:nvPicPr>
          <p:cNvPr id="99" name="Picture 2" descr="http://www.veryicon.com/icon/256/Business/Payment/Mastercard.png"/>
          <p:cNvPicPr>
            <a:picLocks noChangeAspect="1" noChangeArrowheads="1"/>
          </p:cNvPicPr>
          <p:nvPr/>
        </p:nvPicPr>
        <p:blipFill>
          <a:blip r:embed="rId2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41077" y="2101217"/>
            <a:ext cx="677396" cy="677396"/>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7" descr="http://www.nokeweb.fr:8000/_img/img_prlx/rouage.png"/>
          <p:cNvPicPr>
            <a:picLocks noChangeAspect="1" noChangeArrowheads="1"/>
          </p:cNvPicPr>
          <p:nvPr/>
        </p:nvPicPr>
        <p:blipFill>
          <a:blip r:embed="rId25" cstate="print">
            <a:grayscl/>
            <a:extLst>
              <a:ext uri="{28A0092B-C50C-407E-A947-70E740481C1C}">
                <a14:useLocalDpi xmlns:a14="http://schemas.microsoft.com/office/drawing/2010/main" val="0"/>
              </a:ext>
            </a:extLst>
          </a:blip>
          <a:srcRect/>
          <a:stretch>
            <a:fillRect/>
          </a:stretch>
        </p:blipFill>
        <p:spPr bwMode="auto">
          <a:xfrm>
            <a:off x="3318395" y="3389733"/>
            <a:ext cx="568597" cy="584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96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5"/>
                                        </p:tgtEl>
                                        <p:attrNameLst>
                                          <p:attrName>style.visibility</p:attrName>
                                        </p:attrNameLst>
                                      </p:cBhvr>
                                      <p:to>
                                        <p:strVal val="visible"/>
                                      </p:to>
                                    </p:set>
                                    <p:anim calcmode="lin" valueType="num">
                                      <p:cBhvr additive="base">
                                        <p:cTn id="11" dur="500" fill="hold"/>
                                        <p:tgtEl>
                                          <p:spTgt spid="55"/>
                                        </p:tgtEl>
                                        <p:attrNameLst>
                                          <p:attrName>ppt_x</p:attrName>
                                        </p:attrNameLst>
                                      </p:cBhvr>
                                      <p:tavLst>
                                        <p:tav tm="0">
                                          <p:val>
                                            <p:strVal val="0-#ppt_w/2"/>
                                          </p:val>
                                        </p:tav>
                                        <p:tav tm="100000">
                                          <p:val>
                                            <p:strVal val="#ppt_x"/>
                                          </p:val>
                                        </p:tav>
                                      </p:tavLst>
                                    </p:anim>
                                    <p:anim calcmode="lin" valueType="num">
                                      <p:cBhvr additive="base">
                                        <p:cTn id="12" dur="500" fill="hold"/>
                                        <p:tgtEl>
                                          <p:spTgt spid="5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 calcmode="lin" valueType="num">
                                      <p:cBhvr additive="base">
                                        <p:cTn id="15" dur="500" fill="hold"/>
                                        <p:tgtEl>
                                          <p:spTgt spid="47"/>
                                        </p:tgtEl>
                                        <p:attrNameLst>
                                          <p:attrName>ppt_x</p:attrName>
                                        </p:attrNameLst>
                                      </p:cBhvr>
                                      <p:tavLst>
                                        <p:tav tm="0">
                                          <p:val>
                                            <p:strVal val="0-#ppt_w/2"/>
                                          </p:val>
                                        </p:tav>
                                        <p:tav tm="100000">
                                          <p:val>
                                            <p:strVal val="#ppt_x"/>
                                          </p:val>
                                        </p:tav>
                                      </p:tavLst>
                                    </p:anim>
                                    <p:anim calcmode="lin" valueType="num">
                                      <p:cBhvr additive="base">
                                        <p:cTn id="16" dur="500" fill="hold"/>
                                        <p:tgtEl>
                                          <p:spTgt spid="47"/>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additive="base">
                                        <p:cTn id="19" dur="500" fill="hold"/>
                                        <p:tgtEl>
                                          <p:spTgt spid="49"/>
                                        </p:tgtEl>
                                        <p:attrNameLst>
                                          <p:attrName>ppt_x</p:attrName>
                                        </p:attrNameLst>
                                      </p:cBhvr>
                                      <p:tavLst>
                                        <p:tav tm="0">
                                          <p:val>
                                            <p:strVal val="0-#ppt_w/2"/>
                                          </p:val>
                                        </p:tav>
                                        <p:tav tm="100000">
                                          <p:val>
                                            <p:strVal val="#ppt_x"/>
                                          </p:val>
                                        </p:tav>
                                      </p:tavLst>
                                    </p:anim>
                                    <p:anim calcmode="lin" valueType="num">
                                      <p:cBhvr additive="base">
                                        <p:cTn id="20" dur="500" fill="hold"/>
                                        <p:tgtEl>
                                          <p:spTgt spid="49"/>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42"/>
                                        </p:tgtEl>
                                        <p:attrNameLst>
                                          <p:attrName>style.visibility</p:attrName>
                                        </p:attrNameLst>
                                      </p:cBhvr>
                                      <p:to>
                                        <p:strVal val="visible"/>
                                      </p:to>
                                    </p:set>
                                    <p:anim calcmode="lin" valueType="num">
                                      <p:cBhvr additive="base">
                                        <p:cTn id="23" dur="500" fill="hold"/>
                                        <p:tgtEl>
                                          <p:spTgt spid="42"/>
                                        </p:tgtEl>
                                        <p:attrNameLst>
                                          <p:attrName>ppt_x</p:attrName>
                                        </p:attrNameLst>
                                      </p:cBhvr>
                                      <p:tavLst>
                                        <p:tav tm="0">
                                          <p:val>
                                            <p:strVal val="0-#ppt_w/2"/>
                                          </p:val>
                                        </p:tav>
                                        <p:tav tm="100000">
                                          <p:val>
                                            <p:strVal val="#ppt_x"/>
                                          </p:val>
                                        </p:tav>
                                      </p:tavLst>
                                    </p:anim>
                                    <p:anim calcmode="lin" valueType="num">
                                      <p:cBhvr additive="base">
                                        <p:cTn id="24" dur="500" fill="hold"/>
                                        <p:tgtEl>
                                          <p:spTgt spid="42"/>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0"/>
                                  </p:stCondLst>
                                  <p:childTnLst>
                                    <p:set>
                                      <p:cBhvr>
                                        <p:cTn id="26" dur="1" fill="hold">
                                          <p:stCondLst>
                                            <p:cond delay="0"/>
                                          </p:stCondLst>
                                        </p:cTn>
                                        <p:tgtEl>
                                          <p:spTgt spid="52"/>
                                        </p:tgtEl>
                                        <p:attrNameLst>
                                          <p:attrName>style.visibility</p:attrName>
                                        </p:attrNameLst>
                                      </p:cBhvr>
                                      <p:to>
                                        <p:strVal val="visible"/>
                                      </p:to>
                                    </p:set>
                                    <p:anim calcmode="lin" valueType="num">
                                      <p:cBhvr additive="base">
                                        <p:cTn id="27" dur="500" fill="hold"/>
                                        <p:tgtEl>
                                          <p:spTgt spid="52"/>
                                        </p:tgtEl>
                                        <p:attrNameLst>
                                          <p:attrName>ppt_x</p:attrName>
                                        </p:attrNameLst>
                                      </p:cBhvr>
                                      <p:tavLst>
                                        <p:tav tm="0">
                                          <p:val>
                                            <p:strVal val="0-#ppt_w/2"/>
                                          </p:val>
                                        </p:tav>
                                        <p:tav tm="100000">
                                          <p:val>
                                            <p:strVal val="#ppt_x"/>
                                          </p:val>
                                        </p:tav>
                                      </p:tavLst>
                                    </p:anim>
                                    <p:anim calcmode="lin" valueType="num">
                                      <p:cBhvr additive="base">
                                        <p:cTn id="28" dur="500" fill="hold"/>
                                        <p:tgtEl>
                                          <p:spTgt spid="52"/>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0-#ppt_w/2"/>
                                          </p:val>
                                        </p:tav>
                                        <p:tav tm="100000">
                                          <p:val>
                                            <p:strVal val="#ppt_x"/>
                                          </p:val>
                                        </p:tav>
                                      </p:tavLst>
                                    </p:anim>
                                    <p:anim calcmode="lin" valueType="num">
                                      <p:cBhvr additive="base">
                                        <p:cTn id="32" dur="500" fill="hold"/>
                                        <p:tgtEl>
                                          <p:spTgt spid="43"/>
                                        </p:tgtEl>
                                        <p:attrNameLst>
                                          <p:attrName>ppt_y</p:attrName>
                                        </p:attrNameLst>
                                      </p:cBhvr>
                                      <p:tavLst>
                                        <p:tav tm="0">
                                          <p:val>
                                            <p:strVal val="#ppt_y"/>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additive="base">
                                        <p:cTn id="35" dur="500" fill="hold"/>
                                        <p:tgtEl>
                                          <p:spTgt spid="58"/>
                                        </p:tgtEl>
                                        <p:attrNameLst>
                                          <p:attrName>ppt_x</p:attrName>
                                        </p:attrNameLst>
                                      </p:cBhvr>
                                      <p:tavLst>
                                        <p:tav tm="0">
                                          <p:val>
                                            <p:strVal val="0-#ppt_w/2"/>
                                          </p:val>
                                        </p:tav>
                                        <p:tav tm="100000">
                                          <p:val>
                                            <p:strVal val="#ppt_x"/>
                                          </p:val>
                                        </p:tav>
                                      </p:tavLst>
                                    </p:anim>
                                    <p:anim calcmode="lin" valueType="num">
                                      <p:cBhvr additive="base">
                                        <p:cTn id="36" dur="500" fill="hold"/>
                                        <p:tgtEl>
                                          <p:spTgt spid="58"/>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 calcmode="lin" valueType="num">
                                      <p:cBhvr additive="base">
                                        <p:cTn id="39" dur="500" fill="hold"/>
                                        <p:tgtEl>
                                          <p:spTgt spid="44"/>
                                        </p:tgtEl>
                                        <p:attrNameLst>
                                          <p:attrName>ppt_x</p:attrName>
                                        </p:attrNameLst>
                                      </p:cBhvr>
                                      <p:tavLst>
                                        <p:tav tm="0">
                                          <p:val>
                                            <p:strVal val="0-#ppt_w/2"/>
                                          </p:val>
                                        </p:tav>
                                        <p:tav tm="100000">
                                          <p:val>
                                            <p:strVal val="#ppt_x"/>
                                          </p:val>
                                        </p:tav>
                                      </p:tavLst>
                                    </p:anim>
                                    <p:anim calcmode="lin" valueType="num">
                                      <p:cBhvr additive="base">
                                        <p:cTn id="40" dur="500" fill="hold"/>
                                        <p:tgtEl>
                                          <p:spTgt spid="44"/>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 calcmode="lin" valueType="num">
                                      <p:cBhvr additive="base">
                                        <p:cTn id="43" dur="500" fill="hold"/>
                                        <p:tgtEl>
                                          <p:spTgt spid="45"/>
                                        </p:tgtEl>
                                        <p:attrNameLst>
                                          <p:attrName>ppt_x</p:attrName>
                                        </p:attrNameLst>
                                      </p:cBhvr>
                                      <p:tavLst>
                                        <p:tav tm="0">
                                          <p:val>
                                            <p:strVal val="0-#ppt_w/2"/>
                                          </p:val>
                                        </p:tav>
                                        <p:tav tm="100000">
                                          <p:val>
                                            <p:strVal val="#ppt_x"/>
                                          </p:val>
                                        </p:tav>
                                      </p:tavLst>
                                    </p:anim>
                                    <p:anim calcmode="lin" valueType="num">
                                      <p:cBhvr additive="base">
                                        <p:cTn id="44" dur="500" fill="hold"/>
                                        <p:tgtEl>
                                          <p:spTgt spid="45"/>
                                        </p:tgtEl>
                                        <p:attrNameLst>
                                          <p:attrName>ppt_y</p:attrName>
                                        </p:attrNameLst>
                                      </p:cBhvr>
                                      <p:tavLst>
                                        <p:tav tm="0">
                                          <p:val>
                                            <p:strVal val="#ppt_y"/>
                                          </p:val>
                                        </p:tav>
                                        <p:tav tm="100000">
                                          <p:val>
                                            <p:strVal val="#ppt_y"/>
                                          </p:val>
                                        </p:tav>
                                      </p:tavLst>
                                    </p:anim>
                                  </p:childTnLst>
                                </p:cTn>
                              </p:par>
                              <p:par>
                                <p:cTn id="45" presetID="2" presetClass="entr" presetSubtype="8" fill="hold" nodeType="withEffect">
                                  <p:stCondLst>
                                    <p:cond delay="0"/>
                                  </p:stCondLst>
                                  <p:childTnLst>
                                    <p:set>
                                      <p:cBhvr>
                                        <p:cTn id="46" dur="1" fill="hold">
                                          <p:stCondLst>
                                            <p:cond delay="0"/>
                                          </p:stCondLst>
                                        </p:cTn>
                                        <p:tgtEl>
                                          <p:spTgt spid="61"/>
                                        </p:tgtEl>
                                        <p:attrNameLst>
                                          <p:attrName>style.visibility</p:attrName>
                                        </p:attrNameLst>
                                      </p:cBhvr>
                                      <p:to>
                                        <p:strVal val="visible"/>
                                      </p:to>
                                    </p:set>
                                    <p:anim calcmode="lin" valueType="num">
                                      <p:cBhvr additive="base">
                                        <p:cTn id="47" dur="500" fill="hold"/>
                                        <p:tgtEl>
                                          <p:spTgt spid="61"/>
                                        </p:tgtEl>
                                        <p:attrNameLst>
                                          <p:attrName>ppt_x</p:attrName>
                                        </p:attrNameLst>
                                      </p:cBhvr>
                                      <p:tavLst>
                                        <p:tav tm="0">
                                          <p:val>
                                            <p:strVal val="0-#ppt_w/2"/>
                                          </p:val>
                                        </p:tav>
                                        <p:tav tm="100000">
                                          <p:val>
                                            <p:strVal val="#ppt_x"/>
                                          </p:val>
                                        </p:tav>
                                      </p:tavLst>
                                    </p:anim>
                                    <p:anim calcmode="lin" valueType="num">
                                      <p:cBhvr additive="base">
                                        <p:cTn id="48" dur="500" fill="hold"/>
                                        <p:tgtEl>
                                          <p:spTgt spid="61"/>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65"/>
                                        </p:tgtEl>
                                        <p:attrNameLst>
                                          <p:attrName>style.visibility</p:attrName>
                                        </p:attrNameLst>
                                      </p:cBhvr>
                                      <p:to>
                                        <p:strVal val="visible"/>
                                      </p:to>
                                    </p:set>
                                    <p:anim calcmode="lin" valueType="num">
                                      <p:cBhvr additive="base">
                                        <p:cTn id="51" dur="500" fill="hold"/>
                                        <p:tgtEl>
                                          <p:spTgt spid="65"/>
                                        </p:tgtEl>
                                        <p:attrNameLst>
                                          <p:attrName>ppt_x</p:attrName>
                                        </p:attrNameLst>
                                      </p:cBhvr>
                                      <p:tavLst>
                                        <p:tav tm="0">
                                          <p:val>
                                            <p:strVal val="0-#ppt_w/2"/>
                                          </p:val>
                                        </p:tav>
                                        <p:tav tm="100000">
                                          <p:val>
                                            <p:strVal val="#ppt_x"/>
                                          </p:val>
                                        </p:tav>
                                      </p:tavLst>
                                    </p:anim>
                                    <p:anim calcmode="lin" valueType="num">
                                      <p:cBhvr additive="base">
                                        <p:cTn id="52" dur="500" fill="hold"/>
                                        <p:tgtEl>
                                          <p:spTgt spid="65"/>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64"/>
                                        </p:tgtEl>
                                        <p:attrNameLst>
                                          <p:attrName>style.visibility</p:attrName>
                                        </p:attrNameLst>
                                      </p:cBhvr>
                                      <p:to>
                                        <p:strVal val="visible"/>
                                      </p:to>
                                    </p:set>
                                    <p:anim calcmode="lin" valueType="num">
                                      <p:cBhvr additive="base">
                                        <p:cTn id="55" dur="500" fill="hold"/>
                                        <p:tgtEl>
                                          <p:spTgt spid="64"/>
                                        </p:tgtEl>
                                        <p:attrNameLst>
                                          <p:attrName>ppt_x</p:attrName>
                                        </p:attrNameLst>
                                      </p:cBhvr>
                                      <p:tavLst>
                                        <p:tav tm="0">
                                          <p:val>
                                            <p:strVal val="0-#ppt_w/2"/>
                                          </p:val>
                                        </p:tav>
                                        <p:tav tm="100000">
                                          <p:val>
                                            <p:strVal val="#ppt_x"/>
                                          </p:val>
                                        </p:tav>
                                      </p:tavLst>
                                    </p:anim>
                                    <p:anim calcmode="lin" valueType="num">
                                      <p:cBhvr additive="base">
                                        <p:cTn id="56" dur="500" fill="hold"/>
                                        <p:tgtEl>
                                          <p:spTgt spid="64"/>
                                        </p:tgtEl>
                                        <p:attrNameLst>
                                          <p:attrName>ppt_y</p:attrName>
                                        </p:attrNameLst>
                                      </p:cBhvr>
                                      <p:tavLst>
                                        <p:tav tm="0">
                                          <p:val>
                                            <p:strVal val="#ppt_y"/>
                                          </p:val>
                                        </p:tav>
                                        <p:tav tm="100000">
                                          <p:val>
                                            <p:strVal val="#ppt_y"/>
                                          </p:val>
                                        </p:tav>
                                      </p:tavLst>
                                    </p:anim>
                                  </p:childTnLst>
                                </p:cTn>
                              </p:par>
                              <p:par>
                                <p:cTn id="57" presetID="2" presetClass="entr" presetSubtype="8" fill="hold" grpId="0" nodeType="withEffect">
                                  <p:stCondLst>
                                    <p:cond delay="0"/>
                                  </p:stCondLst>
                                  <p:childTnLst>
                                    <p:set>
                                      <p:cBhvr>
                                        <p:cTn id="58" dur="1" fill="hold">
                                          <p:stCondLst>
                                            <p:cond delay="0"/>
                                          </p:stCondLst>
                                        </p:cTn>
                                        <p:tgtEl>
                                          <p:spTgt spid="46"/>
                                        </p:tgtEl>
                                        <p:attrNameLst>
                                          <p:attrName>style.visibility</p:attrName>
                                        </p:attrNameLst>
                                      </p:cBhvr>
                                      <p:to>
                                        <p:strVal val="visible"/>
                                      </p:to>
                                    </p:set>
                                    <p:anim calcmode="lin" valueType="num">
                                      <p:cBhvr additive="base">
                                        <p:cTn id="59" dur="500" fill="hold"/>
                                        <p:tgtEl>
                                          <p:spTgt spid="46"/>
                                        </p:tgtEl>
                                        <p:attrNameLst>
                                          <p:attrName>ppt_x</p:attrName>
                                        </p:attrNameLst>
                                      </p:cBhvr>
                                      <p:tavLst>
                                        <p:tav tm="0">
                                          <p:val>
                                            <p:strVal val="0-#ppt_w/2"/>
                                          </p:val>
                                        </p:tav>
                                        <p:tav tm="100000">
                                          <p:val>
                                            <p:strVal val="#ppt_x"/>
                                          </p:val>
                                        </p:tav>
                                      </p:tavLst>
                                    </p:anim>
                                    <p:anim calcmode="lin" valueType="num">
                                      <p:cBhvr additive="base">
                                        <p:cTn id="60" dur="500" fill="hold"/>
                                        <p:tgtEl>
                                          <p:spTgt spid="46"/>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9"/>
                                        </p:tgtEl>
                                        <p:attrNameLst>
                                          <p:attrName>style.visibility</p:attrName>
                                        </p:attrNameLst>
                                      </p:cBhvr>
                                      <p:to>
                                        <p:strVal val="visible"/>
                                      </p:to>
                                    </p:set>
                                    <p:anim calcmode="lin" valueType="num">
                                      <p:cBhvr additive="base">
                                        <p:cTn id="63" dur="500" fill="hold"/>
                                        <p:tgtEl>
                                          <p:spTgt spid="9"/>
                                        </p:tgtEl>
                                        <p:attrNameLst>
                                          <p:attrName>ppt_x</p:attrName>
                                        </p:attrNameLst>
                                      </p:cBhvr>
                                      <p:tavLst>
                                        <p:tav tm="0">
                                          <p:val>
                                            <p:strVal val="0-#ppt_w/2"/>
                                          </p:val>
                                        </p:tav>
                                        <p:tav tm="100000">
                                          <p:val>
                                            <p:strVal val="#ppt_x"/>
                                          </p:val>
                                        </p:tav>
                                      </p:tavLst>
                                    </p:anim>
                                    <p:anim calcmode="lin" valueType="num">
                                      <p:cBhvr additive="base">
                                        <p:cTn id="6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2" fill="hold" grpId="0" nodeType="clickEffect">
                                  <p:stCondLst>
                                    <p:cond delay="0"/>
                                  </p:stCondLst>
                                  <p:childTnLst>
                                    <p:set>
                                      <p:cBhvr>
                                        <p:cTn id="68" dur="1" fill="hold">
                                          <p:stCondLst>
                                            <p:cond delay="0"/>
                                          </p:stCondLst>
                                        </p:cTn>
                                        <p:tgtEl>
                                          <p:spTgt spid="80"/>
                                        </p:tgtEl>
                                        <p:attrNameLst>
                                          <p:attrName>style.visibility</p:attrName>
                                        </p:attrNameLst>
                                      </p:cBhvr>
                                      <p:to>
                                        <p:strVal val="visible"/>
                                      </p:to>
                                    </p:set>
                                    <p:anim calcmode="lin" valueType="num">
                                      <p:cBhvr additive="base">
                                        <p:cTn id="69" dur="500" fill="hold"/>
                                        <p:tgtEl>
                                          <p:spTgt spid="80"/>
                                        </p:tgtEl>
                                        <p:attrNameLst>
                                          <p:attrName>ppt_x</p:attrName>
                                        </p:attrNameLst>
                                      </p:cBhvr>
                                      <p:tavLst>
                                        <p:tav tm="0">
                                          <p:val>
                                            <p:strVal val="1+#ppt_w/2"/>
                                          </p:val>
                                        </p:tav>
                                        <p:tav tm="100000">
                                          <p:val>
                                            <p:strVal val="#ppt_x"/>
                                          </p:val>
                                        </p:tav>
                                      </p:tavLst>
                                    </p:anim>
                                    <p:anim calcmode="lin" valueType="num">
                                      <p:cBhvr additive="base">
                                        <p:cTn id="70" dur="500" fill="hold"/>
                                        <p:tgtEl>
                                          <p:spTgt spid="80"/>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79"/>
                                        </p:tgtEl>
                                        <p:attrNameLst>
                                          <p:attrName>style.visibility</p:attrName>
                                        </p:attrNameLst>
                                      </p:cBhvr>
                                      <p:to>
                                        <p:strVal val="visible"/>
                                      </p:to>
                                    </p:set>
                                    <p:anim calcmode="lin" valueType="num">
                                      <p:cBhvr additive="base">
                                        <p:cTn id="73" dur="500" fill="hold"/>
                                        <p:tgtEl>
                                          <p:spTgt spid="79"/>
                                        </p:tgtEl>
                                        <p:attrNameLst>
                                          <p:attrName>ppt_x</p:attrName>
                                        </p:attrNameLst>
                                      </p:cBhvr>
                                      <p:tavLst>
                                        <p:tav tm="0">
                                          <p:val>
                                            <p:strVal val="1+#ppt_w/2"/>
                                          </p:val>
                                        </p:tav>
                                        <p:tav tm="100000">
                                          <p:val>
                                            <p:strVal val="#ppt_x"/>
                                          </p:val>
                                        </p:tav>
                                      </p:tavLst>
                                    </p:anim>
                                    <p:anim calcmode="lin" valueType="num">
                                      <p:cBhvr additive="base">
                                        <p:cTn id="74" dur="500" fill="hold"/>
                                        <p:tgtEl>
                                          <p:spTgt spid="79"/>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81"/>
                                        </p:tgtEl>
                                        <p:attrNameLst>
                                          <p:attrName>style.visibility</p:attrName>
                                        </p:attrNameLst>
                                      </p:cBhvr>
                                      <p:to>
                                        <p:strVal val="visible"/>
                                      </p:to>
                                    </p:set>
                                    <p:anim calcmode="lin" valueType="num">
                                      <p:cBhvr additive="base">
                                        <p:cTn id="77" dur="500" fill="hold"/>
                                        <p:tgtEl>
                                          <p:spTgt spid="81"/>
                                        </p:tgtEl>
                                        <p:attrNameLst>
                                          <p:attrName>ppt_x</p:attrName>
                                        </p:attrNameLst>
                                      </p:cBhvr>
                                      <p:tavLst>
                                        <p:tav tm="0">
                                          <p:val>
                                            <p:strVal val="1+#ppt_w/2"/>
                                          </p:val>
                                        </p:tav>
                                        <p:tav tm="100000">
                                          <p:val>
                                            <p:strVal val="#ppt_x"/>
                                          </p:val>
                                        </p:tav>
                                      </p:tavLst>
                                    </p:anim>
                                    <p:anim calcmode="lin" valueType="num">
                                      <p:cBhvr additive="base">
                                        <p:cTn id="78" dur="500" fill="hold"/>
                                        <p:tgtEl>
                                          <p:spTgt spid="81"/>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250"/>
                                  </p:stCondLst>
                                  <p:childTnLst>
                                    <p:set>
                                      <p:cBhvr>
                                        <p:cTn id="80" dur="1" fill="hold">
                                          <p:stCondLst>
                                            <p:cond delay="0"/>
                                          </p:stCondLst>
                                        </p:cTn>
                                        <p:tgtEl>
                                          <p:spTgt spid="97"/>
                                        </p:tgtEl>
                                        <p:attrNameLst>
                                          <p:attrName>style.visibility</p:attrName>
                                        </p:attrNameLst>
                                      </p:cBhvr>
                                      <p:to>
                                        <p:strVal val="visible"/>
                                      </p:to>
                                    </p:set>
                                    <p:anim calcmode="lin" valueType="num">
                                      <p:cBhvr additive="base">
                                        <p:cTn id="81" dur="500" fill="hold"/>
                                        <p:tgtEl>
                                          <p:spTgt spid="97"/>
                                        </p:tgtEl>
                                        <p:attrNameLst>
                                          <p:attrName>ppt_x</p:attrName>
                                        </p:attrNameLst>
                                      </p:cBhvr>
                                      <p:tavLst>
                                        <p:tav tm="0">
                                          <p:val>
                                            <p:strVal val="1+#ppt_w/2"/>
                                          </p:val>
                                        </p:tav>
                                        <p:tav tm="100000">
                                          <p:val>
                                            <p:strVal val="#ppt_x"/>
                                          </p:val>
                                        </p:tav>
                                      </p:tavLst>
                                    </p:anim>
                                    <p:anim calcmode="lin" valueType="num">
                                      <p:cBhvr additive="base">
                                        <p:cTn id="82" dur="500" fill="hold"/>
                                        <p:tgtEl>
                                          <p:spTgt spid="97"/>
                                        </p:tgtEl>
                                        <p:attrNameLst>
                                          <p:attrName>ppt_y</p:attrName>
                                        </p:attrNameLst>
                                      </p:cBhvr>
                                      <p:tavLst>
                                        <p:tav tm="0">
                                          <p:val>
                                            <p:strVal val="#ppt_y"/>
                                          </p:val>
                                        </p:tav>
                                        <p:tav tm="100000">
                                          <p:val>
                                            <p:strVal val="#ppt_y"/>
                                          </p:val>
                                        </p:tav>
                                      </p:tavLst>
                                    </p:anim>
                                  </p:childTnLst>
                                </p:cTn>
                              </p:par>
                              <p:par>
                                <p:cTn id="83" presetID="2" presetClass="entr" presetSubtype="2" fill="hold" nodeType="withEffect">
                                  <p:stCondLst>
                                    <p:cond delay="250"/>
                                  </p:stCondLst>
                                  <p:childTnLst>
                                    <p:set>
                                      <p:cBhvr>
                                        <p:cTn id="84" dur="1" fill="hold">
                                          <p:stCondLst>
                                            <p:cond delay="0"/>
                                          </p:stCondLst>
                                        </p:cTn>
                                        <p:tgtEl>
                                          <p:spTgt spid="99"/>
                                        </p:tgtEl>
                                        <p:attrNameLst>
                                          <p:attrName>style.visibility</p:attrName>
                                        </p:attrNameLst>
                                      </p:cBhvr>
                                      <p:to>
                                        <p:strVal val="visible"/>
                                      </p:to>
                                    </p:set>
                                    <p:anim calcmode="lin" valueType="num">
                                      <p:cBhvr additive="base">
                                        <p:cTn id="85" dur="500" fill="hold"/>
                                        <p:tgtEl>
                                          <p:spTgt spid="99"/>
                                        </p:tgtEl>
                                        <p:attrNameLst>
                                          <p:attrName>ppt_x</p:attrName>
                                        </p:attrNameLst>
                                      </p:cBhvr>
                                      <p:tavLst>
                                        <p:tav tm="0">
                                          <p:val>
                                            <p:strVal val="1+#ppt_w/2"/>
                                          </p:val>
                                        </p:tav>
                                        <p:tav tm="100000">
                                          <p:val>
                                            <p:strVal val="#ppt_x"/>
                                          </p:val>
                                        </p:tav>
                                      </p:tavLst>
                                    </p:anim>
                                    <p:anim calcmode="lin" valueType="num">
                                      <p:cBhvr additive="base">
                                        <p:cTn id="86" dur="500" fill="hold"/>
                                        <p:tgtEl>
                                          <p:spTgt spid="99"/>
                                        </p:tgtEl>
                                        <p:attrNameLst>
                                          <p:attrName>ppt_y</p:attrName>
                                        </p:attrNameLst>
                                      </p:cBhvr>
                                      <p:tavLst>
                                        <p:tav tm="0">
                                          <p:val>
                                            <p:strVal val="#ppt_y"/>
                                          </p:val>
                                        </p:tav>
                                        <p:tav tm="100000">
                                          <p:val>
                                            <p:strVal val="#ppt_y"/>
                                          </p:val>
                                        </p:tav>
                                      </p:tavLst>
                                    </p:anim>
                                  </p:childTnLst>
                                </p:cTn>
                              </p:par>
                              <p:par>
                                <p:cTn id="87" presetID="2" presetClass="entr" presetSubtype="2" fill="hold" grpId="0" nodeType="withEffect">
                                  <p:stCondLst>
                                    <p:cond delay="250"/>
                                  </p:stCondLst>
                                  <p:childTnLst>
                                    <p:set>
                                      <p:cBhvr>
                                        <p:cTn id="88" dur="1" fill="hold">
                                          <p:stCondLst>
                                            <p:cond delay="0"/>
                                          </p:stCondLst>
                                        </p:cTn>
                                        <p:tgtEl>
                                          <p:spTgt spid="98"/>
                                        </p:tgtEl>
                                        <p:attrNameLst>
                                          <p:attrName>style.visibility</p:attrName>
                                        </p:attrNameLst>
                                      </p:cBhvr>
                                      <p:to>
                                        <p:strVal val="visible"/>
                                      </p:to>
                                    </p:set>
                                    <p:anim calcmode="lin" valueType="num">
                                      <p:cBhvr additive="base">
                                        <p:cTn id="89" dur="500" fill="hold"/>
                                        <p:tgtEl>
                                          <p:spTgt spid="98"/>
                                        </p:tgtEl>
                                        <p:attrNameLst>
                                          <p:attrName>ppt_x</p:attrName>
                                        </p:attrNameLst>
                                      </p:cBhvr>
                                      <p:tavLst>
                                        <p:tav tm="0">
                                          <p:val>
                                            <p:strVal val="1+#ppt_w/2"/>
                                          </p:val>
                                        </p:tav>
                                        <p:tav tm="100000">
                                          <p:val>
                                            <p:strVal val="#ppt_x"/>
                                          </p:val>
                                        </p:tav>
                                      </p:tavLst>
                                    </p:anim>
                                    <p:anim calcmode="lin" valueType="num">
                                      <p:cBhvr additive="base">
                                        <p:cTn id="90" dur="500" fill="hold"/>
                                        <p:tgtEl>
                                          <p:spTgt spid="98"/>
                                        </p:tgtEl>
                                        <p:attrNameLst>
                                          <p:attrName>ppt_y</p:attrName>
                                        </p:attrNameLst>
                                      </p:cBhvr>
                                      <p:tavLst>
                                        <p:tav tm="0">
                                          <p:val>
                                            <p:strVal val="#ppt_y"/>
                                          </p:val>
                                        </p:tav>
                                        <p:tav tm="100000">
                                          <p:val>
                                            <p:strVal val="#ppt_y"/>
                                          </p:val>
                                        </p:tav>
                                      </p:tavLst>
                                    </p:anim>
                                  </p:childTnLst>
                                </p:cTn>
                              </p:par>
                              <p:par>
                                <p:cTn id="91" presetID="2" presetClass="entr" presetSubtype="2" fill="hold" grpId="0" nodeType="withEffect">
                                  <p:stCondLst>
                                    <p:cond delay="500"/>
                                  </p:stCondLst>
                                  <p:childTnLst>
                                    <p:set>
                                      <p:cBhvr>
                                        <p:cTn id="92" dur="1" fill="hold">
                                          <p:stCondLst>
                                            <p:cond delay="0"/>
                                          </p:stCondLst>
                                        </p:cTn>
                                        <p:tgtEl>
                                          <p:spTgt spid="85"/>
                                        </p:tgtEl>
                                        <p:attrNameLst>
                                          <p:attrName>style.visibility</p:attrName>
                                        </p:attrNameLst>
                                      </p:cBhvr>
                                      <p:to>
                                        <p:strVal val="visible"/>
                                      </p:to>
                                    </p:set>
                                    <p:anim calcmode="lin" valueType="num">
                                      <p:cBhvr additive="base">
                                        <p:cTn id="93" dur="500" fill="hold"/>
                                        <p:tgtEl>
                                          <p:spTgt spid="85"/>
                                        </p:tgtEl>
                                        <p:attrNameLst>
                                          <p:attrName>ppt_x</p:attrName>
                                        </p:attrNameLst>
                                      </p:cBhvr>
                                      <p:tavLst>
                                        <p:tav tm="0">
                                          <p:val>
                                            <p:strVal val="1+#ppt_w/2"/>
                                          </p:val>
                                        </p:tav>
                                        <p:tav tm="100000">
                                          <p:val>
                                            <p:strVal val="#ppt_x"/>
                                          </p:val>
                                        </p:tav>
                                      </p:tavLst>
                                    </p:anim>
                                    <p:anim calcmode="lin" valueType="num">
                                      <p:cBhvr additive="base">
                                        <p:cTn id="94" dur="500" fill="hold"/>
                                        <p:tgtEl>
                                          <p:spTgt spid="85"/>
                                        </p:tgtEl>
                                        <p:attrNameLst>
                                          <p:attrName>ppt_y</p:attrName>
                                        </p:attrNameLst>
                                      </p:cBhvr>
                                      <p:tavLst>
                                        <p:tav tm="0">
                                          <p:val>
                                            <p:strVal val="#ppt_y"/>
                                          </p:val>
                                        </p:tav>
                                        <p:tav tm="100000">
                                          <p:val>
                                            <p:strVal val="#ppt_y"/>
                                          </p:val>
                                        </p:tav>
                                      </p:tavLst>
                                    </p:anim>
                                  </p:childTnLst>
                                </p:cTn>
                              </p:par>
                              <p:par>
                                <p:cTn id="95" presetID="2" presetClass="entr" presetSubtype="2" fill="hold" nodeType="withEffect">
                                  <p:stCondLst>
                                    <p:cond delay="500"/>
                                  </p:stCondLst>
                                  <p:childTnLst>
                                    <p:set>
                                      <p:cBhvr>
                                        <p:cTn id="96" dur="1" fill="hold">
                                          <p:stCondLst>
                                            <p:cond delay="0"/>
                                          </p:stCondLst>
                                        </p:cTn>
                                        <p:tgtEl>
                                          <p:spTgt spid="87"/>
                                        </p:tgtEl>
                                        <p:attrNameLst>
                                          <p:attrName>style.visibility</p:attrName>
                                        </p:attrNameLst>
                                      </p:cBhvr>
                                      <p:to>
                                        <p:strVal val="visible"/>
                                      </p:to>
                                    </p:set>
                                    <p:anim calcmode="lin" valueType="num">
                                      <p:cBhvr additive="base">
                                        <p:cTn id="97" dur="500" fill="hold"/>
                                        <p:tgtEl>
                                          <p:spTgt spid="87"/>
                                        </p:tgtEl>
                                        <p:attrNameLst>
                                          <p:attrName>ppt_x</p:attrName>
                                        </p:attrNameLst>
                                      </p:cBhvr>
                                      <p:tavLst>
                                        <p:tav tm="0">
                                          <p:val>
                                            <p:strVal val="1+#ppt_w/2"/>
                                          </p:val>
                                        </p:tav>
                                        <p:tav tm="100000">
                                          <p:val>
                                            <p:strVal val="#ppt_x"/>
                                          </p:val>
                                        </p:tav>
                                      </p:tavLst>
                                    </p:anim>
                                    <p:anim calcmode="lin" valueType="num">
                                      <p:cBhvr additive="base">
                                        <p:cTn id="98" dur="500" fill="hold"/>
                                        <p:tgtEl>
                                          <p:spTgt spid="87"/>
                                        </p:tgtEl>
                                        <p:attrNameLst>
                                          <p:attrName>ppt_y</p:attrName>
                                        </p:attrNameLst>
                                      </p:cBhvr>
                                      <p:tavLst>
                                        <p:tav tm="0">
                                          <p:val>
                                            <p:strVal val="#ppt_y"/>
                                          </p:val>
                                        </p:tav>
                                        <p:tav tm="100000">
                                          <p:val>
                                            <p:strVal val="#ppt_y"/>
                                          </p:val>
                                        </p:tav>
                                      </p:tavLst>
                                    </p:anim>
                                  </p:childTnLst>
                                </p:cTn>
                              </p:par>
                              <p:par>
                                <p:cTn id="99" presetID="2" presetClass="entr" presetSubtype="2" fill="hold" grpId="0" nodeType="withEffect">
                                  <p:stCondLst>
                                    <p:cond delay="500"/>
                                  </p:stCondLst>
                                  <p:childTnLst>
                                    <p:set>
                                      <p:cBhvr>
                                        <p:cTn id="100" dur="1" fill="hold">
                                          <p:stCondLst>
                                            <p:cond delay="0"/>
                                          </p:stCondLst>
                                        </p:cTn>
                                        <p:tgtEl>
                                          <p:spTgt spid="86"/>
                                        </p:tgtEl>
                                        <p:attrNameLst>
                                          <p:attrName>style.visibility</p:attrName>
                                        </p:attrNameLst>
                                      </p:cBhvr>
                                      <p:to>
                                        <p:strVal val="visible"/>
                                      </p:to>
                                    </p:set>
                                    <p:anim calcmode="lin" valueType="num">
                                      <p:cBhvr additive="base">
                                        <p:cTn id="101" dur="500" fill="hold"/>
                                        <p:tgtEl>
                                          <p:spTgt spid="86"/>
                                        </p:tgtEl>
                                        <p:attrNameLst>
                                          <p:attrName>ppt_x</p:attrName>
                                        </p:attrNameLst>
                                      </p:cBhvr>
                                      <p:tavLst>
                                        <p:tav tm="0">
                                          <p:val>
                                            <p:strVal val="1+#ppt_w/2"/>
                                          </p:val>
                                        </p:tav>
                                        <p:tav tm="100000">
                                          <p:val>
                                            <p:strVal val="#ppt_x"/>
                                          </p:val>
                                        </p:tav>
                                      </p:tavLst>
                                    </p:anim>
                                    <p:anim calcmode="lin" valueType="num">
                                      <p:cBhvr additive="base">
                                        <p:cTn id="102" dur="500" fill="hold"/>
                                        <p:tgtEl>
                                          <p:spTgt spid="86"/>
                                        </p:tgtEl>
                                        <p:attrNameLst>
                                          <p:attrName>ppt_y</p:attrName>
                                        </p:attrNameLst>
                                      </p:cBhvr>
                                      <p:tavLst>
                                        <p:tav tm="0">
                                          <p:val>
                                            <p:strVal val="#ppt_y"/>
                                          </p:val>
                                        </p:tav>
                                        <p:tav tm="100000">
                                          <p:val>
                                            <p:strVal val="#ppt_y"/>
                                          </p:val>
                                        </p:tav>
                                      </p:tavLst>
                                    </p:anim>
                                  </p:childTnLst>
                                </p:cTn>
                              </p:par>
                              <p:par>
                                <p:cTn id="103" presetID="2" presetClass="entr" presetSubtype="2" fill="hold" grpId="0" nodeType="withEffect">
                                  <p:stCondLst>
                                    <p:cond delay="750"/>
                                  </p:stCondLst>
                                  <p:childTnLst>
                                    <p:set>
                                      <p:cBhvr>
                                        <p:cTn id="104" dur="1" fill="hold">
                                          <p:stCondLst>
                                            <p:cond delay="0"/>
                                          </p:stCondLst>
                                        </p:cTn>
                                        <p:tgtEl>
                                          <p:spTgt spid="88"/>
                                        </p:tgtEl>
                                        <p:attrNameLst>
                                          <p:attrName>style.visibility</p:attrName>
                                        </p:attrNameLst>
                                      </p:cBhvr>
                                      <p:to>
                                        <p:strVal val="visible"/>
                                      </p:to>
                                    </p:set>
                                    <p:anim calcmode="lin" valueType="num">
                                      <p:cBhvr additive="base">
                                        <p:cTn id="105" dur="500" fill="hold"/>
                                        <p:tgtEl>
                                          <p:spTgt spid="88"/>
                                        </p:tgtEl>
                                        <p:attrNameLst>
                                          <p:attrName>ppt_x</p:attrName>
                                        </p:attrNameLst>
                                      </p:cBhvr>
                                      <p:tavLst>
                                        <p:tav tm="0">
                                          <p:val>
                                            <p:strVal val="1+#ppt_w/2"/>
                                          </p:val>
                                        </p:tav>
                                        <p:tav tm="100000">
                                          <p:val>
                                            <p:strVal val="#ppt_x"/>
                                          </p:val>
                                        </p:tav>
                                      </p:tavLst>
                                    </p:anim>
                                    <p:anim calcmode="lin" valueType="num">
                                      <p:cBhvr additive="base">
                                        <p:cTn id="106" dur="500" fill="hold"/>
                                        <p:tgtEl>
                                          <p:spTgt spid="88"/>
                                        </p:tgtEl>
                                        <p:attrNameLst>
                                          <p:attrName>ppt_y</p:attrName>
                                        </p:attrNameLst>
                                      </p:cBhvr>
                                      <p:tavLst>
                                        <p:tav tm="0">
                                          <p:val>
                                            <p:strVal val="#ppt_y"/>
                                          </p:val>
                                        </p:tav>
                                        <p:tav tm="100000">
                                          <p:val>
                                            <p:strVal val="#ppt_y"/>
                                          </p:val>
                                        </p:tav>
                                      </p:tavLst>
                                    </p:anim>
                                  </p:childTnLst>
                                </p:cTn>
                              </p:par>
                              <p:par>
                                <p:cTn id="107" presetID="2" presetClass="entr" presetSubtype="2" fill="hold" nodeType="withEffect">
                                  <p:stCondLst>
                                    <p:cond delay="750"/>
                                  </p:stCondLst>
                                  <p:childTnLst>
                                    <p:set>
                                      <p:cBhvr>
                                        <p:cTn id="108" dur="1" fill="hold">
                                          <p:stCondLst>
                                            <p:cond delay="0"/>
                                          </p:stCondLst>
                                        </p:cTn>
                                        <p:tgtEl>
                                          <p:spTgt spid="90"/>
                                        </p:tgtEl>
                                        <p:attrNameLst>
                                          <p:attrName>style.visibility</p:attrName>
                                        </p:attrNameLst>
                                      </p:cBhvr>
                                      <p:to>
                                        <p:strVal val="visible"/>
                                      </p:to>
                                    </p:set>
                                    <p:anim calcmode="lin" valueType="num">
                                      <p:cBhvr additive="base">
                                        <p:cTn id="109" dur="500" fill="hold"/>
                                        <p:tgtEl>
                                          <p:spTgt spid="90"/>
                                        </p:tgtEl>
                                        <p:attrNameLst>
                                          <p:attrName>ppt_x</p:attrName>
                                        </p:attrNameLst>
                                      </p:cBhvr>
                                      <p:tavLst>
                                        <p:tav tm="0">
                                          <p:val>
                                            <p:strVal val="1+#ppt_w/2"/>
                                          </p:val>
                                        </p:tav>
                                        <p:tav tm="100000">
                                          <p:val>
                                            <p:strVal val="#ppt_x"/>
                                          </p:val>
                                        </p:tav>
                                      </p:tavLst>
                                    </p:anim>
                                    <p:anim calcmode="lin" valueType="num">
                                      <p:cBhvr additive="base">
                                        <p:cTn id="110" dur="500" fill="hold"/>
                                        <p:tgtEl>
                                          <p:spTgt spid="90"/>
                                        </p:tgtEl>
                                        <p:attrNameLst>
                                          <p:attrName>ppt_y</p:attrName>
                                        </p:attrNameLst>
                                      </p:cBhvr>
                                      <p:tavLst>
                                        <p:tav tm="0">
                                          <p:val>
                                            <p:strVal val="#ppt_y"/>
                                          </p:val>
                                        </p:tav>
                                        <p:tav tm="100000">
                                          <p:val>
                                            <p:strVal val="#ppt_y"/>
                                          </p:val>
                                        </p:tav>
                                      </p:tavLst>
                                    </p:anim>
                                  </p:childTnLst>
                                </p:cTn>
                              </p:par>
                              <p:par>
                                <p:cTn id="111" presetID="2" presetClass="entr" presetSubtype="2" fill="hold" grpId="0" nodeType="withEffect">
                                  <p:stCondLst>
                                    <p:cond delay="750"/>
                                  </p:stCondLst>
                                  <p:childTnLst>
                                    <p:set>
                                      <p:cBhvr>
                                        <p:cTn id="112" dur="1" fill="hold">
                                          <p:stCondLst>
                                            <p:cond delay="0"/>
                                          </p:stCondLst>
                                        </p:cTn>
                                        <p:tgtEl>
                                          <p:spTgt spid="89"/>
                                        </p:tgtEl>
                                        <p:attrNameLst>
                                          <p:attrName>style.visibility</p:attrName>
                                        </p:attrNameLst>
                                      </p:cBhvr>
                                      <p:to>
                                        <p:strVal val="visible"/>
                                      </p:to>
                                    </p:set>
                                    <p:anim calcmode="lin" valueType="num">
                                      <p:cBhvr additive="base">
                                        <p:cTn id="113" dur="500" fill="hold"/>
                                        <p:tgtEl>
                                          <p:spTgt spid="89"/>
                                        </p:tgtEl>
                                        <p:attrNameLst>
                                          <p:attrName>ppt_x</p:attrName>
                                        </p:attrNameLst>
                                      </p:cBhvr>
                                      <p:tavLst>
                                        <p:tav tm="0">
                                          <p:val>
                                            <p:strVal val="1+#ppt_w/2"/>
                                          </p:val>
                                        </p:tav>
                                        <p:tav tm="100000">
                                          <p:val>
                                            <p:strVal val="#ppt_x"/>
                                          </p:val>
                                        </p:tav>
                                      </p:tavLst>
                                    </p:anim>
                                    <p:anim calcmode="lin" valueType="num">
                                      <p:cBhvr additive="base">
                                        <p:cTn id="114" dur="500" fill="hold"/>
                                        <p:tgtEl>
                                          <p:spTgt spid="89"/>
                                        </p:tgtEl>
                                        <p:attrNameLst>
                                          <p:attrName>ppt_y</p:attrName>
                                        </p:attrNameLst>
                                      </p:cBhvr>
                                      <p:tavLst>
                                        <p:tav tm="0">
                                          <p:val>
                                            <p:strVal val="#ppt_y"/>
                                          </p:val>
                                        </p:tav>
                                        <p:tav tm="100000">
                                          <p:val>
                                            <p:strVal val="#ppt_y"/>
                                          </p:val>
                                        </p:tav>
                                      </p:tavLst>
                                    </p:anim>
                                  </p:childTnLst>
                                </p:cTn>
                              </p:par>
                              <p:par>
                                <p:cTn id="115" presetID="2" presetClass="entr" presetSubtype="2" fill="hold" grpId="0" nodeType="withEffect">
                                  <p:stCondLst>
                                    <p:cond delay="1000"/>
                                  </p:stCondLst>
                                  <p:childTnLst>
                                    <p:set>
                                      <p:cBhvr>
                                        <p:cTn id="116" dur="1" fill="hold">
                                          <p:stCondLst>
                                            <p:cond delay="0"/>
                                          </p:stCondLst>
                                        </p:cTn>
                                        <p:tgtEl>
                                          <p:spTgt spid="91"/>
                                        </p:tgtEl>
                                        <p:attrNameLst>
                                          <p:attrName>style.visibility</p:attrName>
                                        </p:attrNameLst>
                                      </p:cBhvr>
                                      <p:to>
                                        <p:strVal val="visible"/>
                                      </p:to>
                                    </p:set>
                                    <p:anim calcmode="lin" valueType="num">
                                      <p:cBhvr additive="base">
                                        <p:cTn id="117" dur="500" fill="hold"/>
                                        <p:tgtEl>
                                          <p:spTgt spid="91"/>
                                        </p:tgtEl>
                                        <p:attrNameLst>
                                          <p:attrName>ppt_x</p:attrName>
                                        </p:attrNameLst>
                                      </p:cBhvr>
                                      <p:tavLst>
                                        <p:tav tm="0">
                                          <p:val>
                                            <p:strVal val="1+#ppt_w/2"/>
                                          </p:val>
                                        </p:tav>
                                        <p:tav tm="100000">
                                          <p:val>
                                            <p:strVal val="#ppt_x"/>
                                          </p:val>
                                        </p:tav>
                                      </p:tavLst>
                                    </p:anim>
                                    <p:anim calcmode="lin" valueType="num">
                                      <p:cBhvr additive="base">
                                        <p:cTn id="118" dur="500" fill="hold"/>
                                        <p:tgtEl>
                                          <p:spTgt spid="91"/>
                                        </p:tgtEl>
                                        <p:attrNameLst>
                                          <p:attrName>ppt_y</p:attrName>
                                        </p:attrNameLst>
                                      </p:cBhvr>
                                      <p:tavLst>
                                        <p:tav tm="0">
                                          <p:val>
                                            <p:strVal val="#ppt_y"/>
                                          </p:val>
                                        </p:tav>
                                        <p:tav tm="100000">
                                          <p:val>
                                            <p:strVal val="#ppt_y"/>
                                          </p:val>
                                        </p:tav>
                                      </p:tavLst>
                                    </p:anim>
                                  </p:childTnLst>
                                </p:cTn>
                              </p:par>
                              <p:par>
                                <p:cTn id="119" presetID="2" presetClass="entr" presetSubtype="2" fill="hold" nodeType="withEffect">
                                  <p:stCondLst>
                                    <p:cond delay="1000"/>
                                  </p:stCondLst>
                                  <p:childTnLst>
                                    <p:set>
                                      <p:cBhvr>
                                        <p:cTn id="120" dur="1" fill="hold">
                                          <p:stCondLst>
                                            <p:cond delay="0"/>
                                          </p:stCondLst>
                                        </p:cTn>
                                        <p:tgtEl>
                                          <p:spTgt spid="93"/>
                                        </p:tgtEl>
                                        <p:attrNameLst>
                                          <p:attrName>style.visibility</p:attrName>
                                        </p:attrNameLst>
                                      </p:cBhvr>
                                      <p:to>
                                        <p:strVal val="visible"/>
                                      </p:to>
                                    </p:set>
                                    <p:anim calcmode="lin" valueType="num">
                                      <p:cBhvr additive="base">
                                        <p:cTn id="121" dur="500" fill="hold"/>
                                        <p:tgtEl>
                                          <p:spTgt spid="93"/>
                                        </p:tgtEl>
                                        <p:attrNameLst>
                                          <p:attrName>ppt_x</p:attrName>
                                        </p:attrNameLst>
                                      </p:cBhvr>
                                      <p:tavLst>
                                        <p:tav tm="0">
                                          <p:val>
                                            <p:strVal val="1+#ppt_w/2"/>
                                          </p:val>
                                        </p:tav>
                                        <p:tav tm="100000">
                                          <p:val>
                                            <p:strVal val="#ppt_x"/>
                                          </p:val>
                                        </p:tav>
                                      </p:tavLst>
                                    </p:anim>
                                    <p:anim calcmode="lin" valueType="num">
                                      <p:cBhvr additive="base">
                                        <p:cTn id="122" dur="500" fill="hold"/>
                                        <p:tgtEl>
                                          <p:spTgt spid="93"/>
                                        </p:tgtEl>
                                        <p:attrNameLst>
                                          <p:attrName>ppt_y</p:attrName>
                                        </p:attrNameLst>
                                      </p:cBhvr>
                                      <p:tavLst>
                                        <p:tav tm="0">
                                          <p:val>
                                            <p:strVal val="#ppt_y"/>
                                          </p:val>
                                        </p:tav>
                                        <p:tav tm="100000">
                                          <p:val>
                                            <p:strVal val="#ppt_y"/>
                                          </p:val>
                                        </p:tav>
                                      </p:tavLst>
                                    </p:anim>
                                  </p:childTnLst>
                                </p:cTn>
                              </p:par>
                              <p:par>
                                <p:cTn id="123" presetID="2" presetClass="entr" presetSubtype="2" fill="hold" grpId="0" nodeType="withEffect">
                                  <p:stCondLst>
                                    <p:cond delay="1000"/>
                                  </p:stCondLst>
                                  <p:childTnLst>
                                    <p:set>
                                      <p:cBhvr>
                                        <p:cTn id="124" dur="1" fill="hold">
                                          <p:stCondLst>
                                            <p:cond delay="0"/>
                                          </p:stCondLst>
                                        </p:cTn>
                                        <p:tgtEl>
                                          <p:spTgt spid="92"/>
                                        </p:tgtEl>
                                        <p:attrNameLst>
                                          <p:attrName>style.visibility</p:attrName>
                                        </p:attrNameLst>
                                      </p:cBhvr>
                                      <p:to>
                                        <p:strVal val="visible"/>
                                      </p:to>
                                    </p:set>
                                    <p:anim calcmode="lin" valueType="num">
                                      <p:cBhvr additive="base">
                                        <p:cTn id="125" dur="500" fill="hold"/>
                                        <p:tgtEl>
                                          <p:spTgt spid="92"/>
                                        </p:tgtEl>
                                        <p:attrNameLst>
                                          <p:attrName>ppt_x</p:attrName>
                                        </p:attrNameLst>
                                      </p:cBhvr>
                                      <p:tavLst>
                                        <p:tav tm="0">
                                          <p:val>
                                            <p:strVal val="1+#ppt_w/2"/>
                                          </p:val>
                                        </p:tav>
                                        <p:tav tm="100000">
                                          <p:val>
                                            <p:strVal val="#ppt_x"/>
                                          </p:val>
                                        </p:tav>
                                      </p:tavLst>
                                    </p:anim>
                                    <p:anim calcmode="lin" valueType="num">
                                      <p:cBhvr additive="base">
                                        <p:cTn id="126" dur="500" fill="hold"/>
                                        <p:tgtEl>
                                          <p:spTgt spid="92"/>
                                        </p:tgtEl>
                                        <p:attrNameLst>
                                          <p:attrName>ppt_y</p:attrName>
                                        </p:attrNameLst>
                                      </p:cBhvr>
                                      <p:tavLst>
                                        <p:tav tm="0">
                                          <p:val>
                                            <p:strVal val="#ppt_y"/>
                                          </p:val>
                                        </p:tav>
                                        <p:tav tm="100000">
                                          <p:val>
                                            <p:strVal val="#ppt_y"/>
                                          </p:val>
                                        </p:tav>
                                      </p:tavLst>
                                    </p:anim>
                                  </p:childTnLst>
                                </p:cTn>
                              </p:par>
                              <p:par>
                                <p:cTn id="127" presetID="2" presetClass="entr" presetSubtype="2" fill="hold" grpId="0" nodeType="withEffect">
                                  <p:stCondLst>
                                    <p:cond delay="1250"/>
                                  </p:stCondLst>
                                  <p:childTnLst>
                                    <p:set>
                                      <p:cBhvr>
                                        <p:cTn id="128" dur="1" fill="hold">
                                          <p:stCondLst>
                                            <p:cond delay="0"/>
                                          </p:stCondLst>
                                        </p:cTn>
                                        <p:tgtEl>
                                          <p:spTgt spid="94"/>
                                        </p:tgtEl>
                                        <p:attrNameLst>
                                          <p:attrName>style.visibility</p:attrName>
                                        </p:attrNameLst>
                                      </p:cBhvr>
                                      <p:to>
                                        <p:strVal val="visible"/>
                                      </p:to>
                                    </p:set>
                                    <p:anim calcmode="lin" valueType="num">
                                      <p:cBhvr additive="base">
                                        <p:cTn id="129" dur="500" fill="hold"/>
                                        <p:tgtEl>
                                          <p:spTgt spid="94"/>
                                        </p:tgtEl>
                                        <p:attrNameLst>
                                          <p:attrName>ppt_x</p:attrName>
                                        </p:attrNameLst>
                                      </p:cBhvr>
                                      <p:tavLst>
                                        <p:tav tm="0">
                                          <p:val>
                                            <p:strVal val="1+#ppt_w/2"/>
                                          </p:val>
                                        </p:tav>
                                        <p:tav tm="100000">
                                          <p:val>
                                            <p:strVal val="#ppt_x"/>
                                          </p:val>
                                        </p:tav>
                                      </p:tavLst>
                                    </p:anim>
                                    <p:anim calcmode="lin" valueType="num">
                                      <p:cBhvr additive="base">
                                        <p:cTn id="130" dur="500" fill="hold"/>
                                        <p:tgtEl>
                                          <p:spTgt spid="94"/>
                                        </p:tgtEl>
                                        <p:attrNameLst>
                                          <p:attrName>ppt_y</p:attrName>
                                        </p:attrNameLst>
                                      </p:cBhvr>
                                      <p:tavLst>
                                        <p:tav tm="0">
                                          <p:val>
                                            <p:strVal val="#ppt_y"/>
                                          </p:val>
                                        </p:tav>
                                        <p:tav tm="100000">
                                          <p:val>
                                            <p:strVal val="#ppt_y"/>
                                          </p:val>
                                        </p:tav>
                                      </p:tavLst>
                                    </p:anim>
                                  </p:childTnLst>
                                </p:cTn>
                              </p:par>
                              <p:par>
                                <p:cTn id="131" presetID="2" presetClass="entr" presetSubtype="2" fill="hold" nodeType="withEffect">
                                  <p:stCondLst>
                                    <p:cond delay="1250"/>
                                  </p:stCondLst>
                                  <p:childTnLst>
                                    <p:set>
                                      <p:cBhvr>
                                        <p:cTn id="132" dur="1" fill="hold">
                                          <p:stCondLst>
                                            <p:cond delay="0"/>
                                          </p:stCondLst>
                                        </p:cTn>
                                        <p:tgtEl>
                                          <p:spTgt spid="96"/>
                                        </p:tgtEl>
                                        <p:attrNameLst>
                                          <p:attrName>style.visibility</p:attrName>
                                        </p:attrNameLst>
                                      </p:cBhvr>
                                      <p:to>
                                        <p:strVal val="visible"/>
                                      </p:to>
                                    </p:set>
                                    <p:anim calcmode="lin" valueType="num">
                                      <p:cBhvr additive="base">
                                        <p:cTn id="133" dur="500" fill="hold"/>
                                        <p:tgtEl>
                                          <p:spTgt spid="96"/>
                                        </p:tgtEl>
                                        <p:attrNameLst>
                                          <p:attrName>ppt_x</p:attrName>
                                        </p:attrNameLst>
                                      </p:cBhvr>
                                      <p:tavLst>
                                        <p:tav tm="0">
                                          <p:val>
                                            <p:strVal val="1+#ppt_w/2"/>
                                          </p:val>
                                        </p:tav>
                                        <p:tav tm="100000">
                                          <p:val>
                                            <p:strVal val="#ppt_x"/>
                                          </p:val>
                                        </p:tav>
                                      </p:tavLst>
                                    </p:anim>
                                    <p:anim calcmode="lin" valueType="num">
                                      <p:cBhvr additive="base">
                                        <p:cTn id="134" dur="500" fill="hold"/>
                                        <p:tgtEl>
                                          <p:spTgt spid="96"/>
                                        </p:tgtEl>
                                        <p:attrNameLst>
                                          <p:attrName>ppt_y</p:attrName>
                                        </p:attrNameLst>
                                      </p:cBhvr>
                                      <p:tavLst>
                                        <p:tav tm="0">
                                          <p:val>
                                            <p:strVal val="#ppt_y"/>
                                          </p:val>
                                        </p:tav>
                                        <p:tav tm="100000">
                                          <p:val>
                                            <p:strVal val="#ppt_y"/>
                                          </p:val>
                                        </p:tav>
                                      </p:tavLst>
                                    </p:anim>
                                  </p:childTnLst>
                                </p:cTn>
                              </p:par>
                              <p:par>
                                <p:cTn id="135" presetID="2" presetClass="entr" presetSubtype="2" fill="hold" grpId="0" nodeType="withEffect">
                                  <p:stCondLst>
                                    <p:cond delay="1250"/>
                                  </p:stCondLst>
                                  <p:childTnLst>
                                    <p:set>
                                      <p:cBhvr>
                                        <p:cTn id="136" dur="1" fill="hold">
                                          <p:stCondLst>
                                            <p:cond delay="0"/>
                                          </p:stCondLst>
                                        </p:cTn>
                                        <p:tgtEl>
                                          <p:spTgt spid="95"/>
                                        </p:tgtEl>
                                        <p:attrNameLst>
                                          <p:attrName>style.visibility</p:attrName>
                                        </p:attrNameLst>
                                      </p:cBhvr>
                                      <p:to>
                                        <p:strVal val="visible"/>
                                      </p:to>
                                    </p:set>
                                    <p:anim calcmode="lin" valueType="num">
                                      <p:cBhvr additive="base">
                                        <p:cTn id="137" dur="500" fill="hold"/>
                                        <p:tgtEl>
                                          <p:spTgt spid="95"/>
                                        </p:tgtEl>
                                        <p:attrNameLst>
                                          <p:attrName>ppt_x</p:attrName>
                                        </p:attrNameLst>
                                      </p:cBhvr>
                                      <p:tavLst>
                                        <p:tav tm="0">
                                          <p:val>
                                            <p:strVal val="1+#ppt_w/2"/>
                                          </p:val>
                                        </p:tav>
                                        <p:tav tm="100000">
                                          <p:val>
                                            <p:strVal val="#ppt_x"/>
                                          </p:val>
                                        </p:tav>
                                      </p:tavLst>
                                    </p:anim>
                                    <p:anim calcmode="lin" valueType="num">
                                      <p:cBhvr additive="base">
                                        <p:cTn id="138" dur="500" fill="hold"/>
                                        <p:tgtEl>
                                          <p:spTgt spid="95"/>
                                        </p:tgtEl>
                                        <p:attrNameLst>
                                          <p:attrName>ppt_y</p:attrName>
                                        </p:attrNameLst>
                                      </p:cBhvr>
                                      <p:tavLst>
                                        <p:tav tm="0">
                                          <p:val>
                                            <p:strVal val="#ppt_y"/>
                                          </p:val>
                                        </p:tav>
                                        <p:tav tm="100000">
                                          <p:val>
                                            <p:strVal val="#ppt_y"/>
                                          </p:val>
                                        </p:tav>
                                      </p:tavLst>
                                    </p:anim>
                                  </p:childTnLst>
                                </p:cTn>
                              </p:par>
                              <p:par>
                                <p:cTn id="139" presetID="2" presetClass="entr" presetSubtype="2" fill="hold" grpId="0" nodeType="withEffect">
                                  <p:stCondLst>
                                    <p:cond delay="1500"/>
                                  </p:stCondLst>
                                  <p:childTnLst>
                                    <p:set>
                                      <p:cBhvr>
                                        <p:cTn id="140" dur="1" fill="hold">
                                          <p:stCondLst>
                                            <p:cond delay="0"/>
                                          </p:stCondLst>
                                        </p:cTn>
                                        <p:tgtEl>
                                          <p:spTgt spid="82"/>
                                        </p:tgtEl>
                                        <p:attrNameLst>
                                          <p:attrName>style.visibility</p:attrName>
                                        </p:attrNameLst>
                                      </p:cBhvr>
                                      <p:to>
                                        <p:strVal val="visible"/>
                                      </p:to>
                                    </p:set>
                                    <p:anim calcmode="lin" valueType="num">
                                      <p:cBhvr additive="base">
                                        <p:cTn id="141" dur="500" fill="hold"/>
                                        <p:tgtEl>
                                          <p:spTgt spid="82"/>
                                        </p:tgtEl>
                                        <p:attrNameLst>
                                          <p:attrName>ppt_x</p:attrName>
                                        </p:attrNameLst>
                                      </p:cBhvr>
                                      <p:tavLst>
                                        <p:tav tm="0">
                                          <p:val>
                                            <p:strVal val="1+#ppt_w/2"/>
                                          </p:val>
                                        </p:tav>
                                        <p:tav tm="100000">
                                          <p:val>
                                            <p:strVal val="#ppt_x"/>
                                          </p:val>
                                        </p:tav>
                                      </p:tavLst>
                                    </p:anim>
                                    <p:anim calcmode="lin" valueType="num">
                                      <p:cBhvr additive="base">
                                        <p:cTn id="142" dur="500" fill="hold"/>
                                        <p:tgtEl>
                                          <p:spTgt spid="82"/>
                                        </p:tgtEl>
                                        <p:attrNameLst>
                                          <p:attrName>ppt_y</p:attrName>
                                        </p:attrNameLst>
                                      </p:cBhvr>
                                      <p:tavLst>
                                        <p:tav tm="0">
                                          <p:val>
                                            <p:strVal val="#ppt_y"/>
                                          </p:val>
                                        </p:tav>
                                        <p:tav tm="100000">
                                          <p:val>
                                            <p:strVal val="#ppt_y"/>
                                          </p:val>
                                        </p:tav>
                                      </p:tavLst>
                                    </p:anim>
                                  </p:childTnLst>
                                </p:cTn>
                              </p:par>
                              <p:par>
                                <p:cTn id="143" presetID="2" presetClass="entr" presetSubtype="2" fill="hold" nodeType="withEffect">
                                  <p:stCondLst>
                                    <p:cond delay="1500"/>
                                  </p:stCondLst>
                                  <p:childTnLst>
                                    <p:set>
                                      <p:cBhvr>
                                        <p:cTn id="144" dur="1" fill="hold">
                                          <p:stCondLst>
                                            <p:cond delay="0"/>
                                          </p:stCondLst>
                                        </p:cTn>
                                        <p:tgtEl>
                                          <p:spTgt spid="84"/>
                                        </p:tgtEl>
                                        <p:attrNameLst>
                                          <p:attrName>style.visibility</p:attrName>
                                        </p:attrNameLst>
                                      </p:cBhvr>
                                      <p:to>
                                        <p:strVal val="visible"/>
                                      </p:to>
                                    </p:set>
                                    <p:anim calcmode="lin" valueType="num">
                                      <p:cBhvr additive="base">
                                        <p:cTn id="145" dur="500" fill="hold"/>
                                        <p:tgtEl>
                                          <p:spTgt spid="84"/>
                                        </p:tgtEl>
                                        <p:attrNameLst>
                                          <p:attrName>ppt_x</p:attrName>
                                        </p:attrNameLst>
                                      </p:cBhvr>
                                      <p:tavLst>
                                        <p:tav tm="0">
                                          <p:val>
                                            <p:strVal val="1+#ppt_w/2"/>
                                          </p:val>
                                        </p:tav>
                                        <p:tav tm="100000">
                                          <p:val>
                                            <p:strVal val="#ppt_x"/>
                                          </p:val>
                                        </p:tav>
                                      </p:tavLst>
                                    </p:anim>
                                    <p:anim calcmode="lin" valueType="num">
                                      <p:cBhvr additive="base">
                                        <p:cTn id="146" dur="500" fill="hold"/>
                                        <p:tgtEl>
                                          <p:spTgt spid="84"/>
                                        </p:tgtEl>
                                        <p:attrNameLst>
                                          <p:attrName>ppt_y</p:attrName>
                                        </p:attrNameLst>
                                      </p:cBhvr>
                                      <p:tavLst>
                                        <p:tav tm="0">
                                          <p:val>
                                            <p:strVal val="#ppt_y"/>
                                          </p:val>
                                        </p:tav>
                                        <p:tav tm="100000">
                                          <p:val>
                                            <p:strVal val="#ppt_y"/>
                                          </p:val>
                                        </p:tav>
                                      </p:tavLst>
                                    </p:anim>
                                  </p:childTnLst>
                                </p:cTn>
                              </p:par>
                              <p:par>
                                <p:cTn id="147" presetID="2" presetClass="entr" presetSubtype="2" fill="hold" grpId="0" nodeType="withEffect">
                                  <p:stCondLst>
                                    <p:cond delay="1500"/>
                                  </p:stCondLst>
                                  <p:childTnLst>
                                    <p:set>
                                      <p:cBhvr>
                                        <p:cTn id="148" dur="1" fill="hold">
                                          <p:stCondLst>
                                            <p:cond delay="0"/>
                                          </p:stCondLst>
                                        </p:cTn>
                                        <p:tgtEl>
                                          <p:spTgt spid="83"/>
                                        </p:tgtEl>
                                        <p:attrNameLst>
                                          <p:attrName>style.visibility</p:attrName>
                                        </p:attrNameLst>
                                      </p:cBhvr>
                                      <p:to>
                                        <p:strVal val="visible"/>
                                      </p:to>
                                    </p:set>
                                    <p:anim calcmode="lin" valueType="num">
                                      <p:cBhvr additive="base">
                                        <p:cTn id="149" dur="500" fill="hold"/>
                                        <p:tgtEl>
                                          <p:spTgt spid="83"/>
                                        </p:tgtEl>
                                        <p:attrNameLst>
                                          <p:attrName>ppt_x</p:attrName>
                                        </p:attrNameLst>
                                      </p:cBhvr>
                                      <p:tavLst>
                                        <p:tav tm="0">
                                          <p:val>
                                            <p:strVal val="1+#ppt_w/2"/>
                                          </p:val>
                                        </p:tav>
                                        <p:tav tm="100000">
                                          <p:val>
                                            <p:strVal val="#ppt_x"/>
                                          </p:val>
                                        </p:tav>
                                      </p:tavLst>
                                    </p:anim>
                                    <p:anim calcmode="lin" valueType="num">
                                      <p:cBhvr additive="base">
                                        <p:cTn id="150" dur="500" fill="hold"/>
                                        <p:tgtEl>
                                          <p:spTgt spid="8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42" grpId="0" animBg="1"/>
      <p:bldP spid="43" grpId="0" animBg="1"/>
      <p:bldP spid="44" grpId="0" animBg="1"/>
      <p:bldP spid="45" grpId="0" animBg="1"/>
      <p:bldP spid="46" grpId="0" animBg="1"/>
      <p:bldP spid="47" grpId="0" animBg="1"/>
      <p:bldP spid="64" grpId="0" animBg="1"/>
      <p:bldP spid="80" grpId="0"/>
      <p:bldP spid="81" grpId="0" animBg="1"/>
      <p:bldP spid="82" grpId="0"/>
      <p:bldP spid="83" grpId="0" animBg="1"/>
      <p:bldP spid="85" grpId="0"/>
      <p:bldP spid="86" grpId="0" animBg="1"/>
      <p:bldP spid="88" grpId="0"/>
      <p:bldP spid="89" grpId="0" animBg="1"/>
      <p:bldP spid="91" grpId="0"/>
      <p:bldP spid="92" grpId="0" animBg="1"/>
      <p:bldP spid="94" grpId="0"/>
      <p:bldP spid="95" grpId="0" animBg="1"/>
      <p:bldP spid="97" grpId="0"/>
      <p:bldP spid="9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P7nj7xaUjkOYIvxFQQngD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M2dkLRmNlE27ow4QhVJv7w"/>
</p:tagLst>
</file>

<file path=ppt/theme/theme1.xml><?xml version="1.0" encoding="utf-8"?>
<a:theme xmlns:a="http://schemas.openxmlformats.org/drawingml/2006/main" name="ING_CB_PitchBook_Template_def">
  <a:themeElements>
    <a:clrScheme name="_ING_CB_Pitchbook_2015">
      <a:dk1>
        <a:srgbClr val="000000"/>
      </a:dk1>
      <a:lt1>
        <a:sysClr val="window" lastClr="FFFFFF"/>
      </a:lt1>
      <a:dk2>
        <a:srgbClr val="FF6200"/>
      </a:dk2>
      <a:lt2>
        <a:srgbClr val="767676"/>
      </a:lt2>
      <a:accent1>
        <a:srgbClr val="FF6200"/>
      </a:accent1>
      <a:accent2>
        <a:srgbClr val="A8A8A8"/>
      </a:accent2>
      <a:accent3>
        <a:srgbClr val="525199"/>
      </a:accent3>
      <a:accent4>
        <a:srgbClr val="60A6DA"/>
      </a:accent4>
      <a:accent5>
        <a:srgbClr val="AB0066"/>
      </a:accent5>
      <a:accent6>
        <a:srgbClr val="D0D93C"/>
      </a:accent6>
      <a:hlink>
        <a:srgbClr val="349651"/>
      </a:hlink>
      <a:folHlink>
        <a:srgbClr val="9797C2"/>
      </a:folHlink>
    </a:clrScheme>
    <a:fontScheme name="ING ME">
      <a:majorFont>
        <a:latin typeface="ING Me"/>
        <a:ea typeface=""/>
        <a:cs typeface=""/>
      </a:majorFont>
      <a:minorFont>
        <a:latin typeface="ING Me"/>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6350">
          <a:noFill/>
        </a:ln>
      </a:spPr>
      <a:bodyPr rot="0" spcFirstLastPara="0" vertOverflow="overflow" horzOverflow="overflow" vert="horz" wrap="square" lIns="36000" tIns="36000" rIns="36000" bIns="36000" numCol="1" spcCol="0" rtlCol="0" fromWordArt="0" anchor="t" anchorCtr="0" forceAA="0" compatLnSpc="1">
        <a:prstTxWarp prst="textNoShape">
          <a:avLst/>
        </a:prstTxWarp>
        <a:noAutofit/>
      </a:bodyPr>
      <a:lstStyle>
        <a:defPPr>
          <a:buClr>
            <a:srgbClr val="FF6200"/>
          </a:buClr>
          <a:defRPr sz="900" dirty="0" err="1" smtClean="0">
            <a:solidFill>
              <a:schemeClr val="bg1"/>
            </a:solidFill>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A8A8A8"/>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buClr>
            <a:srgbClr val="FF6200"/>
          </a:buClr>
          <a:defRPr sz="900" smtClean="0">
            <a:solidFill>
              <a:srgbClr val="333333"/>
            </a:solidFill>
            <a:cs typeface="Arial" panose="020B0604020202020204" pitchFamily="34" charset="0"/>
          </a:defRPr>
        </a:defPPr>
      </a:lstStyle>
    </a:txDef>
  </a:objectDefaults>
  <a:extraClrSchemeLst/>
  <a:custClrLst>
    <a:custClr name="ING Leaf">
      <a:srgbClr val="349651"/>
    </a:custClr>
    <a:custClr name="ING Indigo 60%">
      <a:srgbClr val="9797C2"/>
    </a:custClr>
    <a:custClr name="ING Sky 60%">
      <a:srgbClr val="A0CAE9"/>
    </a:custClr>
    <a:custClr name="ING Fuchsia 60%">
      <a:srgbClr val="CD66A3"/>
    </a:custClr>
    <a:custClr name="ING Lime 60%">
      <a:srgbClr val="E3E88A"/>
    </a:custClr>
    <a:custClr name="ING Leaf 60%">
      <a:srgbClr val="85C097"/>
    </a:custClr>
    <a:custClr name="ING Indigo 30%">
      <a:srgbClr val="CBCAE0"/>
    </a:custClr>
    <a:custClr name="ING Sky 30%">
      <a:srgbClr val="CFE4F4"/>
    </a:custClr>
    <a:custClr name="ING Fuchsia 30%">
      <a:srgbClr val="E6B2D1"/>
    </a:custClr>
    <a:custClr name="ING Lime 30%">
      <a:srgbClr val="F1F4C4"/>
    </a:custClr>
    <a:custClr name="ING Leaf 30%">
      <a:srgbClr val="C2DFCA"/>
    </a:custClr>
    <a:custClr name="ING Indigo 15%">
      <a:srgbClr val="E5E5F0"/>
    </a:custClr>
    <a:custClr name="ING Sky 15%">
      <a:srgbClr val="E7F2F9"/>
    </a:custClr>
    <a:custClr name="ING Fuchsia 15%">
      <a:srgbClr val="F2D9E8"/>
    </a:custClr>
    <a:custClr name="ING Lime 15%">
      <a:srgbClr val="F8F9E2"/>
    </a:custClr>
    <a:custClr name="ING Leaf 15%">
      <a:srgbClr val="E1EFE5"/>
    </a:custClr>
    <a:custClr name="ING Minus">
      <a:srgbClr val="FF0000"/>
    </a:custClr>
    <a:custClr name="ING Plus">
      <a:srgbClr val="349651"/>
    </a:custClr>
    <a:custClr name="Background colour only">
      <a:srgbClr val="F0F0F0"/>
    </a:custClr>
  </a:custClrLst>
  <a:extLst>
    <a:ext uri="{05A4C25C-085E-4340-85A3-A5531E510DB2}">
      <thm15:themeFamily xmlns="" xmlns:thm15="http://schemas.microsoft.com/office/thememl/2012/main" name="ING_CB_Pitchbook_Example_4x3_20150904.pptx" id="{4E94CEBD-3B9F-42E1-977D-6DD9E5D4452A}" vid="{C03D3F28-C29A-471D-8145-BDCDB74D7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_ING_CB_Pitchbook_2015">
    <a:dk1>
      <a:srgbClr val="000000"/>
    </a:dk1>
    <a:lt1>
      <a:sysClr val="window" lastClr="FFFFFF"/>
    </a:lt1>
    <a:dk2>
      <a:srgbClr val="FF6200"/>
    </a:dk2>
    <a:lt2>
      <a:srgbClr val="767676"/>
    </a:lt2>
    <a:accent1>
      <a:srgbClr val="FF6200"/>
    </a:accent1>
    <a:accent2>
      <a:srgbClr val="A8A8A8"/>
    </a:accent2>
    <a:accent3>
      <a:srgbClr val="525199"/>
    </a:accent3>
    <a:accent4>
      <a:srgbClr val="60A6DA"/>
    </a:accent4>
    <a:accent5>
      <a:srgbClr val="AB0066"/>
    </a:accent5>
    <a:accent6>
      <a:srgbClr val="D0D93C"/>
    </a:accent6>
    <a:hlink>
      <a:srgbClr val="349651"/>
    </a:hlink>
    <a:folHlink>
      <a:srgbClr val="9797C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0</TotalTime>
  <Words>2421</Words>
  <Application>Microsoft Office PowerPoint</Application>
  <PresentationFormat>On-screen Show (4:3)</PresentationFormat>
  <Paragraphs>525</Paragraphs>
  <Slides>19</Slides>
  <Notes>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ING_CB_PitchBook_Template_def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Bauwens, F. (Frederick)</dc:creator>
  <cp:lastModifiedBy>Savina, N. (Natalia)</cp:lastModifiedBy>
  <cp:revision>65</cp:revision>
  <cp:lastPrinted>2017-04-11T16:16:43Z</cp:lastPrinted>
  <dcterms:created xsi:type="dcterms:W3CDTF">2016-04-27T10:23:51Z</dcterms:created>
  <dcterms:modified xsi:type="dcterms:W3CDTF">2017-04-12T07:08:37Z</dcterms:modified>
</cp:coreProperties>
</file>